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xml" ContentType="application/vnd.openxmlformats-officedocument.presentationml.notesSlide+xml"/>
  <Override PartName="/ppt/tags/tag34.xml" ContentType="application/vnd.openxmlformats-officedocument.presentationml.tags+xml"/>
  <Override PartName="/ppt/notesSlides/notesSlide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67"/>
  </p:notesMasterIdLst>
  <p:handoutMasterIdLst>
    <p:handoutMasterId r:id="rId68"/>
  </p:handoutMasterIdLst>
  <p:sldIdLst>
    <p:sldId id="323" r:id="rId2"/>
    <p:sldId id="587" r:id="rId3"/>
    <p:sldId id="588" r:id="rId4"/>
    <p:sldId id="589" r:id="rId5"/>
    <p:sldId id="584" r:id="rId6"/>
    <p:sldId id="590" r:id="rId7"/>
    <p:sldId id="585" r:id="rId8"/>
    <p:sldId id="586" r:id="rId9"/>
    <p:sldId id="592" r:id="rId10"/>
    <p:sldId id="468" r:id="rId11"/>
    <p:sldId id="591" r:id="rId12"/>
    <p:sldId id="583" r:id="rId13"/>
    <p:sldId id="324" r:id="rId14"/>
    <p:sldId id="504" r:id="rId15"/>
    <p:sldId id="325" r:id="rId16"/>
    <p:sldId id="326" r:id="rId17"/>
    <p:sldId id="442" r:id="rId18"/>
    <p:sldId id="328" r:id="rId19"/>
    <p:sldId id="329" r:id="rId20"/>
    <p:sldId id="505" r:id="rId21"/>
    <p:sldId id="469" r:id="rId22"/>
    <p:sldId id="582" r:id="rId23"/>
    <p:sldId id="330" r:id="rId24"/>
    <p:sldId id="470" r:id="rId25"/>
    <p:sldId id="331" r:id="rId26"/>
    <p:sldId id="332" r:id="rId27"/>
    <p:sldId id="333" r:id="rId28"/>
    <p:sldId id="334" r:id="rId29"/>
    <p:sldId id="335" r:id="rId30"/>
    <p:sldId id="336" r:id="rId31"/>
    <p:sldId id="471" r:id="rId32"/>
    <p:sldId id="472" r:id="rId33"/>
    <p:sldId id="506" r:id="rId34"/>
    <p:sldId id="340" r:id="rId35"/>
    <p:sldId id="341" r:id="rId36"/>
    <p:sldId id="342" r:id="rId37"/>
    <p:sldId id="445" r:id="rId38"/>
    <p:sldId id="446" r:id="rId39"/>
    <p:sldId id="447" r:id="rId40"/>
    <p:sldId id="507" r:id="rId41"/>
    <p:sldId id="344" r:id="rId42"/>
    <p:sldId id="345" r:id="rId43"/>
    <p:sldId id="474" r:id="rId44"/>
    <p:sldId id="473" r:id="rId45"/>
    <p:sldId id="346" r:id="rId46"/>
    <p:sldId id="347" r:id="rId47"/>
    <p:sldId id="475" r:id="rId48"/>
    <p:sldId id="348" r:id="rId49"/>
    <p:sldId id="476" r:id="rId50"/>
    <p:sldId id="477" r:id="rId51"/>
    <p:sldId id="478" r:id="rId52"/>
    <p:sldId id="479" r:id="rId53"/>
    <p:sldId id="480" r:id="rId54"/>
    <p:sldId id="508" r:id="rId55"/>
    <p:sldId id="349" r:id="rId56"/>
    <p:sldId id="350" r:id="rId57"/>
    <p:sldId id="351" r:id="rId58"/>
    <p:sldId id="481" r:id="rId59"/>
    <p:sldId id="352" r:id="rId60"/>
    <p:sldId id="353" r:id="rId61"/>
    <p:sldId id="354" r:id="rId62"/>
    <p:sldId id="448" r:id="rId63"/>
    <p:sldId id="482" r:id="rId64"/>
    <p:sldId id="483" r:id="rId65"/>
    <p:sldId id="489" r:id="rId66"/>
  </p:sldIdLst>
  <p:sldSz cx="9144000" cy="6858000" type="screen4x3"/>
  <p:notesSz cx="9777413" cy="6646863"/>
  <p:custDataLst>
    <p:tags r:id="rId69"/>
  </p:custDataLst>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093">
          <p15:clr>
            <a:srgbClr val="A4A3A4"/>
          </p15:clr>
        </p15:guide>
        <p15:guide id="2" pos="307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dan" initials="c" lastIdx="3" clrIdx="0"/>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C4"/>
    <a:srgbClr val="AFFFEA"/>
    <a:srgbClr val="FFFF00"/>
    <a:srgbClr val="66FFCC"/>
    <a:srgbClr val="33CCCC"/>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478" autoAdjust="0"/>
  </p:normalViewPr>
  <p:slideViewPr>
    <p:cSldViewPr showGuides="1">
      <p:cViewPr varScale="1">
        <p:scale>
          <a:sx n="110" d="100"/>
          <a:sy n="110" d="100"/>
        </p:scale>
        <p:origin x="111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4" d="100"/>
          <a:sy n="114" d="100"/>
        </p:scale>
        <p:origin x="2214" y="108"/>
      </p:cViewPr>
      <p:guideLst>
        <p:guide orient="horz" pos="2093"/>
        <p:guide pos="3079"/>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2501900" y="182563"/>
            <a:ext cx="4237038"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0" hangingPunct="0">
              <a:defRPr sz="1200">
                <a:ea typeface="楷体_GB2312" pitchFamily="49" charset="-122"/>
              </a:defRPr>
            </a:lvl1pPr>
          </a:lstStyle>
          <a:p>
            <a:pPr>
              <a:defRPr/>
            </a:pPr>
            <a:r>
              <a:rPr lang="en-US" altLang="zh-CN"/>
              <a:t>《</a:t>
            </a:r>
            <a:r>
              <a:rPr lang="zh-CN" altLang="en-US"/>
              <a:t>电路与模拟电子技术基础</a:t>
            </a:r>
            <a:r>
              <a:rPr lang="en-US" altLang="zh-CN"/>
              <a:t>》</a:t>
            </a:r>
            <a:r>
              <a:rPr lang="zh-CN" altLang="en-US"/>
              <a:t>讲义</a:t>
            </a:r>
          </a:p>
        </p:txBody>
      </p:sp>
      <p:sp>
        <p:nvSpPr>
          <p:cNvPr id="36868" name="Rectangle 4"/>
          <p:cNvSpPr>
            <a:spLocks noGrp="1" noChangeArrowheads="1"/>
          </p:cNvSpPr>
          <p:nvPr>
            <p:ph type="ftr" sz="quarter" idx="2"/>
          </p:nvPr>
        </p:nvSpPr>
        <p:spPr bwMode="auto">
          <a:xfrm>
            <a:off x="0" y="6313488"/>
            <a:ext cx="4237038"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ea typeface="宋体" panose="02010600030101010101" pitchFamily="2" charset="-122"/>
              </a:defRPr>
            </a:lvl1pPr>
          </a:lstStyle>
          <a:p>
            <a:pPr>
              <a:defRPr/>
            </a:pPr>
            <a:endParaRPr lang="en-US" altLang="zh-CN"/>
          </a:p>
        </p:txBody>
      </p:sp>
      <p:sp>
        <p:nvSpPr>
          <p:cNvPr id="36869" name="Rectangle 5"/>
          <p:cNvSpPr>
            <a:spLocks noGrp="1" noChangeArrowheads="1"/>
          </p:cNvSpPr>
          <p:nvPr>
            <p:ph type="sldNum" sz="quarter" idx="3"/>
          </p:nvPr>
        </p:nvSpPr>
        <p:spPr bwMode="auto">
          <a:xfrm>
            <a:off x="5540375" y="6315075"/>
            <a:ext cx="4237038"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ea typeface="楷体_GB2312" pitchFamily="49" charset="-122"/>
              </a:defRPr>
            </a:lvl1pPr>
          </a:lstStyle>
          <a:p>
            <a:pPr>
              <a:defRPr/>
            </a:pPr>
            <a:r>
              <a:rPr lang="zh-CN" altLang="en-US"/>
              <a:t>第一章</a:t>
            </a:r>
            <a:fld id="{ECB2DDF2-BBDC-44BA-A397-6003E397A2D2}" type="slidenum">
              <a:rPr lang="zh-CN" altLang="en-US">
                <a:ea typeface="宋体" panose="02010600030101010101" pitchFamily="2" charset="-122"/>
              </a:rPr>
              <a:t>‹#›</a:t>
            </a:fld>
            <a:endParaRPr lang="en-US" altLang="zh-CN">
              <a:ea typeface="宋体" panose="02010600030101010101"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37038" cy="331788"/>
          </a:xfrm>
          <a:prstGeom prst="rect">
            <a:avLst/>
          </a:prstGeom>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5538788" y="0"/>
            <a:ext cx="4237037" cy="331788"/>
          </a:xfrm>
          <a:prstGeom prst="rect">
            <a:avLst/>
          </a:prstGeom>
        </p:spPr>
        <p:txBody>
          <a:bodyPr vert="horz" lIns="91440" tIns="45720" rIns="91440" bIns="45720" rtlCol="0"/>
          <a:lstStyle>
            <a:lvl1pPr algn="r" eaLnBrk="1" hangingPunct="1">
              <a:defRPr sz="1200">
                <a:ea typeface="宋体" panose="02010600030101010101" pitchFamily="2" charset="-122"/>
              </a:defRPr>
            </a:lvl1pPr>
          </a:lstStyle>
          <a:p>
            <a:pPr>
              <a:defRPr/>
            </a:pPr>
            <a:fld id="{B7F6987F-5943-46AD-B1F7-B391785C19B7}" type="datetimeFigureOut">
              <a:rPr lang="en-US"/>
              <a:t>9/3/2023</a:t>
            </a:fld>
            <a:endParaRPr lang="en-US"/>
          </a:p>
        </p:txBody>
      </p:sp>
      <p:sp>
        <p:nvSpPr>
          <p:cNvPr id="4" name="幻灯片图像占位符 3"/>
          <p:cNvSpPr>
            <a:spLocks noGrp="1" noRot="1" noChangeAspect="1"/>
          </p:cNvSpPr>
          <p:nvPr>
            <p:ph type="sldImg" idx="2"/>
          </p:nvPr>
        </p:nvSpPr>
        <p:spPr>
          <a:xfrm>
            <a:off x="3227388" y="498475"/>
            <a:ext cx="3322637" cy="249237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977900" y="3157538"/>
            <a:ext cx="7821613" cy="299085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313488"/>
            <a:ext cx="4237038" cy="331787"/>
          </a:xfrm>
          <a:prstGeom prst="rect">
            <a:avLst/>
          </a:prstGeom>
        </p:spPr>
        <p:txBody>
          <a:bodyPr vert="horz" wrap="square" lIns="91440" tIns="45720" rIns="91440" bIns="45720" numCol="1" anchor="b" anchorCtr="0" compatLnSpc="1"/>
          <a:lstStyle>
            <a:lvl1pPr eaLnBrk="1" hangingPunct="1">
              <a:defRPr sz="1200">
                <a:ea typeface="宋体" panose="02010600030101010101" pitchFamily="2" charset="-122"/>
              </a:defRPr>
            </a:lvl1pPr>
          </a:lstStyle>
          <a:p>
            <a:pPr>
              <a:defRPr/>
            </a:pPr>
            <a:endParaRPr lang="en-US" altLang="zh-CN"/>
          </a:p>
        </p:txBody>
      </p:sp>
      <p:sp>
        <p:nvSpPr>
          <p:cNvPr id="7" name="灯片编号占位符 6"/>
          <p:cNvSpPr>
            <a:spLocks noGrp="1"/>
          </p:cNvSpPr>
          <p:nvPr>
            <p:ph type="sldNum" sz="quarter" idx="5"/>
          </p:nvPr>
        </p:nvSpPr>
        <p:spPr>
          <a:xfrm>
            <a:off x="5538788" y="6313488"/>
            <a:ext cx="4237037" cy="331787"/>
          </a:xfrm>
          <a:prstGeom prst="rect">
            <a:avLst/>
          </a:prstGeom>
        </p:spPr>
        <p:txBody>
          <a:bodyPr vert="horz" wrap="square" lIns="91440" tIns="45720" rIns="91440" bIns="45720" numCol="1" anchor="b" anchorCtr="0" compatLnSpc="1"/>
          <a:lstStyle>
            <a:lvl1pPr algn="r" eaLnBrk="1" hangingPunct="1">
              <a:defRPr sz="1200">
                <a:ea typeface="宋体" panose="02010600030101010101" pitchFamily="2" charset="-122"/>
              </a:defRPr>
            </a:lvl1pPr>
          </a:lstStyle>
          <a:p>
            <a:pPr>
              <a:defRPr/>
            </a:pPr>
            <a:fld id="{04C6C68D-B5C5-425D-8661-FA2C9C2D2FEB}"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黑体" panose="02010609060101010101" pitchFamily="49" charset="-122"/>
              </a:defRPr>
            </a:lvl1pPr>
            <a:lvl2pPr marL="742950" indent="-285750">
              <a:defRPr sz="2400">
                <a:solidFill>
                  <a:schemeClr val="tx1"/>
                </a:solidFill>
                <a:latin typeface="Times New Roman" panose="02020603050405020304" pitchFamily="18" charset="0"/>
                <a:ea typeface="黑体" panose="02010609060101010101" pitchFamily="49" charset="-122"/>
              </a:defRPr>
            </a:lvl2pPr>
            <a:lvl3pPr marL="1143000" indent="-228600">
              <a:defRPr sz="2400">
                <a:solidFill>
                  <a:schemeClr val="tx1"/>
                </a:solidFill>
                <a:latin typeface="Times New Roman" panose="02020603050405020304" pitchFamily="18" charset="0"/>
                <a:ea typeface="黑体" panose="02010609060101010101" pitchFamily="49" charset="-122"/>
              </a:defRPr>
            </a:lvl3pPr>
            <a:lvl4pPr marL="1600200" indent="-228600">
              <a:defRPr sz="2400">
                <a:solidFill>
                  <a:schemeClr val="tx1"/>
                </a:solidFill>
                <a:latin typeface="Times New Roman" panose="02020603050405020304" pitchFamily="18" charset="0"/>
                <a:ea typeface="黑体" panose="02010609060101010101" pitchFamily="49" charset="-122"/>
              </a:defRPr>
            </a:lvl4pPr>
            <a:lvl5pPr marL="2057400" indent="-228600">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fld id="{2DB6071B-883C-4A55-9907-0B329D13828C}" type="slidenum">
              <a:rPr lang="zh-CN" altLang="en-US" sz="1200" smtClean="0">
                <a:ea typeface="宋体" panose="02010600030101010101" pitchFamily="2" charset="-122"/>
              </a:rPr>
              <a:t>22</a:t>
            </a:fld>
            <a:endParaRPr lang="en-US" altLang="zh-CN" sz="1200">
              <a:ea typeface="宋体" panose="02010600030101010101" pitchFamily="2" charset="-122"/>
            </a:endParaRPr>
          </a:p>
        </p:txBody>
      </p:sp>
      <p:sp>
        <p:nvSpPr>
          <p:cNvPr id="15363" name="Rectangle 7"/>
          <p:cNvSpPr txBox="1">
            <a:spLocks noGrp="1" noChangeArrowheads="1"/>
          </p:cNvSpPr>
          <p:nvPr/>
        </p:nvSpPr>
        <p:spPr bwMode="auto">
          <a:xfrm>
            <a:off x="5538788" y="6313488"/>
            <a:ext cx="423703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anose="02020603050405020304" pitchFamily="18" charset="0"/>
                <a:ea typeface="黑体" panose="02010609060101010101" pitchFamily="49" charset="-122"/>
              </a:defRPr>
            </a:lvl1pPr>
            <a:lvl2pPr marL="742950" indent="-285750">
              <a:defRPr sz="2400">
                <a:solidFill>
                  <a:schemeClr val="tx1"/>
                </a:solidFill>
                <a:latin typeface="Times New Roman" panose="02020603050405020304" pitchFamily="18" charset="0"/>
                <a:ea typeface="黑体" panose="02010609060101010101" pitchFamily="49" charset="-122"/>
              </a:defRPr>
            </a:lvl2pPr>
            <a:lvl3pPr marL="1143000" indent="-228600">
              <a:defRPr sz="2400">
                <a:solidFill>
                  <a:schemeClr val="tx1"/>
                </a:solidFill>
                <a:latin typeface="Times New Roman" panose="02020603050405020304" pitchFamily="18" charset="0"/>
                <a:ea typeface="黑体" panose="02010609060101010101" pitchFamily="49" charset="-122"/>
              </a:defRPr>
            </a:lvl3pPr>
            <a:lvl4pPr marL="1600200" indent="-228600">
              <a:defRPr sz="2400">
                <a:solidFill>
                  <a:schemeClr val="tx1"/>
                </a:solidFill>
                <a:latin typeface="Times New Roman" panose="02020603050405020304" pitchFamily="18" charset="0"/>
                <a:ea typeface="黑体" panose="02010609060101010101" pitchFamily="49" charset="-122"/>
              </a:defRPr>
            </a:lvl4pPr>
            <a:lvl5pPr marL="2057400" indent="-228600">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lgn="r" eaLnBrk="1" hangingPunct="1"/>
            <a:fld id="{FB0EA2CD-91B6-43D3-8DA9-3920EF830E38}" type="slidenum">
              <a:rPr lang="en-US" altLang="zh-CN" sz="1200">
                <a:ea typeface="宋体" panose="02010600030101010101" pitchFamily="2" charset="-122"/>
              </a:rPr>
              <a:t>22</a:t>
            </a:fld>
            <a:endParaRPr lang="en-US" altLang="zh-CN" sz="1200">
              <a:ea typeface="宋体" panose="02010600030101010101" pitchFamily="2" charset="-122"/>
            </a:endParaRPr>
          </a:p>
        </p:txBody>
      </p:sp>
      <p:sp>
        <p:nvSpPr>
          <p:cNvPr id="15364"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1908175" y="2781300"/>
            <a:ext cx="5543550" cy="0"/>
          </a:xfrm>
          <a:prstGeom prst="line">
            <a:avLst/>
          </a:prstGeom>
          <a:noFill/>
          <a:ln w="88900" cap="sq" cmpd="tri">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62" name="Rectangle 2"/>
          <p:cNvSpPr>
            <a:spLocks noGrp="1" noChangeArrowheads="1"/>
          </p:cNvSpPr>
          <p:nvPr>
            <p:ph type="ctrTitle"/>
          </p:nvPr>
        </p:nvSpPr>
        <p:spPr>
          <a:xfrm>
            <a:off x="685800" y="1341438"/>
            <a:ext cx="7772400" cy="1470025"/>
          </a:xfrm>
        </p:spPr>
        <p:txBody>
          <a:bodyPr/>
          <a:lstStyle>
            <a:lvl1pPr>
              <a:defRPr smtClean="0"/>
            </a:lvl1pPr>
          </a:lstStyle>
          <a:p>
            <a:pPr lvl="0"/>
            <a:r>
              <a:rPr lang="zh-CN" altLang="en-US" noProof="0"/>
              <a:t>单击此处编辑母版标题样式</a:t>
            </a:r>
          </a:p>
        </p:txBody>
      </p:sp>
      <p:sp>
        <p:nvSpPr>
          <p:cNvPr id="40963" name="Rectangle 3"/>
          <p:cNvSpPr>
            <a:spLocks noGrp="1" noChangeArrowheads="1"/>
          </p:cNvSpPr>
          <p:nvPr>
            <p:ph type="subTitle" idx="1"/>
          </p:nvPr>
        </p:nvSpPr>
        <p:spPr>
          <a:xfrm>
            <a:off x="1371600" y="3573463"/>
            <a:ext cx="6400800" cy="1752600"/>
          </a:xfrm>
        </p:spPr>
        <p:txBody>
          <a:bodyPr/>
          <a:lstStyle>
            <a:lvl1pPr marL="0" indent="0" algn="ctr">
              <a:buFont typeface="Wingdings" panose="05000000000000000000" pitchFamily="2" charset="2"/>
              <a:buNone/>
              <a:defRPr smtClean="0"/>
            </a:lvl1pPr>
          </a:lstStyle>
          <a:p>
            <a:pPr lvl="0"/>
            <a:r>
              <a:rPr lang="zh-CN" altLang="en-US" noProof="0"/>
              <a:t>单击此处编辑母版副标题样式</a:t>
            </a:r>
          </a:p>
        </p:txBody>
      </p:sp>
      <p:sp>
        <p:nvSpPr>
          <p:cNvPr id="4"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sldNum" sz="quarter" idx="10"/>
          </p:nvPr>
        </p:nvSpPr>
        <p:spPr/>
        <p:txBody>
          <a:bodyPr/>
          <a:lstStyle>
            <a:lvl1pPr>
              <a:defRPr/>
            </a:lvl1pPr>
          </a:lstStyle>
          <a:p>
            <a:pPr>
              <a:defRPr/>
            </a:pPr>
            <a:fld id="{70A15628-64C7-413D-A9B5-65BA5B4E1AA3}" type="slidenum">
              <a:rPr lang="zh-CN" altLang="en-US"/>
              <a:t>‹#›</a:t>
            </a:fld>
            <a:endParaRPr lang="en-US" altLang="zh-CN"/>
          </a:p>
        </p:txBody>
      </p:sp>
      <p:sp>
        <p:nvSpPr>
          <p:cNvPr id="6"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BEBE48A5-CDF8-415B-9A68-F5327FC023CD}" type="slidenum">
              <a:rPr lang="zh-CN" altLang="en-US"/>
              <a:t>‹#›</a:t>
            </a:fld>
            <a:endParaRPr lang="en-US" altLang="zh-CN"/>
          </a:p>
        </p:txBody>
      </p:sp>
      <p:sp>
        <p:nvSpPr>
          <p:cNvPr id="5"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73F61447-042F-4EB2-96EC-84FBF159F17F}" type="slidenum">
              <a:rPr lang="zh-CN" altLang="en-US"/>
              <a:t>‹#›</a:t>
            </a:fld>
            <a:endParaRPr lang="en-US" altLang="zh-CN"/>
          </a:p>
        </p:txBody>
      </p:sp>
      <p:sp>
        <p:nvSpPr>
          <p:cNvPr id="5"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3" name="Rectangle 9"/>
          <p:cNvSpPr>
            <a:spLocks noGrp="1" noChangeArrowheads="1"/>
          </p:cNvSpPr>
          <p:nvPr>
            <p:ph type="sldNum" sz="quarter" idx="10"/>
          </p:nvPr>
        </p:nvSpPr>
        <p:spPr/>
        <p:txBody>
          <a:bodyPr/>
          <a:lstStyle>
            <a:lvl1pPr>
              <a:defRPr/>
            </a:lvl1pPr>
          </a:lstStyle>
          <a:p>
            <a:pPr>
              <a:defRPr/>
            </a:pPr>
            <a:fld id="{102BEF40-0821-4BEE-B515-9D4AF58AE473}" type="slidenum">
              <a:rPr lang="zh-CN" altLang="en-US"/>
              <a:t>‹#›</a:t>
            </a:fld>
            <a:endParaRPr lang="en-US" altLang="zh-CN"/>
          </a:p>
        </p:txBody>
      </p:sp>
      <p:sp>
        <p:nvSpPr>
          <p:cNvPr id="4"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260350"/>
            <a:ext cx="6192838" cy="720725"/>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685800" y="1196975"/>
            <a:ext cx="3810000" cy="43307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196975"/>
            <a:ext cx="3810000" cy="43307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sldNum" sz="quarter" idx="10"/>
          </p:nvPr>
        </p:nvSpPr>
        <p:spPr/>
        <p:txBody>
          <a:bodyPr/>
          <a:lstStyle>
            <a:lvl1pPr>
              <a:defRPr/>
            </a:lvl1pPr>
          </a:lstStyle>
          <a:p>
            <a:pPr>
              <a:defRPr/>
            </a:pPr>
            <a:fld id="{60F95B6F-2CD8-43D9-9649-63BFC9924385}" type="slidenum">
              <a:rPr lang="zh-CN" altLang="en-US"/>
              <a:t>‹#›</a:t>
            </a:fld>
            <a:endParaRPr lang="en-US" altLang="zh-CN"/>
          </a:p>
        </p:txBody>
      </p:sp>
      <p:sp>
        <p:nvSpPr>
          <p:cNvPr id="6"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F44E0155-7388-4695-8DB0-D88EFFC72B2E}" type="slidenum">
              <a:rPr lang="zh-CN" altLang="en-US"/>
              <a:t>‹#›</a:t>
            </a:fld>
            <a:endParaRPr lang="en-US" altLang="zh-CN"/>
          </a:p>
        </p:txBody>
      </p:sp>
      <p:sp>
        <p:nvSpPr>
          <p:cNvPr id="5"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EFCA9C63-375F-4FC1-BE59-1FC19726130C}" type="slidenum">
              <a:rPr lang="zh-CN" altLang="en-US"/>
              <a:t>‹#›</a:t>
            </a:fld>
            <a:endParaRPr lang="en-US" altLang="zh-CN"/>
          </a:p>
        </p:txBody>
      </p:sp>
      <p:sp>
        <p:nvSpPr>
          <p:cNvPr id="5"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p:cNvSpPr>
            <a:spLocks noGrp="1" noChangeArrowheads="1"/>
          </p:cNvSpPr>
          <p:nvPr>
            <p:ph type="sldNum" sz="quarter" idx="10"/>
          </p:nvPr>
        </p:nvSpPr>
        <p:spPr/>
        <p:txBody>
          <a:bodyPr/>
          <a:lstStyle>
            <a:lvl1pPr>
              <a:defRPr/>
            </a:lvl1pPr>
          </a:lstStyle>
          <a:p>
            <a:pPr>
              <a:defRPr/>
            </a:pPr>
            <a:fld id="{6FFC7C5E-23BE-4146-9412-CD9223BECB57}" type="slidenum">
              <a:rPr lang="zh-CN" altLang="en-US"/>
              <a:t>‹#›</a:t>
            </a:fld>
            <a:endParaRPr lang="en-US" altLang="zh-CN"/>
          </a:p>
        </p:txBody>
      </p:sp>
      <p:sp>
        <p:nvSpPr>
          <p:cNvPr id="5"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9"/>
          <p:cNvSpPr>
            <a:spLocks noGrp="1" noChangeArrowheads="1"/>
          </p:cNvSpPr>
          <p:nvPr>
            <p:ph type="sldNum" sz="quarter" idx="10"/>
          </p:nvPr>
        </p:nvSpPr>
        <p:spPr/>
        <p:txBody>
          <a:bodyPr/>
          <a:lstStyle>
            <a:lvl1pPr>
              <a:defRPr/>
            </a:lvl1pPr>
          </a:lstStyle>
          <a:p>
            <a:pPr>
              <a:defRPr/>
            </a:pPr>
            <a:fld id="{A954AA06-F9A8-4BE3-933E-915602EA5181}" type="slidenum">
              <a:rPr lang="zh-CN" altLang="en-US"/>
              <a:t>‹#›</a:t>
            </a:fld>
            <a:endParaRPr lang="en-US" altLang="zh-CN"/>
          </a:p>
        </p:txBody>
      </p:sp>
      <p:sp>
        <p:nvSpPr>
          <p:cNvPr id="6"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9"/>
          <p:cNvSpPr>
            <a:spLocks noGrp="1" noChangeArrowheads="1"/>
          </p:cNvSpPr>
          <p:nvPr>
            <p:ph type="sldNum" sz="quarter" idx="10"/>
          </p:nvPr>
        </p:nvSpPr>
        <p:spPr/>
        <p:txBody>
          <a:bodyPr/>
          <a:lstStyle>
            <a:lvl1pPr>
              <a:defRPr/>
            </a:lvl1pPr>
          </a:lstStyle>
          <a:p>
            <a:pPr>
              <a:defRPr/>
            </a:pPr>
            <a:fld id="{6F9DAD50-7F68-498B-9D82-55D6E71681B6}" type="slidenum">
              <a:rPr lang="zh-CN" altLang="en-US"/>
              <a:t>‹#›</a:t>
            </a:fld>
            <a:endParaRPr lang="en-US" altLang="zh-CN"/>
          </a:p>
        </p:txBody>
      </p:sp>
      <p:sp>
        <p:nvSpPr>
          <p:cNvPr id="8"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Rectangle 9"/>
          <p:cNvSpPr>
            <a:spLocks noGrp="1" noChangeArrowheads="1"/>
          </p:cNvSpPr>
          <p:nvPr>
            <p:ph type="sldNum" sz="quarter" idx="10"/>
          </p:nvPr>
        </p:nvSpPr>
        <p:spPr/>
        <p:txBody>
          <a:bodyPr/>
          <a:lstStyle>
            <a:lvl1pPr>
              <a:defRPr/>
            </a:lvl1pPr>
          </a:lstStyle>
          <a:p>
            <a:pPr>
              <a:defRPr/>
            </a:pPr>
            <a:fld id="{78DD7A13-B4FF-4AC0-A446-EBA99770913B}" type="slidenum">
              <a:rPr lang="zh-CN" altLang="en-US"/>
              <a:t>‹#›</a:t>
            </a:fld>
            <a:endParaRPr lang="en-US" altLang="zh-CN"/>
          </a:p>
        </p:txBody>
      </p:sp>
      <p:sp>
        <p:nvSpPr>
          <p:cNvPr id="4"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p:txBody>
          <a:bodyPr/>
          <a:lstStyle>
            <a:lvl1pPr>
              <a:defRPr/>
            </a:lvl1pPr>
          </a:lstStyle>
          <a:p>
            <a:pPr>
              <a:defRPr/>
            </a:pPr>
            <a:fld id="{95CE4273-1999-4491-813B-1ED38514D4EE}" type="slidenum">
              <a:rPr lang="zh-CN" altLang="en-US"/>
              <a:t>‹#›</a:t>
            </a:fld>
            <a:endParaRPr lang="en-US" altLang="zh-CN"/>
          </a:p>
        </p:txBody>
      </p:sp>
      <p:sp>
        <p:nvSpPr>
          <p:cNvPr id="4"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sldNum" sz="quarter" idx="10"/>
          </p:nvPr>
        </p:nvSpPr>
        <p:spPr/>
        <p:txBody>
          <a:bodyPr/>
          <a:lstStyle>
            <a:lvl1pPr>
              <a:defRPr/>
            </a:lvl1pPr>
          </a:lstStyle>
          <a:p>
            <a:pPr>
              <a:defRPr/>
            </a:pPr>
            <a:fld id="{7B1E51B6-24B2-413B-A884-8F2006B81C7F}" type="slidenum">
              <a:rPr lang="zh-CN" altLang="en-US"/>
              <a:t>‹#›</a:t>
            </a:fld>
            <a:endParaRPr lang="en-US" altLang="zh-CN"/>
          </a:p>
        </p:txBody>
      </p:sp>
      <p:sp>
        <p:nvSpPr>
          <p:cNvPr id="6"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196975"/>
            <a:ext cx="777240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9" name="Line 9"/>
          <p:cNvSpPr>
            <a:spLocks noChangeShapeType="1"/>
          </p:cNvSpPr>
          <p:nvPr userDrawn="1"/>
        </p:nvSpPr>
        <p:spPr bwMode="auto">
          <a:xfrm>
            <a:off x="323850" y="981075"/>
            <a:ext cx="5543550" cy="0"/>
          </a:xfrm>
          <a:prstGeom prst="line">
            <a:avLst/>
          </a:prstGeom>
          <a:noFill/>
          <a:ln w="88900" cap="sq" cmpd="tri">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Rectangle 9"/>
          <p:cNvSpPr>
            <a:spLocks noGrp="1" noChangeArrowheads="1"/>
          </p:cNvSpPr>
          <p:nvPr>
            <p:ph type="sldNum" sz="quarter" idx="4"/>
          </p:nvPr>
        </p:nvSpPr>
        <p:spPr bwMode="auto">
          <a:xfrm>
            <a:off x="8532813" y="6597650"/>
            <a:ext cx="57626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600" b="1">
                <a:solidFill>
                  <a:srgbClr val="FFFF00"/>
                </a:solidFill>
                <a:ea typeface="宋体" panose="02010600030101010101" pitchFamily="2" charset="-122"/>
              </a:defRPr>
            </a:lvl1pPr>
          </a:lstStyle>
          <a:p>
            <a:pPr>
              <a:defRPr/>
            </a:pPr>
            <a:fld id="{C6660486-065D-4F2B-819A-F9D4B5BD9059}"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n"/>
        <a:defRPr sz="2800">
          <a:solidFill>
            <a:schemeClr val="tx1"/>
          </a:solidFill>
          <a:latin typeface="+mn-lt"/>
          <a:ea typeface="黑体" panose="02010609060101010101" pitchFamily="49" charset="-122"/>
          <a:cs typeface="+mn-cs"/>
        </a:defRPr>
      </a:lvl1pPr>
      <a:lvl2pPr marL="742950" indent="-285750" algn="l" rtl="0" eaLnBrk="0" fontAlgn="base" hangingPunct="0">
        <a:spcBef>
          <a:spcPct val="20000"/>
        </a:spcBef>
        <a:spcAft>
          <a:spcPct val="0"/>
        </a:spcAft>
        <a:buFont typeface="Wingdings" panose="05000000000000000000" pitchFamily="2" charset="2"/>
        <a:buChar char="Ø"/>
        <a:defRPr sz="2600">
          <a:solidFill>
            <a:schemeClr val="tx1"/>
          </a:solidFill>
          <a:latin typeface="+mn-lt"/>
          <a:ea typeface="黑体" panose="02010609060101010101"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3pPr>
      <a:lvl4pPr marL="16002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4pPr>
      <a:lvl5pPr marL="20574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slide" Target="slide15.xml"/><Relationship Id="rId1" Type="http://schemas.openxmlformats.org/officeDocument/2006/relationships/slideLayout" Target="../slideLayouts/slideLayout3.xml"/><Relationship Id="rId5" Type="http://schemas.openxmlformats.org/officeDocument/2006/relationships/slide" Target="slide55.xml"/><Relationship Id="rId4" Type="http://schemas.openxmlformats.org/officeDocument/2006/relationships/slide" Target="slide4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8.emf"/><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oleObject" Target="../embeddings/oleObject2.bin"/><Relationship Id="rId5" Type="http://schemas.openxmlformats.org/officeDocument/2006/relationships/image" Target="../media/image17.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3.emf"/><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image" Target="../media/image20.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22.emf"/><Relationship Id="rId4" Type="http://schemas.openxmlformats.org/officeDocument/2006/relationships/image" Target="../media/image19.emf"/><Relationship Id="rId9" Type="http://schemas.openxmlformats.org/officeDocument/2006/relationships/oleObject" Target="../embeddings/oleObject6.bin"/><Relationship Id="rId14" Type="http://schemas.openxmlformats.org/officeDocument/2006/relationships/image" Target="../media/image24.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0.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8.xml"/><Relationship Id="rId1" Type="http://schemas.openxmlformats.org/officeDocument/2006/relationships/tags" Target="../tags/tag31.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32.xml"/></Relationships>
</file>

<file path=ppt/slides/_rels/slide21.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34.xml"/><Relationship Id="rId7" Type="http://schemas.openxmlformats.org/officeDocument/2006/relationships/slide" Target="slide31.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slide" Target="slide25.xml"/><Relationship Id="rId5" Type="http://schemas.openxmlformats.org/officeDocument/2006/relationships/slide" Target="slide27.xml"/><Relationship Id="rId4" Type="http://schemas.openxmlformats.org/officeDocument/2006/relationships/slide" Target="slide2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9.wmf"/><Relationship Id="rId2" Type="http://schemas.openxmlformats.org/officeDocument/2006/relationships/slideLayout" Target="../slideLayouts/slideLayout3.xml"/><Relationship Id="rId1" Type="http://schemas.openxmlformats.org/officeDocument/2006/relationships/tags" Target="../tags/tag34.xml"/><Relationship Id="rId6" Type="http://schemas.openxmlformats.org/officeDocument/2006/relationships/oleObject" Target="../embeddings/oleObject11.bin"/><Relationship Id="rId5" Type="http://schemas.openxmlformats.org/officeDocument/2006/relationships/image" Target="../media/image28.wmf"/><Relationship Id="rId4"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32.wmf"/><Relationship Id="rId5" Type="http://schemas.openxmlformats.org/officeDocument/2006/relationships/oleObject" Target="../embeddings/oleObject14.bin"/><Relationship Id="rId4" Type="http://schemas.openxmlformats.org/officeDocument/2006/relationships/image" Target="../media/image31.wm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tags" Target="../tags/tag41.xml"/><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3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tags" Target="../tags/tag43.xml"/><Relationship Id="rId6" Type="http://schemas.openxmlformats.org/officeDocument/2006/relationships/image" Target="../media/image35.wmf"/><Relationship Id="rId5" Type="http://schemas.openxmlformats.org/officeDocument/2006/relationships/oleObject" Target="../embeddings/oleObject17.bin"/><Relationship Id="rId4" Type="http://schemas.openxmlformats.org/officeDocument/2006/relationships/image" Target="../media/image34.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8.xml"/><Relationship Id="rId1" Type="http://schemas.openxmlformats.org/officeDocument/2006/relationships/tags" Target="../tags/tag44.xml"/><Relationship Id="rId4" Type="http://schemas.openxmlformats.org/officeDocument/2006/relationships/image" Target="../media/image37.wmf"/></Relationships>
</file>

<file path=ppt/slides/_rels/slide3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20.bin"/><Relationship Id="rId1" Type="http://schemas.openxmlformats.org/officeDocument/2006/relationships/slideLayout" Target="../slideLayouts/slideLayout3.xml"/><Relationship Id="rId5" Type="http://schemas.openxmlformats.org/officeDocument/2006/relationships/image" Target="../media/image39.emf"/><Relationship Id="rId4" Type="http://schemas.openxmlformats.org/officeDocument/2006/relationships/oleObject" Target="../embeddings/oleObject21.bin"/></Relationships>
</file>

<file path=ppt/slides/_rels/slide3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22.bin"/><Relationship Id="rId1" Type="http://schemas.openxmlformats.org/officeDocument/2006/relationships/slideLayout" Target="../slideLayouts/slideLayout3.xml"/><Relationship Id="rId5" Type="http://schemas.openxmlformats.org/officeDocument/2006/relationships/image" Target="../media/image41.emf"/><Relationship Id="rId4" Type="http://schemas.openxmlformats.org/officeDocument/2006/relationships/oleObject" Target="../embeddings/oleObject23.bin"/></Relationships>
</file>

<file path=ppt/slides/_rels/slide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24.bin"/><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25.bin"/><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4.xml"/><Relationship Id="rId1" Type="http://schemas.openxmlformats.org/officeDocument/2006/relationships/tags" Target="../tags/tag47.xml"/><Relationship Id="rId4" Type="http://schemas.openxmlformats.org/officeDocument/2006/relationships/image" Target="../media/image43.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tags" Target="../tags/tag48.xml"/><Relationship Id="rId4" Type="http://schemas.openxmlformats.org/officeDocument/2006/relationships/image" Target="../media/image4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28.bin"/><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47.emf"/><Relationship Id="rId5" Type="http://schemas.openxmlformats.org/officeDocument/2006/relationships/oleObject" Target="../embeddings/oleObject30.bin"/><Relationship Id="rId10" Type="http://schemas.openxmlformats.org/officeDocument/2006/relationships/image" Target="../media/image49.emf"/><Relationship Id="rId4" Type="http://schemas.openxmlformats.org/officeDocument/2006/relationships/image" Target="../media/image46.emf"/><Relationship Id="rId9" Type="http://schemas.openxmlformats.org/officeDocument/2006/relationships/oleObject" Target="../embeddings/oleObject32.bin"/></Relationships>
</file>

<file path=ppt/slides/_rels/slide48.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8.xml"/><Relationship Id="rId1" Type="http://schemas.openxmlformats.org/officeDocument/2006/relationships/tags" Target="../tags/tag50.xml"/><Relationship Id="rId6" Type="http://schemas.openxmlformats.org/officeDocument/2006/relationships/image" Target="../media/image51.wmf"/><Relationship Id="rId5" Type="http://schemas.openxmlformats.org/officeDocument/2006/relationships/oleObject" Target="../embeddings/oleObject34.bin"/><Relationship Id="rId4" Type="http://schemas.openxmlformats.org/officeDocument/2006/relationships/image" Target="../media/image50.wmf"/></Relationships>
</file>

<file path=ppt/slides/_rels/slide4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36.bin"/><Relationship Id="rId1" Type="http://schemas.openxmlformats.org/officeDocument/2006/relationships/slideLayout" Target="../slideLayouts/slideLayout8.xml"/><Relationship Id="rId5" Type="http://schemas.openxmlformats.org/officeDocument/2006/relationships/image" Target="../media/image54.emf"/><Relationship Id="rId4" Type="http://schemas.openxmlformats.org/officeDocument/2006/relationships/oleObject" Target="../embeddings/oleObject37.bin"/></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0.xml"/><Relationship Id="rId7" Type="http://schemas.openxmlformats.org/officeDocument/2006/relationships/slideLayout" Target="../slideLayouts/slideLayout8.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s/_rels/slide5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oleObject" Target="../embeddings/oleObject38.bin"/><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39.bin"/><Relationship Id="rId1" Type="http://schemas.openxmlformats.org/officeDocument/2006/relationships/slideLayout" Target="../slideLayouts/slideLayout8.xml"/><Relationship Id="rId5" Type="http://schemas.openxmlformats.org/officeDocument/2006/relationships/image" Target="../media/image57.wmf"/><Relationship Id="rId4" Type="http://schemas.openxmlformats.org/officeDocument/2006/relationships/oleObject" Target="../embeddings/oleObject40.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tags" Target="../tags/tag51.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3.xml"/><Relationship Id="rId1" Type="http://schemas.openxmlformats.org/officeDocument/2006/relationships/tags" Target="../tags/tag52.xml"/><Relationship Id="rId4" Type="http://schemas.openxmlformats.org/officeDocument/2006/relationships/image" Target="../media/image58.emf"/></Relationships>
</file>

<file path=ppt/slides/_rels/slide5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oleObject" Target="../embeddings/oleObject42.bin"/><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oleObject" Target="../embeddings/oleObject43.bin"/><Relationship Id="rId1" Type="http://schemas.openxmlformats.org/officeDocument/2006/relationships/slideLayout" Target="../slideLayouts/slideLayout7.xml"/><Relationship Id="rId5" Type="http://schemas.openxmlformats.org/officeDocument/2006/relationships/image" Target="../media/image61.emf"/><Relationship Id="rId4" Type="http://schemas.openxmlformats.org/officeDocument/2006/relationships/oleObject" Target="../embeddings/oleObject44.bin"/></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3.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3.xml"/><Relationship Id="rId1" Type="http://schemas.openxmlformats.org/officeDocument/2006/relationships/tags" Target="../tags/tag54.xml"/><Relationship Id="rId4" Type="http://schemas.openxmlformats.org/officeDocument/2006/relationships/image" Target="../media/image62.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audio" Target="../media/media3.m4a"/><Relationship Id="rId7" Type="http://schemas.openxmlformats.org/officeDocument/2006/relationships/oleObject" Target="../embeddings/oleObject46.bin"/><Relationship Id="rId12" Type="http://schemas.openxmlformats.org/officeDocument/2006/relationships/image" Target="../media/image66.png"/><Relationship Id="rId2" Type="http://schemas.microsoft.com/office/2007/relationships/media" Target="../media/media3.m4a"/><Relationship Id="rId1" Type="http://schemas.openxmlformats.org/officeDocument/2006/relationships/tags" Target="../tags/tag55.xml"/><Relationship Id="rId6" Type="http://schemas.openxmlformats.org/officeDocument/2006/relationships/slideLayout" Target="../slideLayouts/slideLayout8.xml"/><Relationship Id="rId11" Type="http://schemas.openxmlformats.org/officeDocument/2006/relationships/image" Target="../media/image65.wmf"/><Relationship Id="rId5" Type="http://schemas.openxmlformats.org/officeDocument/2006/relationships/audio" Target="../media/media4.m4a"/><Relationship Id="rId10" Type="http://schemas.openxmlformats.org/officeDocument/2006/relationships/oleObject" Target="../embeddings/oleObject47.bin"/><Relationship Id="rId4" Type="http://schemas.microsoft.com/office/2007/relationships/media" Target="../media/media4.m4a"/><Relationship Id="rId9" Type="http://schemas.openxmlformats.org/officeDocument/2006/relationships/image" Target="../media/image64.png"/></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image" Target="../media/image67.wmf"/><Relationship Id="rId7" Type="http://schemas.openxmlformats.org/officeDocument/2006/relationships/image" Target="../media/image69.wmf"/><Relationship Id="rId2" Type="http://schemas.openxmlformats.org/officeDocument/2006/relationships/oleObject" Target="../embeddings/oleObject48.bin"/><Relationship Id="rId1" Type="http://schemas.openxmlformats.org/officeDocument/2006/relationships/slideLayout" Target="../slideLayouts/slideLayout3.xml"/><Relationship Id="rId6" Type="http://schemas.openxmlformats.org/officeDocument/2006/relationships/oleObject" Target="../embeddings/oleObject50.bin"/><Relationship Id="rId11" Type="http://schemas.openxmlformats.org/officeDocument/2006/relationships/image" Target="../media/image71.emf"/><Relationship Id="rId5" Type="http://schemas.openxmlformats.org/officeDocument/2006/relationships/image" Target="../media/image68.wmf"/><Relationship Id="rId10" Type="http://schemas.openxmlformats.org/officeDocument/2006/relationships/oleObject" Target="../embeddings/oleObject52.bin"/><Relationship Id="rId4" Type="http://schemas.openxmlformats.org/officeDocument/2006/relationships/oleObject" Target="../embeddings/oleObject49.bin"/><Relationship Id="rId9" Type="http://schemas.openxmlformats.org/officeDocument/2006/relationships/image" Target="../media/image70.wmf"/></Relationships>
</file>

<file path=ppt/slides/_rels/slide62.xml.rels><?xml version="1.0" encoding="UTF-8" standalone="yes"?>
<Relationships xmlns="http://schemas.openxmlformats.org/package/2006/relationships"><Relationship Id="rId3" Type="http://schemas.openxmlformats.org/officeDocument/2006/relationships/image" Target="../media/image72.wmf"/><Relationship Id="rId7" Type="http://schemas.openxmlformats.org/officeDocument/2006/relationships/image" Target="../media/image71.emf"/><Relationship Id="rId2" Type="http://schemas.openxmlformats.org/officeDocument/2006/relationships/oleObject" Target="../embeddings/oleObject53.bin"/><Relationship Id="rId1" Type="http://schemas.openxmlformats.org/officeDocument/2006/relationships/slideLayout" Target="../slideLayouts/slideLayout3.xml"/><Relationship Id="rId6" Type="http://schemas.openxmlformats.org/officeDocument/2006/relationships/oleObject" Target="../embeddings/oleObject55.bin"/><Relationship Id="rId5" Type="http://schemas.openxmlformats.org/officeDocument/2006/relationships/image" Target="../media/image73.wmf"/><Relationship Id="rId4" Type="http://schemas.openxmlformats.org/officeDocument/2006/relationships/oleObject" Target="../embeddings/oleObject54.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77.wmf"/><Relationship Id="rId3" Type="http://schemas.microsoft.com/office/2007/relationships/media" Target="../media/media6.m4a"/><Relationship Id="rId7" Type="http://schemas.openxmlformats.org/officeDocument/2006/relationships/image" Target="../media/image74.emf"/><Relationship Id="rId12" Type="http://schemas.openxmlformats.org/officeDocument/2006/relationships/oleObject" Target="../embeddings/oleObject59.bin"/><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oleObject" Target="../embeddings/oleObject56.bin"/><Relationship Id="rId11" Type="http://schemas.openxmlformats.org/officeDocument/2006/relationships/image" Target="../media/image76.wmf"/><Relationship Id="rId5" Type="http://schemas.openxmlformats.org/officeDocument/2006/relationships/slideLayout" Target="../slideLayouts/slideLayout8.xml"/><Relationship Id="rId10" Type="http://schemas.openxmlformats.org/officeDocument/2006/relationships/oleObject" Target="../embeddings/oleObject58.bin"/><Relationship Id="rId4" Type="http://schemas.openxmlformats.org/officeDocument/2006/relationships/audio" Target="../media/media6.m4a"/><Relationship Id="rId9" Type="http://schemas.openxmlformats.org/officeDocument/2006/relationships/image" Target="../media/image75.wmf"/><Relationship Id="rId14"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ratch.trtos.com/circuitjs.html" TargetMode="Externa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id="{7531DAA8-993C-08F2-6430-93F2584B0598}"/>
              </a:ext>
            </a:extLst>
          </p:cNvPr>
          <p:cNvSpPr>
            <a:spLocks noGrp="1"/>
          </p:cNvSpPr>
          <p:nvPr>
            <p:ph type="ctrTitle"/>
          </p:nvPr>
        </p:nvSpPr>
        <p:spPr>
          <a:xfrm>
            <a:off x="217748" y="1124744"/>
            <a:ext cx="8708504" cy="1692771"/>
          </a:xfrm>
          <a:prstGeom prst="rect">
            <a:avLst/>
          </a:prstGeom>
          <a:noFill/>
          <a:ln w="9525">
            <a:noFill/>
          </a:ln>
        </p:spPr>
        <p:txBody>
          <a:bodyPr wrap="square" anchor="t" anchorCtr="0">
            <a:spAutoFit/>
          </a:bodyPr>
          <a:lstStyle/>
          <a:p>
            <a:pPr algn="ctr" eaLnBrk="0" hangingPunct="0">
              <a:spcBef>
                <a:spcPct val="50000"/>
              </a:spcBef>
            </a:pPr>
            <a:r>
              <a:rPr lang="zh-CN" altLang="en-US" sz="6000" dirty="0">
                <a:solidFill>
                  <a:srgbClr val="003399"/>
                </a:solidFill>
                <a:effectLst>
                  <a:glow rad="63500">
                    <a:schemeClr val="accent4">
                      <a:satMod val="175000"/>
                      <a:alpha val="40000"/>
                    </a:schemeClr>
                  </a:glow>
                </a:effectLst>
                <a:latin typeface="Arial" panose="020B0604020202020204" pitchFamily="34" charset="0"/>
                <a:ea typeface="隶书" panose="02010509060101010101" pitchFamily="49" charset="-122"/>
                <a:sym typeface="Arial" panose="020B0604020202020204" pitchFamily="34" charset="0"/>
              </a:rPr>
              <a:t>电路与模拟电子技术基础    </a:t>
            </a:r>
            <a:r>
              <a:rPr lang="zh-CN" altLang="en-US" sz="7200" dirty="0">
                <a:solidFill>
                  <a:srgbClr val="003399"/>
                </a:solidFill>
                <a:effectLst>
                  <a:glow rad="63500">
                    <a:schemeClr val="accent4">
                      <a:satMod val="175000"/>
                      <a:alpha val="40000"/>
                    </a:schemeClr>
                  </a:glow>
                </a:effectLst>
                <a:latin typeface="Arial" panose="020B0604020202020204" pitchFamily="34" charset="0"/>
                <a:ea typeface="隶书" panose="02010509060101010101" pitchFamily="49" charset="-122"/>
                <a:sym typeface="Arial" panose="020B0604020202020204" pitchFamily="34" charset="0"/>
              </a:rPr>
              <a:t> </a:t>
            </a:r>
            <a:r>
              <a:rPr lang="zh-CN" altLang="en-US" sz="5400" dirty="0">
                <a:solidFill>
                  <a:srgbClr val="003399"/>
                </a:solidFill>
                <a:effectLst>
                  <a:glow rad="63500">
                    <a:schemeClr val="accent4">
                      <a:satMod val="175000"/>
                      <a:alpha val="40000"/>
                    </a:schemeClr>
                  </a:glow>
                </a:effectLst>
                <a:latin typeface="Arial" panose="020B0604020202020204" pitchFamily="34" charset="0"/>
                <a:ea typeface="隶书" panose="02010509060101010101" pitchFamily="49" charset="-122"/>
                <a:sym typeface="Arial" panose="020B0604020202020204" pitchFamily="34" charset="0"/>
              </a:rPr>
              <a:t>   </a:t>
            </a:r>
            <a:r>
              <a:rPr lang="zh-CN" altLang="en-US" sz="6600" dirty="0">
                <a:solidFill>
                  <a:srgbClr val="003399"/>
                </a:solidFill>
                <a:effectLst>
                  <a:glow rad="63500">
                    <a:schemeClr val="accent4">
                      <a:satMod val="175000"/>
                      <a:alpha val="40000"/>
                    </a:schemeClr>
                  </a:glow>
                </a:effectLst>
                <a:latin typeface="Arial" panose="020B0604020202020204" pitchFamily="34" charset="0"/>
                <a:ea typeface="隶书" panose="02010509060101010101" pitchFamily="49" charset="-122"/>
                <a:sym typeface="Arial" panose="020B0604020202020204" pitchFamily="34" charset="0"/>
              </a:rPr>
              <a:t>     </a:t>
            </a:r>
            <a:r>
              <a:rPr lang="zh-CN" altLang="en-US" sz="3200" dirty="0">
                <a:solidFill>
                  <a:srgbClr val="C00000"/>
                </a:solidFill>
                <a:effectLst>
                  <a:glow rad="63500">
                    <a:schemeClr val="accent4">
                      <a:satMod val="175000"/>
                      <a:alpha val="40000"/>
                    </a:schemeClr>
                  </a:glow>
                </a:effectLst>
                <a:latin typeface="Arial" panose="020B0604020202020204" pitchFamily="34" charset="0"/>
                <a:ea typeface="隶书" panose="02010509060101010101" pitchFamily="49" charset="-122"/>
                <a:sym typeface="Arial" panose="020B0604020202020204" pitchFamily="34" charset="0"/>
              </a:rPr>
              <a:t>Fundamental of Electronic Technology</a:t>
            </a:r>
          </a:p>
        </p:txBody>
      </p:sp>
      <p:sp>
        <p:nvSpPr>
          <p:cNvPr id="5" name="Rectangle 4">
            <a:extLst>
              <a:ext uri="{FF2B5EF4-FFF2-40B4-BE49-F238E27FC236}">
                <a16:creationId xmlns:a16="http://schemas.microsoft.com/office/drawing/2014/main" id="{9F881554-6450-615E-1382-6D33C5DD9BDA}"/>
              </a:ext>
            </a:extLst>
          </p:cNvPr>
          <p:cNvSpPr>
            <a:spLocks noChangeArrowheads="1"/>
          </p:cNvSpPr>
          <p:nvPr>
            <p:custDataLst>
              <p:tags r:id="rId2"/>
            </p:custDataLst>
          </p:nvPr>
        </p:nvSpPr>
        <p:spPr bwMode="auto">
          <a:xfrm>
            <a:off x="1371600" y="2996952"/>
            <a:ext cx="6400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buFontTx/>
              <a:buNone/>
            </a:pPr>
            <a:r>
              <a:rPr lang="zh-CN" altLang="zh-CN" b="1" dirty="0">
                <a:solidFill>
                  <a:srgbClr val="0066FF"/>
                </a:solidFill>
                <a:latin typeface="华文中宋" panose="02010600040101010101" pitchFamily="2" charset="-122"/>
                <a:ea typeface="华文中宋" panose="02010600040101010101" pitchFamily="2" charset="-122"/>
              </a:rPr>
              <a:t>本课程是入门性质的基础</a:t>
            </a:r>
            <a:r>
              <a:rPr lang="zh-CN" altLang="zh-CN" b="1" dirty="0">
                <a:solidFill>
                  <a:srgbClr val="0066FF"/>
                </a:solidFill>
                <a:latin typeface="华文中宋" panose="02010600040101010101" pitchFamily="2" charset="-122"/>
                <a:ea typeface="华文中宋" panose="02010600040101010101" pitchFamily="2" charset="-122"/>
                <a:sym typeface="+mn-ea"/>
              </a:rPr>
              <a:t>必修</a:t>
            </a:r>
            <a:r>
              <a:rPr lang="zh-CN" altLang="zh-CN" b="1" dirty="0">
                <a:solidFill>
                  <a:srgbClr val="0066FF"/>
                </a:solidFill>
                <a:latin typeface="华文中宋" panose="02010600040101010101" pitchFamily="2" charset="-122"/>
                <a:ea typeface="华文中宋" panose="02010600040101010101" pitchFamily="2" charset="-122"/>
              </a:rPr>
              <a:t>课 </a:t>
            </a:r>
            <a:endParaRPr lang="zh-CN" altLang="en-US" b="1" dirty="0">
              <a:solidFill>
                <a:srgbClr val="0066FF"/>
              </a:solidFill>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78359B40-D965-AA36-3190-C472166B77B9}"/>
              </a:ext>
            </a:extLst>
          </p:cNvPr>
          <p:cNvSpPr txBox="1"/>
          <p:nvPr/>
        </p:nvSpPr>
        <p:spPr>
          <a:xfrm>
            <a:off x="1547664" y="4797152"/>
            <a:ext cx="4711336" cy="1147558"/>
          </a:xfrm>
          <a:prstGeom prst="rect">
            <a:avLst/>
          </a:prstGeom>
          <a:noFill/>
        </p:spPr>
        <p:txBody>
          <a:bodyPr wrap="square">
            <a:spAutoFit/>
          </a:bodyPr>
          <a:lstStyle/>
          <a:p>
            <a:pPr marL="342900" indent="-342900" algn="l">
              <a:lnSpc>
                <a:spcPct val="150000"/>
              </a:lnSpc>
              <a:buFont typeface="Wingdings" panose="05000000000000000000" charset="0"/>
              <a:buChar char="Ø"/>
            </a:pPr>
            <a:r>
              <a:rPr lang="zh-CN" altLang="en-US" sz="2400" b="1" dirty="0">
                <a:solidFill>
                  <a:srgbClr val="0000CC"/>
                </a:solidFill>
                <a:latin typeface="华文楷体" panose="02010600040101010101" charset="-122"/>
                <a:ea typeface="华文楷体" panose="02010600040101010101" charset="-122"/>
                <a:cs typeface="华文楷体" panose="02010600040101010101" charset="-122"/>
                <a:sym typeface="+mn-ea"/>
              </a:rPr>
              <a:t>主讲教师：谢欢</a:t>
            </a:r>
            <a:endParaRPr lang="en-US" altLang="zh-CN" sz="2400" b="1" dirty="0">
              <a:solidFill>
                <a:srgbClr val="0000CC"/>
              </a:solidFill>
              <a:latin typeface="华文楷体" panose="02010600040101010101" charset="-122"/>
              <a:ea typeface="华文楷体" panose="02010600040101010101" charset="-122"/>
              <a:cs typeface="华文楷体" panose="02010600040101010101" charset="-122"/>
              <a:sym typeface="+mn-ea"/>
            </a:endParaRPr>
          </a:p>
          <a:p>
            <a:pPr marL="342900" indent="-342900" algn="l">
              <a:lnSpc>
                <a:spcPct val="150000"/>
              </a:lnSpc>
              <a:buFont typeface="Wingdings" panose="05000000000000000000" charset="0"/>
              <a:buChar char="Ø"/>
            </a:pPr>
            <a:r>
              <a:rPr lang="en-US" altLang="zh-CN" b="1" dirty="0">
                <a:solidFill>
                  <a:srgbClr val="0000CC"/>
                </a:solidFill>
                <a:latin typeface="华文楷体" panose="02010600040101010101" charset="-122"/>
                <a:ea typeface="华文楷体" panose="02010600040101010101" charset="-122"/>
                <a:cs typeface="华文楷体" panose="02010600040101010101" charset="-122"/>
                <a:sym typeface="+mn-ea"/>
              </a:rPr>
              <a:t>QQ</a:t>
            </a:r>
            <a:r>
              <a:rPr lang="zh-CN" altLang="en-US" b="1" dirty="0">
                <a:solidFill>
                  <a:srgbClr val="0000CC"/>
                </a:solidFill>
                <a:latin typeface="华文楷体" panose="02010600040101010101" charset="-122"/>
                <a:ea typeface="华文楷体" panose="02010600040101010101" charset="-122"/>
                <a:cs typeface="华文楷体" panose="02010600040101010101" charset="-122"/>
                <a:sym typeface="+mn-ea"/>
              </a:rPr>
              <a:t>群：</a:t>
            </a:r>
            <a:r>
              <a:rPr lang="en-US" altLang="zh-CN" b="1" dirty="0">
                <a:solidFill>
                  <a:srgbClr val="0000CC"/>
                </a:solidFill>
                <a:latin typeface="华文楷体" panose="02010600040101010101" charset="-122"/>
                <a:ea typeface="华文楷体" panose="02010600040101010101" charset="-122"/>
                <a:cs typeface="华文楷体" panose="02010600040101010101" charset="-122"/>
                <a:sym typeface="+mn-ea"/>
              </a:rPr>
              <a:t>904145838</a:t>
            </a:r>
            <a:r>
              <a:rPr lang="en-US" altLang="zh-CN" sz="2400" b="1" dirty="0">
                <a:solidFill>
                  <a:srgbClr val="0000CC"/>
                </a:solidFill>
                <a:latin typeface="华文楷体" panose="02010600040101010101" charset="-122"/>
                <a:ea typeface="华文楷体" panose="02010600040101010101" charset="-122"/>
                <a:cs typeface="华文楷体" panose="02010600040101010101" charset="-122"/>
                <a:sym typeface="+mn-ea"/>
              </a:rPr>
              <a:t> </a:t>
            </a:r>
          </a:p>
        </p:txBody>
      </p:sp>
      <p:pic>
        <p:nvPicPr>
          <p:cNvPr id="2" name="图片 1">
            <a:extLst>
              <a:ext uri="{FF2B5EF4-FFF2-40B4-BE49-F238E27FC236}">
                <a16:creationId xmlns:a16="http://schemas.microsoft.com/office/drawing/2014/main" id="{17BFE7AE-FA52-EEDF-F713-72FD5B91B15B}"/>
              </a:ext>
            </a:extLst>
          </p:cNvPr>
          <p:cNvPicPr>
            <a:picLocks noChangeAspect="1"/>
          </p:cNvPicPr>
          <p:nvPr/>
        </p:nvPicPr>
        <p:blipFill>
          <a:blip r:embed="rId4"/>
          <a:stretch>
            <a:fillRect/>
          </a:stretch>
        </p:blipFill>
        <p:spPr>
          <a:xfrm>
            <a:off x="6836496" y="3850312"/>
            <a:ext cx="2200000" cy="281904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4BC022A-5339-4E72-8749-47A38A407175}" type="slidenum">
              <a:rPr lang="zh-CN" altLang="en-US" sz="1600" smtClean="0">
                <a:solidFill>
                  <a:srgbClr val="FFFF00"/>
                </a:solidFill>
                <a:ea typeface="宋体" panose="02010600030101010101" pitchFamily="2" charset="-122"/>
              </a:rPr>
              <a:t>9</a:t>
            </a:fld>
            <a:endParaRPr lang="en-US" altLang="zh-CN" sz="1600">
              <a:solidFill>
                <a:srgbClr val="FFFF00"/>
              </a:solidFill>
              <a:ea typeface="宋体" panose="02010600030101010101" pitchFamily="2" charset="-122"/>
            </a:endParaRPr>
          </a:p>
        </p:txBody>
      </p:sp>
      <p:sp>
        <p:nvSpPr>
          <p:cNvPr id="7171" name="Rectangle 4"/>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3600">
                <a:solidFill>
                  <a:srgbClr val="FF0000"/>
                </a:solidFill>
              </a:rPr>
              <a:t>欢迎进入电子电路的世界</a:t>
            </a:r>
          </a:p>
        </p:txBody>
      </p:sp>
      <p:pic>
        <p:nvPicPr>
          <p:cNvPr id="290821" name="Picture 5" descr="8ec1731bef6d37b39d75059617537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95567">
            <a:off x="1042988" y="1628775"/>
            <a:ext cx="6051550"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2" name="Picture 6" descr="484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71186">
            <a:off x="3348038" y="1412875"/>
            <a:ext cx="53276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3" name="Picture 7" descr="18191224_Yrh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963399">
            <a:off x="1419225" y="1679575"/>
            <a:ext cx="5329238"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4" name="Text Box 8"/>
          <p:cNvSpPr txBox="1">
            <a:spLocks noChangeArrowheads="1"/>
          </p:cNvSpPr>
          <p:nvPr/>
        </p:nvSpPr>
        <p:spPr bwMode="auto">
          <a:xfrm rot="477705">
            <a:off x="2216150" y="43402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璀璨的夜景</a:t>
            </a:r>
          </a:p>
        </p:txBody>
      </p:sp>
      <p:sp>
        <p:nvSpPr>
          <p:cNvPr id="290825" name="Text Box 9"/>
          <p:cNvSpPr txBox="1">
            <a:spLocks noChangeArrowheads="1"/>
          </p:cNvSpPr>
          <p:nvPr/>
        </p:nvSpPr>
        <p:spPr bwMode="auto">
          <a:xfrm rot="-668595">
            <a:off x="6532563" y="5132388"/>
            <a:ext cx="2071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t>LED </a:t>
            </a:r>
            <a:r>
              <a:rPr lang="zh-CN" altLang="en-US" sz="2400"/>
              <a:t>大屏电视</a:t>
            </a:r>
          </a:p>
        </p:txBody>
      </p:sp>
      <p:sp>
        <p:nvSpPr>
          <p:cNvPr id="290826" name="Text Box 10"/>
          <p:cNvSpPr txBox="1">
            <a:spLocks noChangeArrowheads="1"/>
          </p:cNvSpPr>
          <p:nvPr/>
        </p:nvSpPr>
        <p:spPr bwMode="auto">
          <a:xfrm rot="940369">
            <a:off x="2608263" y="508476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智能手机</a:t>
            </a:r>
          </a:p>
        </p:txBody>
      </p:sp>
      <p:pic>
        <p:nvPicPr>
          <p:cNvPr id="290827" name="Picture 11" descr="221310rtw1cq5rq1a511w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72712">
            <a:off x="1979613" y="1412875"/>
            <a:ext cx="6072187" cy="341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28" name="Text Box 12"/>
          <p:cNvSpPr txBox="1">
            <a:spLocks noChangeArrowheads="1"/>
          </p:cNvSpPr>
          <p:nvPr/>
        </p:nvSpPr>
        <p:spPr bwMode="auto">
          <a:xfrm rot="-238349">
            <a:off x="5076825" y="486886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汽车</a:t>
            </a:r>
          </a:p>
        </p:txBody>
      </p:sp>
      <p:pic>
        <p:nvPicPr>
          <p:cNvPr id="290829" name="Picture 13" descr="976603949SXN_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8175" y="1557338"/>
            <a:ext cx="5795963" cy="36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30" name="Text Box 14"/>
          <p:cNvSpPr txBox="1">
            <a:spLocks noChangeArrowheads="1"/>
          </p:cNvSpPr>
          <p:nvPr/>
        </p:nvSpPr>
        <p:spPr bwMode="auto">
          <a:xfrm rot="-1503823">
            <a:off x="5724525" y="45085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平板电脑</a:t>
            </a:r>
          </a:p>
        </p:txBody>
      </p:sp>
      <p:pic>
        <p:nvPicPr>
          <p:cNvPr id="290831" name="Picture 15" descr="4065424311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714240">
            <a:off x="1476375" y="1700213"/>
            <a:ext cx="6119813" cy="330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832" name="Text Box 16"/>
          <p:cNvSpPr txBox="1">
            <a:spLocks noChangeArrowheads="1"/>
          </p:cNvSpPr>
          <p:nvPr/>
        </p:nvSpPr>
        <p:spPr bwMode="auto">
          <a:xfrm rot="746784">
            <a:off x="2916238" y="4941888"/>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家庭影院</a:t>
            </a:r>
          </a:p>
        </p:txBody>
      </p:sp>
      <p:sp>
        <p:nvSpPr>
          <p:cNvPr id="290833" name="Text Box 17"/>
          <p:cNvSpPr txBox="1">
            <a:spLocks noChangeArrowheads="1"/>
          </p:cNvSpPr>
          <p:nvPr/>
        </p:nvSpPr>
        <p:spPr bwMode="auto">
          <a:xfrm>
            <a:off x="1619250" y="2708275"/>
            <a:ext cx="62801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6000" b="1">
                <a:solidFill>
                  <a:srgbClr val="FF0000"/>
                </a:solidFill>
                <a:effectLst>
                  <a:outerShdw blurRad="38100" dist="38100" dir="2700000" algn="tl">
                    <a:srgbClr val="C0C0C0"/>
                  </a:outerShdw>
                </a:effectLst>
              </a:rPr>
              <a:t>……………………</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290821"/>
                                        </p:tgtEl>
                                        <p:attrNameLst>
                                          <p:attrName>style.visibility</p:attrName>
                                        </p:attrNameLst>
                                      </p:cBhvr>
                                      <p:to>
                                        <p:strVal val="visible"/>
                                      </p:to>
                                    </p:set>
                                    <p:animEffect transition="in" filter="fade">
                                      <p:cBhvr>
                                        <p:cTn id="7" dur="500"/>
                                        <p:tgtEl>
                                          <p:spTgt spid="290821"/>
                                        </p:tgtEl>
                                      </p:cBhvr>
                                    </p:animEffect>
                                    <p:anim calcmode="lin" valueType="num">
                                      <p:cBhvr>
                                        <p:cTn id="8" dur="500" fill="hold"/>
                                        <p:tgtEl>
                                          <p:spTgt spid="290821"/>
                                        </p:tgtEl>
                                        <p:attrNameLst>
                                          <p:attrName>style.rotation</p:attrName>
                                        </p:attrNameLst>
                                      </p:cBhvr>
                                      <p:tavLst>
                                        <p:tav tm="0">
                                          <p:val>
                                            <p:fltVal val="720"/>
                                          </p:val>
                                        </p:tav>
                                        <p:tav tm="100000">
                                          <p:val>
                                            <p:fltVal val="0"/>
                                          </p:val>
                                        </p:tav>
                                      </p:tavLst>
                                    </p:anim>
                                    <p:anim calcmode="lin" valueType="num">
                                      <p:cBhvr>
                                        <p:cTn id="9" dur="500" fill="hold"/>
                                        <p:tgtEl>
                                          <p:spTgt spid="290821"/>
                                        </p:tgtEl>
                                        <p:attrNameLst>
                                          <p:attrName>ppt_h</p:attrName>
                                        </p:attrNameLst>
                                      </p:cBhvr>
                                      <p:tavLst>
                                        <p:tav tm="0">
                                          <p:val>
                                            <p:fltVal val="0"/>
                                          </p:val>
                                        </p:tav>
                                        <p:tav tm="100000">
                                          <p:val>
                                            <p:strVal val="#ppt_h"/>
                                          </p:val>
                                        </p:tav>
                                      </p:tavLst>
                                    </p:anim>
                                    <p:anim calcmode="lin" valueType="num">
                                      <p:cBhvr>
                                        <p:cTn id="10" dur="500" fill="hold"/>
                                        <p:tgtEl>
                                          <p:spTgt spid="290821"/>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stCondLst>
                                    <p:cond delay="0"/>
                                  </p:stCondLst>
                                  <p:childTnLst>
                                    <p:set>
                                      <p:cBhvr>
                                        <p:cTn id="12" dur="1" fill="hold">
                                          <p:stCondLst>
                                            <p:cond delay="0"/>
                                          </p:stCondLst>
                                        </p:cTn>
                                        <p:tgtEl>
                                          <p:spTgt spid="290824"/>
                                        </p:tgtEl>
                                        <p:attrNameLst>
                                          <p:attrName>style.visibility</p:attrName>
                                        </p:attrNameLst>
                                      </p:cBhvr>
                                      <p:to>
                                        <p:strVal val="visible"/>
                                      </p:to>
                                    </p:set>
                                    <p:animEffect transition="in" filter="fade">
                                      <p:cBhvr>
                                        <p:cTn id="13" dur="500"/>
                                        <p:tgtEl>
                                          <p:spTgt spid="290824"/>
                                        </p:tgtEl>
                                      </p:cBhvr>
                                    </p:animEffect>
                                    <p:anim calcmode="lin" valueType="num">
                                      <p:cBhvr>
                                        <p:cTn id="14" dur="500" fill="hold"/>
                                        <p:tgtEl>
                                          <p:spTgt spid="290824"/>
                                        </p:tgtEl>
                                        <p:attrNameLst>
                                          <p:attrName>style.rotation</p:attrName>
                                        </p:attrNameLst>
                                      </p:cBhvr>
                                      <p:tavLst>
                                        <p:tav tm="0">
                                          <p:val>
                                            <p:fltVal val="720"/>
                                          </p:val>
                                        </p:tav>
                                        <p:tav tm="100000">
                                          <p:val>
                                            <p:fltVal val="0"/>
                                          </p:val>
                                        </p:tav>
                                      </p:tavLst>
                                    </p:anim>
                                    <p:anim calcmode="lin" valueType="num">
                                      <p:cBhvr>
                                        <p:cTn id="15" dur="500" fill="hold"/>
                                        <p:tgtEl>
                                          <p:spTgt spid="290824"/>
                                        </p:tgtEl>
                                        <p:attrNameLst>
                                          <p:attrName>ppt_h</p:attrName>
                                        </p:attrNameLst>
                                      </p:cBhvr>
                                      <p:tavLst>
                                        <p:tav tm="0">
                                          <p:val>
                                            <p:fltVal val="0"/>
                                          </p:val>
                                        </p:tav>
                                        <p:tav tm="100000">
                                          <p:val>
                                            <p:strVal val="#ppt_h"/>
                                          </p:val>
                                        </p:tav>
                                      </p:tavLst>
                                    </p:anim>
                                    <p:anim calcmode="lin" valueType="num">
                                      <p:cBhvr>
                                        <p:cTn id="16" dur="500" fill="hold"/>
                                        <p:tgtEl>
                                          <p:spTgt spid="290824"/>
                                        </p:tgtEl>
                                        <p:attrNameLst>
                                          <p:attrName>ppt_w</p:attrName>
                                        </p:attrNameLst>
                                      </p:cBhvr>
                                      <p:tavLst>
                                        <p:tav tm="0">
                                          <p:val>
                                            <p:fltVal val="0"/>
                                          </p:val>
                                        </p:tav>
                                        <p:tav tm="100000">
                                          <p:val>
                                            <p:strVal val="#ppt_w"/>
                                          </p:val>
                                        </p:tav>
                                      </p:tavLst>
                                    </p:anim>
                                  </p:childTnLst>
                                </p:cTn>
                              </p:par>
                            </p:childTnLst>
                          </p:cTn>
                        </p:par>
                        <p:par>
                          <p:cTn id="17" fill="hold">
                            <p:stCondLst>
                              <p:cond delay="500"/>
                            </p:stCondLst>
                            <p:childTnLst>
                              <p:par>
                                <p:cTn id="18" presetID="35" presetClass="entr" presetSubtype="0" fill="hold" nodeType="afterEffect">
                                  <p:stCondLst>
                                    <p:cond delay="1000"/>
                                  </p:stCondLst>
                                  <p:childTnLst>
                                    <p:set>
                                      <p:cBhvr>
                                        <p:cTn id="19" dur="1" fill="hold">
                                          <p:stCondLst>
                                            <p:cond delay="0"/>
                                          </p:stCondLst>
                                        </p:cTn>
                                        <p:tgtEl>
                                          <p:spTgt spid="290822"/>
                                        </p:tgtEl>
                                        <p:attrNameLst>
                                          <p:attrName>style.visibility</p:attrName>
                                        </p:attrNameLst>
                                      </p:cBhvr>
                                      <p:to>
                                        <p:strVal val="visible"/>
                                      </p:to>
                                    </p:set>
                                    <p:animEffect transition="in" filter="fade">
                                      <p:cBhvr>
                                        <p:cTn id="20" dur="500"/>
                                        <p:tgtEl>
                                          <p:spTgt spid="290822"/>
                                        </p:tgtEl>
                                      </p:cBhvr>
                                    </p:animEffect>
                                    <p:anim calcmode="lin" valueType="num">
                                      <p:cBhvr>
                                        <p:cTn id="21" dur="500" fill="hold"/>
                                        <p:tgtEl>
                                          <p:spTgt spid="290822"/>
                                        </p:tgtEl>
                                        <p:attrNameLst>
                                          <p:attrName>style.rotation</p:attrName>
                                        </p:attrNameLst>
                                      </p:cBhvr>
                                      <p:tavLst>
                                        <p:tav tm="0">
                                          <p:val>
                                            <p:fltVal val="720"/>
                                          </p:val>
                                        </p:tav>
                                        <p:tav tm="100000">
                                          <p:val>
                                            <p:fltVal val="0"/>
                                          </p:val>
                                        </p:tav>
                                      </p:tavLst>
                                    </p:anim>
                                    <p:anim calcmode="lin" valueType="num">
                                      <p:cBhvr>
                                        <p:cTn id="22" dur="500" fill="hold"/>
                                        <p:tgtEl>
                                          <p:spTgt spid="290822"/>
                                        </p:tgtEl>
                                        <p:attrNameLst>
                                          <p:attrName>ppt_h</p:attrName>
                                        </p:attrNameLst>
                                      </p:cBhvr>
                                      <p:tavLst>
                                        <p:tav tm="0">
                                          <p:val>
                                            <p:fltVal val="0"/>
                                          </p:val>
                                        </p:tav>
                                        <p:tav tm="100000">
                                          <p:val>
                                            <p:strVal val="#ppt_h"/>
                                          </p:val>
                                        </p:tav>
                                      </p:tavLst>
                                    </p:anim>
                                    <p:anim calcmode="lin" valueType="num">
                                      <p:cBhvr>
                                        <p:cTn id="23" dur="500" fill="hold"/>
                                        <p:tgtEl>
                                          <p:spTgt spid="290822"/>
                                        </p:tgtEl>
                                        <p:attrNameLst>
                                          <p:attrName>ppt_w</p:attrName>
                                        </p:attrNameLst>
                                      </p:cBhvr>
                                      <p:tavLst>
                                        <p:tav tm="0">
                                          <p:val>
                                            <p:fltVal val="0"/>
                                          </p:val>
                                        </p:tav>
                                        <p:tav tm="100000">
                                          <p:val>
                                            <p:strVal val="#ppt_w"/>
                                          </p:val>
                                        </p:tav>
                                      </p:tavLst>
                                    </p:anim>
                                  </p:childTnLst>
                                </p:cTn>
                              </p:par>
                              <p:par>
                                <p:cTn id="24" presetID="1" presetClass="exit" presetSubtype="0" fill="hold" grpId="1" nodeType="withEffect">
                                  <p:stCondLst>
                                    <p:cond delay="0"/>
                                  </p:stCondLst>
                                  <p:childTnLst>
                                    <p:set>
                                      <p:cBhvr>
                                        <p:cTn id="25" dur="1" fill="hold">
                                          <p:stCondLst>
                                            <p:cond delay="0"/>
                                          </p:stCondLst>
                                        </p:cTn>
                                        <p:tgtEl>
                                          <p:spTgt spid="290824"/>
                                        </p:tgtEl>
                                        <p:attrNameLst>
                                          <p:attrName>style.visibility</p:attrName>
                                        </p:attrNameLst>
                                      </p:cBhvr>
                                      <p:to>
                                        <p:strVal val="hidden"/>
                                      </p:to>
                                    </p:set>
                                  </p:childTnLst>
                                </p:cTn>
                              </p:par>
                              <p:par>
                                <p:cTn id="26" presetID="35" presetClass="entr" presetSubtype="0" fill="hold" grpId="0" nodeType="withEffect">
                                  <p:stCondLst>
                                    <p:cond delay="0"/>
                                  </p:stCondLst>
                                  <p:childTnLst>
                                    <p:set>
                                      <p:cBhvr>
                                        <p:cTn id="27" dur="1" fill="hold">
                                          <p:stCondLst>
                                            <p:cond delay="0"/>
                                          </p:stCondLst>
                                        </p:cTn>
                                        <p:tgtEl>
                                          <p:spTgt spid="290825"/>
                                        </p:tgtEl>
                                        <p:attrNameLst>
                                          <p:attrName>style.visibility</p:attrName>
                                        </p:attrNameLst>
                                      </p:cBhvr>
                                      <p:to>
                                        <p:strVal val="visible"/>
                                      </p:to>
                                    </p:set>
                                    <p:animEffect transition="in" filter="fade">
                                      <p:cBhvr>
                                        <p:cTn id="28" dur="500"/>
                                        <p:tgtEl>
                                          <p:spTgt spid="290825"/>
                                        </p:tgtEl>
                                      </p:cBhvr>
                                    </p:animEffect>
                                    <p:anim calcmode="lin" valueType="num">
                                      <p:cBhvr>
                                        <p:cTn id="29" dur="500" fill="hold"/>
                                        <p:tgtEl>
                                          <p:spTgt spid="290825"/>
                                        </p:tgtEl>
                                        <p:attrNameLst>
                                          <p:attrName>style.rotation</p:attrName>
                                        </p:attrNameLst>
                                      </p:cBhvr>
                                      <p:tavLst>
                                        <p:tav tm="0">
                                          <p:val>
                                            <p:fltVal val="720"/>
                                          </p:val>
                                        </p:tav>
                                        <p:tav tm="100000">
                                          <p:val>
                                            <p:fltVal val="0"/>
                                          </p:val>
                                        </p:tav>
                                      </p:tavLst>
                                    </p:anim>
                                    <p:anim calcmode="lin" valueType="num">
                                      <p:cBhvr>
                                        <p:cTn id="30" dur="500" fill="hold"/>
                                        <p:tgtEl>
                                          <p:spTgt spid="290825"/>
                                        </p:tgtEl>
                                        <p:attrNameLst>
                                          <p:attrName>ppt_h</p:attrName>
                                        </p:attrNameLst>
                                      </p:cBhvr>
                                      <p:tavLst>
                                        <p:tav tm="0">
                                          <p:val>
                                            <p:fltVal val="0"/>
                                          </p:val>
                                        </p:tav>
                                        <p:tav tm="100000">
                                          <p:val>
                                            <p:strVal val="#ppt_h"/>
                                          </p:val>
                                        </p:tav>
                                      </p:tavLst>
                                    </p:anim>
                                    <p:anim calcmode="lin" valueType="num">
                                      <p:cBhvr>
                                        <p:cTn id="31" dur="500" fill="hold"/>
                                        <p:tgtEl>
                                          <p:spTgt spid="290825"/>
                                        </p:tgtEl>
                                        <p:attrNameLst>
                                          <p:attrName>ppt_w</p:attrName>
                                        </p:attrNameLst>
                                      </p:cBhvr>
                                      <p:tavLst>
                                        <p:tav tm="0">
                                          <p:val>
                                            <p:fltVal val="0"/>
                                          </p:val>
                                        </p:tav>
                                        <p:tav tm="100000">
                                          <p:val>
                                            <p:strVal val="#ppt_w"/>
                                          </p:val>
                                        </p:tav>
                                      </p:tavLst>
                                    </p:anim>
                                  </p:childTnLst>
                                </p:cTn>
                              </p:par>
                            </p:childTnLst>
                          </p:cTn>
                        </p:par>
                        <p:par>
                          <p:cTn id="32" fill="hold">
                            <p:stCondLst>
                              <p:cond delay="2000"/>
                            </p:stCondLst>
                            <p:childTnLst>
                              <p:par>
                                <p:cTn id="33" presetID="35" presetClass="entr" presetSubtype="0" fill="hold" nodeType="afterEffect">
                                  <p:stCondLst>
                                    <p:cond delay="1000"/>
                                  </p:stCondLst>
                                  <p:childTnLst>
                                    <p:set>
                                      <p:cBhvr>
                                        <p:cTn id="34" dur="1" fill="hold">
                                          <p:stCondLst>
                                            <p:cond delay="0"/>
                                          </p:stCondLst>
                                        </p:cTn>
                                        <p:tgtEl>
                                          <p:spTgt spid="290823"/>
                                        </p:tgtEl>
                                        <p:attrNameLst>
                                          <p:attrName>style.visibility</p:attrName>
                                        </p:attrNameLst>
                                      </p:cBhvr>
                                      <p:to>
                                        <p:strVal val="visible"/>
                                      </p:to>
                                    </p:set>
                                    <p:animEffect transition="in" filter="fade">
                                      <p:cBhvr>
                                        <p:cTn id="35" dur="500"/>
                                        <p:tgtEl>
                                          <p:spTgt spid="290823"/>
                                        </p:tgtEl>
                                      </p:cBhvr>
                                    </p:animEffect>
                                    <p:anim calcmode="lin" valueType="num">
                                      <p:cBhvr>
                                        <p:cTn id="36" dur="500" fill="hold"/>
                                        <p:tgtEl>
                                          <p:spTgt spid="290823"/>
                                        </p:tgtEl>
                                        <p:attrNameLst>
                                          <p:attrName>style.rotation</p:attrName>
                                        </p:attrNameLst>
                                      </p:cBhvr>
                                      <p:tavLst>
                                        <p:tav tm="0">
                                          <p:val>
                                            <p:fltVal val="720"/>
                                          </p:val>
                                        </p:tav>
                                        <p:tav tm="100000">
                                          <p:val>
                                            <p:fltVal val="0"/>
                                          </p:val>
                                        </p:tav>
                                      </p:tavLst>
                                    </p:anim>
                                    <p:anim calcmode="lin" valueType="num">
                                      <p:cBhvr>
                                        <p:cTn id="37" dur="500" fill="hold"/>
                                        <p:tgtEl>
                                          <p:spTgt spid="290823"/>
                                        </p:tgtEl>
                                        <p:attrNameLst>
                                          <p:attrName>ppt_h</p:attrName>
                                        </p:attrNameLst>
                                      </p:cBhvr>
                                      <p:tavLst>
                                        <p:tav tm="0">
                                          <p:val>
                                            <p:fltVal val="0"/>
                                          </p:val>
                                        </p:tav>
                                        <p:tav tm="100000">
                                          <p:val>
                                            <p:strVal val="#ppt_h"/>
                                          </p:val>
                                        </p:tav>
                                      </p:tavLst>
                                    </p:anim>
                                    <p:anim calcmode="lin" valueType="num">
                                      <p:cBhvr>
                                        <p:cTn id="38" dur="500" fill="hold"/>
                                        <p:tgtEl>
                                          <p:spTgt spid="290823"/>
                                        </p:tgtEl>
                                        <p:attrNameLst>
                                          <p:attrName>ppt_w</p:attrName>
                                        </p:attrNameLst>
                                      </p:cBhvr>
                                      <p:tavLst>
                                        <p:tav tm="0">
                                          <p:val>
                                            <p:fltVal val="0"/>
                                          </p:val>
                                        </p:tav>
                                        <p:tav tm="100000">
                                          <p:val>
                                            <p:strVal val="#ppt_w"/>
                                          </p:val>
                                        </p:tav>
                                      </p:tavLst>
                                    </p:anim>
                                  </p:childTnLst>
                                </p:cTn>
                              </p:par>
                              <p:par>
                                <p:cTn id="39" presetID="1" presetClass="exit" presetSubtype="0" fill="hold" grpId="1" nodeType="withEffect">
                                  <p:stCondLst>
                                    <p:cond delay="0"/>
                                  </p:stCondLst>
                                  <p:childTnLst>
                                    <p:set>
                                      <p:cBhvr>
                                        <p:cTn id="40" dur="1" fill="hold">
                                          <p:stCondLst>
                                            <p:cond delay="0"/>
                                          </p:stCondLst>
                                        </p:cTn>
                                        <p:tgtEl>
                                          <p:spTgt spid="290825"/>
                                        </p:tgtEl>
                                        <p:attrNameLst>
                                          <p:attrName>style.visibility</p:attrName>
                                        </p:attrNameLst>
                                      </p:cBhvr>
                                      <p:to>
                                        <p:strVal val="hidden"/>
                                      </p:to>
                                    </p:set>
                                  </p:childTnLst>
                                </p:cTn>
                              </p:par>
                            </p:childTnLst>
                          </p:cTn>
                        </p:par>
                        <p:par>
                          <p:cTn id="41" fill="hold">
                            <p:stCondLst>
                              <p:cond delay="3500"/>
                            </p:stCondLst>
                            <p:childTnLst>
                              <p:par>
                                <p:cTn id="42" presetID="35" presetClass="entr" presetSubtype="0" fill="hold" grpId="0" nodeType="afterEffect">
                                  <p:stCondLst>
                                    <p:cond delay="0"/>
                                  </p:stCondLst>
                                  <p:childTnLst>
                                    <p:set>
                                      <p:cBhvr>
                                        <p:cTn id="43" dur="1" fill="hold">
                                          <p:stCondLst>
                                            <p:cond delay="0"/>
                                          </p:stCondLst>
                                        </p:cTn>
                                        <p:tgtEl>
                                          <p:spTgt spid="290826"/>
                                        </p:tgtEl>
                                        <p:attrNameLst>
                                          <p:attrName>style.visibility</p:attrName>
                                        </p:attrNameLst>
                                      </p:cBhvr>
                                      <p:to>
                                        <p:strVal val="visible"/>
                                      </p:to>
                                    </p:set>
                                    <p:animEffect transition="in" filter="fade">
                                      <p:cBhvr>
                                        <p:cTn id="44" dur="500"/>
                                        <p:tgtEl>
                                          <p:spTgt spid="290826"/>
                                        </p:tgtEl>
                                      </p:cBhvr>
                                    </p:animEffect>
                                    <p:anim calcmode="lin" valueType="num">
                                      <p:cBhvr>
                                        <p:cTn id="45" dur="500" fill="hold"/>
                                        <p:tgtEl>
                                          <p:spTgt spid="290826"/>
                                        </p:tgtEl>
                                        <p:attrNameLst>
                                          <p:attrName>style.rotation</p:attrName>
                                        </p:attrNameLst>
                                      </p:cBhvr>
                                      <p:tavLst>
                                        <p:tav tm="0">
                                          <p:val>
                                            <p:fltVal val="720"/>
                                          </p:val>
                                        </p:tav>
                                        <p:tav tm="100000">
                                          <p:val>
                                            <p:fltVal val="0"/>
                                          </p:val>
                                        </p:tav>
                                      </p:tavLst>
                                    </p:anim>
                                    <p:anim calcmode="lin" valueType="num">
                                      <p:cBhvr>
                                        <p:cTn id="46" dur="500" fill="hold"/>
                                        <p:tgtEl>
                                          <p:spTgt spid="290826"/>
                                        </p:tgtEl>
                                        <p:attrNameLst>
                                          <p:attrName>ppt_h</p:attrName>
                                        </p:attrNameLst>
                                      </p:cBhvr>
                                      <p:tavLst>
                                        <p:tav tm="0">
                                          <p:val>
                                            <p:fltVal val="0"/>
                                          </p:val>
                                        </p:tav>
                                        <p:tav tm="100000">
                                          <p:val>
                                            <p:strVal val="#ppt_h"/>
                                          </p:val>
                                        </p:tav>
                                      </p:tavLst>
                                    </p:anim>
                                    <p:anim calcmode="lin" valueType="num">
                                      <p:cBhvr>
                                        <p:cTn id="47" dur="500" fill="hold"/>
                                        <p:tgtEl>
                                          <p:spTgt spid="290826"/>
                                        </p:tgtEl>
                                        <p:attrNameLst>
                                          <p:attrName>ppt_w</p:attrName>
                                        </p:attrNameLst>
                                      </p:cBhvr>
                                      <p:tavLst>
                                        <p:tav tm="0">
                                          <p:val>
                                            <p:fltVal val="0"/>
                                          </p:val>
                                        </p:tav>
                                        <p:tav tm="100000">
                                          <p:val>
                                            <p:strVal val="#ppt_w"/>
                                          </p:val>
                                        </p:tav>
                                      </p:tavLst>
                                    </p:anim>
                                  </p:childTnLst>
                                </p:cTn>
                              </p:par>
                            </p:childTnLst>
                          </p:cTn>
                        </p:par>
                        <p:par>
                          <p:cTn id="48" fill="hold">
                            <p:stCondLst>
                              <p:cond delay="4000"/>
                            </p:stCondLst>
                            <p:childTnLst>
                              <p:par>
                                <p:cTn id="49" presetID="35" presetClass="entr" presetSubtype="0" fill="hold" nodeType="afterEffect">
                                  <p:stCondLst>
                                    <p:cond delay="1000"/>
                                  </p:stCondLst>
                                  <p:childTnLst>
                                    <p:set>
                                      <p:cBhvr>
                                        <p:cTn id="50" dur="1" fill="hold">
                                          <p:stCondLst>
                                            <p:cond delay="0"/>
                                          </p:stCondLst>
                                        </p:cTn>
                                        <p:tgtEl>
                                          <p:spTgt spid="290827"/>
                                        </p:tgtEl>
                                        <p:attrNameLst>
                                          <p:attrName>style.visibility</p:attrName>
                                        </p:attrNameLst>
                                      </p:cBhvr>
                                      <p:to>
                                        <p:strVal val="visible"/>
                                      </p:to>
                                    </p:set>
                                    <p:animEffect transition="in" filter="fade">
                                      <p:cBhvr>
                                        <p:cTn id="51" dur="500"/>
                                        <p:tgtEl>
                                          <p:spTgt spid="290827"/>
                                        </p:tgtEl>
                                      </p:cBhvr>
                                    </p:animEffect>
                                    <p:anim calcmode="lin" valueType="num">
                                      <p:cBhvr>
                                        <p:cTn id="52" dur="500" fill="hold"/>
                                        <p:tgtEl>
                                          <p:spTgt spid="290827"/>
                                        </p:tgtEl>
                                        <p:attrNameLst>
                                          <p:attrName>style.rotation</p:attrName>
                                        </p:attrNameLst>
                                      </p:cBhvr>
                                      <p:tavLst>
                                        <p:tav tm="0">
                                          <p:val>
                                            <p:fltVal val="720"/>
                                          </p:val>
                                        </p:tav>
                                        <p:tav tm="100000">
                                          <p:val>
                                            <p:fltVal val="0"/>
                                          </p:val>
                                        </p:tav>
                                      </p:tavLst>
                                    </p:anim>
                                    <p:anim calcmode="lin" valueType="num">
                                      <p:cBhvr>
                                        <p:cTn id="53" dur="500" fill="hold"/>
                                        <p:tgtEl>
                                          <p:spTgt spid="290827"/>
                                        </p:tgtEl>
                                        <p:attrNameLst>
                                          <p:attrName>ppt_h</p:attrName>
                                        </p:attrNameLst>
                                      </p:cBhvr>
                                      <p:tavLst>
                                        <p:tav tm="0">
                                          <p:val>
                                            <p:fltVal val="0"/>
                                          </p:val>
                                        </p:tav>
                                        <p:tav tm="100000">
                                          <p:val>
                                            <p:strVal val="#ppt_h"/>
                                          </p:val>
                                        </p:tav>
                                      </p:tavLst>
                                    </p:anim>
                                    <p:anim calcmode="lin" valueType="num">
                                      <p:cBhvr>
                                        <p:cTn id="54" dur="500" fill="hold"/>
                                        <p:tgtEl>
                                          <p:spTgt spid="290827"/>
                                        </p:tgtEl>
                                        <p:attrNameLst>
                                          <p:attrName>ppt_w</p:attrName>
                                        </p:attrNameLst>
                                      </p:cBhvr>
                                      <p:tavLst>
                                        <p:tav tm="0">
                                          <p:val>
                                            <p:fltVal val="0"/>
                                          </p:val>
                                        </p:tav>
                                        <p:tav tm="100000">
                                          <p:val>
                                            <p:strVal val="#ppt_w"/>
                                          </p:val>
                                        </p:tav>
                                      </p:tavLst>
                                    </p:anim>
                                  </p:childTnLst>
                                </p:cTn>
                              </p:par>
                              <p:par>
                                <p:cTn id="55" presetID="1" presetClass="exit" presetSubtype="0" fill="hold" grpId="1" nodeType="withEffect">
                                  <p:stCondLst>
                                    <p:cond delay="0"/>
                                  </p:stCondLst>
                                  <p:childTnLst>
                                    <p:set>
                                      <p:cBhvr>
                                        <p:cTn id="56" dur="1" fill="hold">
                                          <p:stCondLst>
                                            <p:cond delay="0"/>
                                          </p:stCondLst>
                                        </p:cTn>
                                        <p:tgtEl>
                                          <p:spTgt spid="290826"/>
                                        </p:tgtEl>
                                        <p:attrNameLst>
                                          <p:attrName>style.visibility</p:attrName>
                                        </p:attrNameLst>
                                      </p:cBhvr>
                                      <p:to>
                                        <p:strVal val="hidden"/>
                                      </p:to>
                                    </p:set>
                                  </p:childTnLst>
                                </p:cTn>
                              </p:par>
                              <p:par>
                                <p:cTn id="57" presetID="35" presetClass="entr" presetSubtype="0" fill="hold" grpId="0" nodeType="withEffect">
                                  <p:stCondLst>
                                    <p:cond delay="0"/>
                                  </p:stCondLst>
                                  <p:childTnLst>
                                    <p:set>
                                      <p:cBhvr>
                                        <p:cTn id="58" dur="1" fill="hold">
                                          <p:stCondLst>
                                            <p:cond delay="0"/>
                                          </p:stCondLst>
                                        </p:cTn>
                                        <p:tgtEl>
                                          <p:spTgt spid="290828"/>
                                        </p:tgtEl>
                                        <p:attrNameLst>
                                          <p:attrName>style.visibility</p:attrName>
                                        </p:attrNameLst>
                                      </p:cBhvr>
                                      <p:to>
                                        <p:strVal val="visible"/>
                                      </p:to>
                                    </p:set>
                                    <p:animEffect transition="in" filter="fade">
                                      <p:cBhvr>
                                        <p:cTn id="59" dur="500"/>
                                        <p:tgtEl>
                                          <p:spTgt spid="290828"/>
                                        </p:tgtEl>
                                      </p:cBhvr>
                                    </p:animEffect>
                                    <p:anim calcmode="lin" valueType="num">
                                      <p:cBhvr>
                                        <p:cTn id="60" dur="500" fill="hold"/>
                                        <p:tgtEl>
                                          <p:spTgt spid="290828"/>
                                        </p:tgtEl>
                                        <p:attrNameLst>
                                          <p:attrName>style.rotation</p:attrName>
                                        </p:attrNameLst>
                                      </p:cBhvr>
                                      <p:tavLst>
                                        <p:tav tm="0">
                                          <p:val>
                                            <p:fltVal val="720"/>
                                          </p:val>
                                        </p:tav>
                                        <p:tav tm="100000">
                                          <p:val>
                                            <p:fltVal val="0"/>
                                          </p:val>
                                        </p:tav>
                                      </p:tavLst>
                                    </p:anim>
                                    <p:anim calcmode="lin" valueType="num">
                                      <p:cBhvr>
                                        <p:cTn id="61" dur="500" fill="hold"/>
                                        <p:tgtEl>
                                          <p:spTgt spid="290828"/>
                                        </p:tgtEl>
                                        <p:attrNameLst>
                                          <p:attrName>ppt_h</p:attrName>
                                        </p:attrNameLst>
                                      </p:cBhvr>
                                      <p:tavLst>
                                        <p:tav tm="0">
                                          <p:val>
                                            <p:fltVal val="0"/>
                                          </p:val>
                                        </p:tav>
                                        <p:tav tm="100000">
                                          <p:val>
                                            <p:strVal val="#ppt_h"/>
                                          </p:val>
                                        </p:tav>
                                      </p:tavLst>
                                    </p:anim>
                                    <p:anim calcmode="lin" valueType="num">
                                      <p:cBhvr>
                                        <p:cTn id="62" dur="500" fill="hold"/>
                                        <p:tgtEl>
                                          <p:spTgt spid="290828"/>
                                        </p:tgtEl>
                                        <p:attrNameLst>
                                          <p:attrName>ppt_w</p:attrName>
                                        </p:attrNameLst>
                                      </p:cBhvr>
                                      <p:tavLst>
                                        <p:tav tm="0">
                                          <p:val>
                                            <p:fltVal val="0"/>
                                          </p:val>
                                        </p:tav>
                                        <p:tav tm="100000">
                                          <p:val>
                                            <p:strVal val="#ppt_w"/>
                                          </p:val>
                                        </p:tav>
                                      </p:tavLst>
                                    </p:anim>
                                  </p:childTnLst>
                                </p:cTn>
                              </p:par>
                            </p:childTnLst>
                          </p:cTn>
                        </p:par>
                        <p:par>
                          <p:cTn id="63" fill="hold">
                            <p:stCondLst>
                              <p:cond delay="5500"/>
                            </p:stCondLst>
                            <p:childTnLst>
                              <p:par>
                                <p:cTn id="64" presetID="35" presetClass="entr" presetSubtype="0" fill="hold" nodeType="afterEffect">
                                  <p:stCondLst>
                                    <p:cond delay="1000"/>
                                  </p:stCondLst>
                                  <p:childTnLst>
                                    <p:set>
                                      <p:cBhvr>
                                        <p:cTn id="65" dur="1" fill="hold">
                                          <p:stCondLst>
                                            <p:cond delay="0"/>
                                          </p:stCondLst>
                                        </p:cTn>
                                        <p:tgtEl>
                                          <p:spTgt spid="290829"/>
                                        </p:tgtEl>
                                        <p:attrNameLst>
                                          <p:attrName>style.visibility</p:attrName>
                                        </p:attrNameLst>
                                      </p:cBhvr>
                                      <p:to>
                                        <p:strVal val="visible"/>
                                      </p:to>
                                    </p:set>
                                    <p:animEffect transition="in" filter="fade">
                                      <p:cBhvr>
                                        <p:cTn id="66" dur="500"/>
                                        <p:tgtEl>
                                          <p:spTgt spid="290829"/>
                                        </p:tgtEl>
                                      </p:cBhvr>
                                    </p:animEffect>
                                    <p:anim calcmode="lin" valueType="num">
                                      <p:cBhvr>
                                        <p:cTn id="67" dur="500" fill="hold"/>
                                        <p:tgtEl>
                                          <p:spTgt spid="290829"/>
                                        </p:tgtEl>
                                        <p:attrNameLst>
                                          <p:attrName>style.rotation</p:attrName>
                                        </p:attrNameLst>
                                      </p:cBhvr>
                                      <p:tavLst>
                                        <p:tav tm="0">
                                          <p:val>
                                            <p:fltVal val="720"/>
                                          </p:val>
                                        </p:tav>
                                        <p:tav tm="100000">
                                          <p:val>
                                            <p:fltVal val="0"/>
                                          </p:val>
                                        </p:tav>
                                      </p:tavLst>
                                    </p:anim>
                                    <p:anim calcmode="lin" valueType="num">
                                      <p:cBhvr>
                                        <p:cTn id="68" dur="500" fill="hold"/>
                                        <p:tgtEl>
                                          <p:spTgt spid="290829"/>
                                        </p:tgtEl>
                                        <p:attrNameLst>
                                          <p:attrName>ppt_h</p:attrName>
                                        </p:attrNameLst>
                                      </p:cBhvr>
                                      <p:tavLst>
                                        <p:tav tm="0">
                                          <p:val>
                                            <p:fltVal val="0"/>
                                          </p:val>
                                        </p:tav>
                                        <p:tav tm="100000">
                                          <p:val>
                                            <p:strVal val="#ppt_h"/>
                                          </p:val>
                                        </p:tav>
                                      </p:tavLst>
                                    </p:anim>
                                    <p:anim calcmode="lin" valueType="num">
                                      <p:cBhvr>
                                        <p:cTn id="69" dur="500" fill="hold"/>
                                        <p:tgtEl>
                                          <p:spTgt spid="290829"/>
                                        </p:tgtEl>
                                        <p:attrNameLst>
                                          <p:attrName>ppt_w</p:attrName>
                                        </p:attrNameLst>
                                      </p:cBhvr>
                                      <p:tavLst>
                                        <p:tav tm="0">
                                          <p:val>
                                            <p:fltVal val="0"/>
                                          </p:val>
                                        </p:tav>
                                        <p:tav tm="100000">
                                          <p:val>
                                            <p:strVal val="#ppt_w"/>
                                          </p:val>
                                        </p:tav>
                                      </p:tavLst>
                                    </p:anim>
                                  </p:childTnLst>
                                </p:cTn>
                              </p:par>
                              <p:par>
                                <p:cTn id="70" presetID="1" presetClass="exit" presetSubtype="0" fill="hold" grpId="1" nodeType="withEffect">
                                  <p:stCondLst>
                                    <p:cond delay="0"/>
                                  </p:stCondLst>
                                  <p:childTnLst>
                                    <p:set>
                                      <p:cBhvr>
                                        <p:cTn id="71" dur="1" fill="hold">
                                          <p:stCondLst>
                                            <p:cond delay="0"/>
                                          </p:stCondLst>
                                        </p:cTn>
                                        <p:tgtEl>
                                          <p:spTgt spid="290828"/>
                                        </p:tgtEl>
                                        <p:attrNameLst>
                                          <p:attrName>style.visibility</p:attrName>
                                        </p:attrNameLst>
                                      </p:cBhvr>
                                      <p:to>
                                        <p:strVal val="hidden"/>
                                      </p:to>
                                    </p:set>
                                  </p:childTnLst>
                                </p:cTn>
                              </p:par>
                              <p:par>
                                <p:cTn id="72" presetID="35" presetClass="entr" presetSubtype="0" fill="hold" grpId="0" nodeType="withEffect">
                                  <p:stCondLst>
                                    <p:cond delay="0"/>
                                  </p:stCondLst>
                                  <p:childTnLst>
                                    <p:set>
                                      <p:cBhvr>
                                        <p:cTn id="73" dur="1" fill="hold">
                                          <p:stCondLst>
                                            <p:cond delay="0"/>
                                          </p:stCondLst>
                                        </p:cTn>
                                        <p:tgtEl>
                                          <p:spTgt spid="290830"/>
                                        </p:tgtEl>
                                        <p:attrNameLst>
                                          <p:attrName>style.visibility</p:attrName>
                                        </p:attrNameLst>
                                      </p:cBhvr>
                                      <p:to>
                                        <p:strVal val="visible"/>
                                      </p:to>
                                    </p:set>
                                    <p:animEffect transition="in" filter="fade">
                                      <p:cBhvr>
                                        <p:cTn id="74" dur="500"/>
                                        <p:tgtEl>
                                          <p:spTgt spid="290830"/>
                                        </p:tgtEl>
                                      </p:cBhvr>
                                    </p:animEffect>
                                    <p:anim calcmode="lin" valueType="num">
                                      <p:cBhvr>
                                        <p:cTn id="75" dur="500" fill="hold"/>
                                        <p:tgtEl>
                                          <p:spTgt spid="290830"/>
                                        </p:tgtEl>
                                        <p:attrNameLst>
                                          <p:attrName>style.rotation</p:attrName>
                                        </p:attrNameLst>
                                      </p:cBhvr>
                                      <p:tavLst>
                                        <p:tav tm="0">
                                          <p:val>
                                            <p:fltVal val="720"/>
                                          </p:val>
                                        </p:tav>
                                        <p:tav tm="100000">
                                          <p:val>
                                            <p:fltVal val="0"/>
                                          </p:val>
                                        </p:tav>
                                      </p:tavLst>
                                    </p:anim>
                                    <p:anim calcmode="lin" valueType="num">
                                      <p:cBhvr>
                                        <p:cTn id="76" dur="500" fill="hold"/>
                                        <p:tgtEl>
                                          <p:spTgt spid="290830"/>
                                        </p:tgtEl>
                                        <p:attrNameLst>
                                          <p:attrName>ppt_h</p:attrName>
                                        </p:attrNameLst>
                                      </p:cBhvr>
                                      <p:tavLst>
                                        <p:tav tm="0">
                                          <p:val>
                                            <p:fltVal val="0"/>
                                          </p:val>
                                        </p:tav>
                                        <p:tav tm="100000">
                                          <p:val>
                                            <p:strVal val="#ppt_h"/>
                                          </p:val>
                                        </p:tav>
                                      </p:tavLst>
                                    </p:anim>
                                    <p:anim calcmode="lin" valueType="num">
                                      <p:cBhvr>
                                        <p:cTn id="77" dur="500" fill="hold"/>
                                        <p:tgtEl>
                                          <p:spTgt spid="290830"/>
                                        </p:tgtEl>
                                        <p:attrNameLst>
                                          <p:attrName>ppt_w</p:attrName>
                                        </p:attrNameLst>
                                      </p:cBhvr>
                                      <p:tavLst>
                                        <p:tav tm="0">
                                          <p:val>
                                            <p:fltVal val="0"/>
                                          </p:val>
                                        </p:tav>
                                        <p:tav tm="100000">
                                          <p:val>
                                            <p:strVal val="#ppt_w"/>
                                          </p:val>
                                        </p:tav>
                                      </p:tavLst>
                                    </p:anim>
                                  </p:childTnLst>
                                </p:cTn>
                              </p:par>
                            </p:childTnLst>
                          </p:cTn>
                        </p:par>
                        <p:par>
                          <p:cTn id="78" fill="hold">
                            <p:stCondLst>
                              <p:cond delay="7000"/>
                            </p:stCondLst>
                            <p:childTnLst>
                              <p:par>
                                <p:cTn id="79" presetID="35" presetClass="entr" presetSubtype="0" fill="hold" nodeType="afterEffect">
                                  <p:stCondLst>
                                    <p:cond delay="1000"/>
                                  </p:stCondLst>
                                  <p:childTnLst>
                                    <p:set>
                                      <p:cBhvr>
                                        <p:cTn id="80" dur="1" fill="hold">
                                          <p:stCondLst>
                                            <p:cond delay="0"/>
                                          </p:stCondLst>
                                        </p:cTn>
                                        <p:tgtEl>
                                          <p:spTgt spid="290831"/>
                                        </p:tgtEl>
                                        <p:attrNameLst>
                                          <p:attrName>style.visibility</p:attrName>
                                        </p:attrNameLst>
                                      </p:cBhvr>
                                      <p:to>
                                        <p:strVal val="visible"/>
                                      </p:to>
                                    </p:set>
                                    <p:animEffect transition="in" filter="fade">
                                      <p:cBhvr>
                                        <p:cTn id="81" dur="500"/>
                                        <p:tgtEl>
                                          <p:spTgt spid="290831"/>
                                        </p:tgtEl>
                                      </p:cBhvr>
                                    </p:animEffect>
                                    <p:anim calcmode="lin" valueType="num">
                                      <p:cBhvr>
                                        <p:cTn id="82" dur="500" fill="hold"/>
                                        <p:tgtEl>
                                          <p:spTgt spid="290831"/>
                                        </p:tgtEl>
                                        <p:attrNameLst>
                                          <p:attrName>style.rotation</p:attrName>
                                        </p:attrNameLst>
                                      </p:cBhvr>
                                      <p:tavLst>
                                        <p:tav tm="0">
                                          <p:val>
                                            <p:fltVal val="720"/>
                                          </p:val>
                                        </p:tav>
                                        <p:tav tm="100000">
                                          <p:val>
                                            <p:fltVal val="0"/>
                                          </p:val>
                                        </p:tav>
                                      </p:tavLst>
                                    </p:anim>
                                    <p:anim calcmode="lin" valueType="num">
                                      <p:cBhvr>
                                        <p:cTn id="83" dur="500" fill="hold"/>
                                        <p:tgtEl>
                                          <p:spTgt spid="290831"/>
                                        </p:tgtEl>
                                        <p:attrNameLst>
                                          <p:attrName>ppt_h</p:attrName>
                                        </p:attrNameLst>
                                      </p:cBhvr>
                                      <p:tavLst>
                                        <p:tav tm="0">
                                          <p:val>
                                            <p:fltVal val="0"/>
                                          </p:val>
                                        </p:tav>
                                        <p:tav tm="100000">
                                          <p:val>
                                            <p:strVal val="#ppt_h"/>
                                          </p:val>
                                        </p:tav>
                                      </p:tavLst>
                                    </p:anim>
                                    <p:anim calcmode="lin" valueType="num">
                                      <p:cBhvr>
                                        <p:cTn id="84" dur="500" fill="hold"/>
                                        <p:tgtEl>
                                          <p:spTgt spid="290831"/>
                                        </p:tgtEl>
                                        <p:attrNameLst>
                                          <p:attrName>ppt_w</p:attrName>
                                        </p:attrNameLst>
                                      </p:cBhvr>
                                      <p:tavLst>
                                        <p:tav tm="0">
                                          <p:val>
                                            <p:fltVal val="0"/>
                                          </p:val>
                                        </p:tav>
                                        <p:tav tm="100000">
                                          <p:val>
                                            <p:strVal val="#ppt_w"/>
                                          </p:val>
                                        </p:tav>
                                      </p:tavLst>
                                    </p:anim>
                                  </p:childTnLst>
                                </p:cTn>
                              </p:par>
                              <p:par>
                                <p:cTn id="85" presetID="1" presetClass="exit" presetSubtype="0" fill="hold" grpId="1" nodeType="withEffect">
                                  <p:stCondLst>
                                    <p:cond delay="0"/>
                                  </p:stCondLst>
                                  <p:childTnLst>
                                    <p:set>
                                      <p:cBhvr>
                                        <p:cTn id="86" dur="1" fill="hold">
                                          <p:stCondLst>
                                            <p:cond delay="0"/>
                                          </p:stCondLst>
                                        </p:cTn>
                                        <p:tgtEl>
                                          <p:spTgt spid="290830"/>
                                        </p:tgtEl>
                                        <p:attrNameLst>
                                          <p:attrName>style.visibility</p:attrName>
                                        </p:attrNameLst>
                                      </p:cBhvr>
                                      <p:to>
                                        <p:strVal val="hidden"/>
                                      </p:to>
                                    </p:set>
                                  </p:childTnLst>
                                </p:cTn>
                              </p:par>
                              <p:par>
                                <p:cTn id="87" presetID="35" presetClass="entr" presetSubtype="0" fill="hold" grpId="0" nodeType="withEffect">
                                  <p:stCondLst>
                                    <p:cond delay="0"/>
                                  </p:stCondLst>
                                  <p:childTnLst>
                                    <p:set>
                                      <p:cBhvr>
                                        <p:cTn id="88" dur="1" fill="hold">
                                          <p:stCondLst>
                                            <p:cond delay="0"/>
                                          </p:stCondLst>
                                        </p:cTn>
                                        <p:tgtEl>
                                          <p:spTgt spid="290832"/>
                                        </p:tgtEl>
                                        <p:attrNameLst>
                                          <p:attrName>style.visibility</p:attrName>
                                        </p:attrNameLst>
                                      </p:cBhvr>
                                      <p:to>
                                        <p:strVal val="visible"/>
                                      </p:to>
                                    </p:set>
                                    <p:animEffect transition="in" filter="fade">
                                      <p:cBhvr>
                                        <p:cTn id="89" dur="500"/>
                                        <p:tgtEl>
                                          <p:spTgt spid="290832"/>
                                        </p:tgtEl>
                                      </p:cBhvr>
                                    </p:animEffect>
                                    <p:anim calcmode="lin" valueType="num">
                                      <p:cBhvr>
                                        <p:cTn id="90" dur="500" fill="hold"/>
                                        <p:tgtEl>
                                          <p:spTgt spid="290832"/>
                                        </p:tgtEl>
                                        <p:attrNameLst>
                                          <p:attrName>style.rotation</p:attrName>
                                        </p:attrNameLst>
                                      </p:cBhvr>
                                      <p:tavLst>
                                        <p:tav tm="0">
                                          <p:val>
                                            <p:fltVal val="720"/>
                                          </p:val>
                                        </p:tav>
                                        <p:tav tm="100000">
                                          <p:val>
                                            <p:fltVal val="0"/>
                                          </p:val>
                                        </p:tav>
                                      </p:tavLst>
                                    </p:anim>
                                    <p:anim calcmode="lin" valueType="num">
                                      <p:cBhvr>
                                        <p:cTn id="91" dur="500" fill="hold"/>
                                        <p:tgtEl>
                                          <p:spTgt spid="290832"/>
                                        </p:tgtEl>
                                        <p:attrNameLst>
                                          <p:attrName>ppt_h</p:attrName>
                                        </p:attrNameLst>
                                      </p:cBhvr>
                                      <p:tavLst>
                                        <p:tav tm="0">
                                          <p:val>
                                            <p:fltVal val="0"/>
                                          </p:val>
                                        </p:tav>
                                        <p:tav tm="100000">
                                          <p:val>
                                            <p:strVal val="#ppt_h"/>
                                          </p:val>
                                        </p:tav>
                                      </p:tavLst>
                                    </p:anim>
                                    <p:anim calcmode="lin" valueType="num">
                                      <p:cBhvr>
                                        <p:cTn id="92" dur="500" fill="hold"/>
                                        <p:tgtEl>
                                          <p:spTgt spid="290832"/>
                                        </p:tgtEl>
                                        <p:attrNameLst>
                                          <p:attrName>ppt_w</p:attrName>
                                        </p:attrNameLst>
                                      </p:cBhvr>
                                      <p:tavLst>
                                        <p:tav tm="0">
                                          <p:val>
                                            <p:fltVal val="0"/>
                                          </p:val>
                                        </p:tav>
                                        <p:tav tm="100000">
                                          <p:val>
                                            <p:strVal val="#ppt_w"/>
                                          </p:val>
                                        </p:tav>
                                      </p:tavLst>
                                    </p:anim>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90833"/>
                                        </p:tgtEl>
                                        <p:attrNameLst>
                                          <p:attrName>style.visibility</p:attrName>
                                        </p:attrNameLst>
                                      </p:cBhvr>
                                      <p:to>
                                        <p:strVal val="visible"/>
                                      </p:to>
                                    </p:set>
                                    <p:animEffect transition="in" filter="wipe(left)">
                                      <p:cBhvr>
                                        <p:cTn id="97" dur="2000"/>
                                        <p:tgtEl>
                                          <p:spTgt spid="290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4" grpId="0"/>
      <p:bldP spid="290824" grpId="1"/>
      <p:bldP spid="290825" grpId="0"/>
      <p:bldP spid="290825" grpId="1"/>
      <p:bldP spid="290826" grpId="0"/>
      <p:bldP spid="290826" grpId="1"/>
      <p:bldP spid="290828" grpId="0"/>
      <p:bldP spid="290828" grpId="1"/>
      <p:bldP spid="290830" grpId="0"/>
      <p:bldP spid="290830" grpId="1"/>
      <p:bldP spid="290832" grpId="0"/>
      <p:bldP spid="2908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6A21197-C6D4-35DA-0FAD-01DE5E2C0A7F}"/>
              </a:ext>
            </a:extLst>
          </p:cNvPr>
          <p:cNvSpPr>
            <a:spLocks noGrp="1"/>
          </p:cNvSpPr>
          <p:nvPr>
            <p:ph type="title"/>
          </p:nvPr>
        </p:nvSpPr>
        <p:spPr/>
        <p:txBody>
          <a:bodyPr/>
          <a:lstStyle/>
          <a:p>
            <a:r>
              <a:rPr lang="zh-CN" altLang="en-US" dirty="0"/>
              <a:t>作品展示</a:t>
            </a:r>
          </a:p>
        </p:txBody>
      </p:sp>
      <p:sp>
        <p:nvSpPr>
          <p:cNvPr id="2" name="灯片编号占位符 1">
            <a:extLst>
              <a:ext uri="{FF2B5EF4-FFF2-40B4-BE49-F238E27FC236}">
                <a16:creationId xmlns:a16="http://schemas.microsoft.com/office/drawing/2014/main" id="{EFB2DBF4-F09E-89EA-BD11-77EAC617A08B}"/>
              </a:ext>
            </a:extLst>
          </p:cNvPr>
          <p:cNvSpPr>
            <a:spLocks noGrp="1"/>
          </p:cNvSpPr>
          <p:nvPr>
            <p:ph type="sldNum" sz="quarter" idx="10"/>
          </p:nvPr>
        </p:nvSpPr>
        <p:spPr/>
        <p:txBody>
          <a:bodyPr/>
          <a:lstStyle/>
          <a:p>
            <a:pPr>
              <a:defRPr/>
            </a:pPr>
            <a:fld id="{95CE4273-1999-4491-813B-1ED38514D4EE}" type="slidenum">
              <a:rPr lang="zh-CN" altLang="en-US" smtClean="0"/>
              <a:t>10</a:t>
            </a:fld>
            <a:endParaRPr lang="en-US" altLang="zh-CN"/>
          </a:p>
        </p:txBody>
      </p:sp>
      <p:pic>
        <p:nvPicPr>
          <p:cNvPr id="6" name="IMG_1190">
            <a:hlinkClick r:id="" action="ppaction://media"/>
            <a:extLst>
              <a:ext uri="{FF2B5EF4-FFF2-40B4-BE49-F238E27FC236}">
                <a16:creationId xmlns:a16="http://schemas.microsoft.com/office/drawing/2014/main" id="{2D34BFD7-4484-E0A7-F189-1F05DAA84B3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5860856" y="981075"/>
            <a:ext cx="3096344" cy="5495659"/>
          </a:xfrm>
        </p:spPr>
      </p:pic>
      <p:pic>
        <p:nvPicPr>
          <p:cNvPr id="7" name="IMG_1194">
            <a:hlinkClick r:id="" action="ppaction://media"/>
            <a:extLst>
              <a:ext uri="{FF2B5EF4-FFF2-40B4-BE49-F238E27FC236}">
                <a16:creationId xmlns:a16="http://schemas.microsoft.com/office/drawing/2014/main" id="{C0C4F699-A1B7-D669-A592-3C57405290D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79512" y="1905000"/>
            <a:ext cx="5410200" cy="3048000"/>
          </a:xfrm>
          <a:prstGeom prst="rect">
            <a:avLst/>
          </a:prstGeom>
        </p:spPr>
      </p:pic>
    </p:spTree>
    <p:extLst>
      <p:ext uri="{BB962C8B-B14F-4D97-AF65-F5344CB8AC3E}">
        <p14:creationId xmlns:p14="http://schemas.microsoft.com/office/powerpoint/2010/main" val="175269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6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8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ctrTitle"/>
          </p:nvPr>
        </p:nvSpPr>
        <p:spPr>
          <a:xfrm>
            <a:off x="685800" y="1598613"/>
            <a:ext cx="7772400" cy="1470025"/>
          </a:xfrm>
        </p:spPr>
        <p:txBody>
          <a:bodyPr/>
          <a:lstStyle/>
          <a:p>
            <a:pPr algn="ctr"/>
            <a:r>
              <a:rPr lang="zh-CN" altLang="en-US" sz="4800"/>
              <a:t>第一章  直  流  电   路</a:t>
            </a:r>
            <a:r>
              <a:rPr lang="en-US" altLang="zh-CN" sz="4800"/>
              <a:t> </a:t>
            </a:r>
            <a:endParaRPr lang="zh-CN" altLang="en-US" sz="4800"/>
          </a:p>
        </p:txBody>
      </p:sp>
      <p:sp>
        <p:nvSpPr>
          <p:cNvPr id="11271" name="Rectangle 7"/>
          <p:cNvSpPr>
            <a:spLocks noGrp="1" noChangeArrowheads="1"/>
          </p:cNvSpPr>
          <p:nvPr>
            <p:ph type="subTitle" idx="1"/>
          </p:nvPr>
        </p:nvSpPr>
        <p:spPr>
          <a:noFill/>
        </p:spPr>
        <p:txBody>
          <a:bodyPr/>
          <a:lstStyle/>
          <a:p>
            <a:pPr eaLnBrk="1" hangingPunct="1">
              <a:lnSpc>
                <a:spcPct val="80000"/>
              </a:lnSpc>
            </a:pPr>
            <a:endParaRPr lang="zh-CN" altLang="en-US" sz="3600" b="1"/>
          </a:p>
          <a:p>
            <a:pPr eaLnBrk="1" hangingPunct="1">
              <a:lnSpc>
                <a:spcPct val="80000"/>
              </a:lnSpc>
            </a:pPr>
            <a:endParaRPr lang="zh-CN" altLang="en-US" sz="3600" b="1"/>
          </a:p>
          <a:p>
            <a:pPr eaLnBrk="1" hangingPunct="1">
              <a:lnSpc>
                <a:spcPct val="80000"/>
              </a:lnSpc>
            </a:pPr>
            <a:r>
              <a:rPr lang="zh-CN" altLang="en-US" sz="3600" b="1"/>
              <a:t> </a:t>
            </a:r>
            <a:endParaRPr lang="en-US" altLang="zh-CN" sz="3600"/>
          </a:p>
        </p:txBody>
      </p:sp>
    </p:spTree>
    <p:custDataLst>
      <p:tags r:id="rId1"/>
    </p:custDataLst>
    <p:extLst>
      <p:ext uri="{BB962C8B-B14F-4D97-AF65-F5344CB8AC3E}">
        <p14:creationId xmlns:p14="http://schemas.microsoft.com/office/powerpoint/2010/main" val="302803838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box(in)">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88ACAAEA-78A9-429E-8E7D-7A8B079F2603}" type="slidenum">
              <a:rPr lang="zh-CN" altLang="en-US" sz="1600" smtClean="0">
                <a:solidFill>
                  <a:srgbClr val="FFFF00"/>
                </a:solidFill>
                <a:ea typeface="宋体" panose="02010600030101010101" pitchFamily="2" charset="-122"/>
              </a:rPr>
              <a:t>12</a:t>
            </a:fld>
            <a:endParaRPr lang="en-US" altLang="zh-CN" sz="1600">
              <a:solidFill>
                <a:srgbClr val="FFFF00"/>
              </a:solidFill>
              <a:ea typeface="宋体" panose="02010600030101010101" pitchFamily="2" charset="-122"/>
            </a:endParaRPr>
          </a:p>
        </p:txBody>
      </p:sp>
      <p:sp>
        <p:nvSpPr>
          <p:cNvPr id="6147" name="Rectangle 3"/>
          <p:cNvSpPr>
            <a:spLocks noGrp="1" noChangeArrowheads="1"/>
          </p:cNvSpPr>
          <p:nvPr>
            <p:ph type="title"/>
          </p:nvPr>
        </p:nvSpPr>
        <p:spPr/>
        <p:txBody>
          <a:bodyPr/>
          <a:lstStyle/>
          <a:p>
            <a:r>
              <a:rPr lang="zh-CN" altLang="en-US"/>
              <a:t>第一章  直  流  电   路 </a:t>
            </a:r>
          </a:p>
        </p:txBody>
      </p:sp>
      <p:sp>
        <p:nvSpPr>
          <p:cNvPr id="6148" name="Rectangle 5"/>
          <p:cNvSpPr>
            <a:spLocks noGrp="1" noChangeArrowheads="1"/>
          </p:cNvSpPr>
          <p:nvPr>
            <p:ph type="body" idx="1"/>
          </p:nvPr>
        </p:nvSpPr>
        <p:spPr>
          <a:xfrm>
            <a:off x="34925" y="1196975"/>
            <a:ext cx="4824413" cy="4608513"/>
          </a:xfrm>
        </p:spPr>
        <p:txBody>
          <a:bodyPr/>
          <a:lstStyle/>
          <a:p>
            <a:pPr lvl="2">
              <a:lnSpc>
                <a:spcPct val="130000"/>
              </a:lnSpc>
            </a:pPr>
            <a:r>
              <a:rPr lang="en-US" altLang="zh-CN" sz="2800" b="1">
                <a:hlinkClick r:id="rId2" action="ppaction://hlinksldjump"/>
              </a:rPr>
              <a:t>1.1  </a:t>
            </a:r>
            <a:r>
              <a:rPr lang="zh-CN" altLang="en-US" sz="2800" b="1">
                <a:hlinkClick r:id="rId2" action="ppaction://hlinksldjump"/>
              </a:rPr>
              <a:t>电路及电路模型 </a:t>
            </a:r>
            <a:endParaRPr lang="zh-CN" altLang="en-US" sz="2800" b="1"/>
          </a:p>
          <a:p>
            <a:pPr lvl="2">
              <a:lnSpc>
                <a:spcPct val="130000"/>
              </a:lnSpc>
            </a:pPr>
            <a:r>
              <a:rPr lang="en-US" altLang="zh-CN" sz="2800" b="1">
                <a:hlinkClick r:id="rId3" action="ppaction://hlinksldjump"/>
              </a:rPr>
              <a:t>1.2  </a:t>
            </a:r>
            <a:r>
              <a:rPr lang="zh-CN" altLang="en-US" sz="2800" b="1">
                <a:hlinkClick r:id="rId3" action="ppaction://hlinksldjump"/>
              </a:rPr>
              <a:t>电路变量 </a:t>
            </a:r>
            <a:endParaRPr lang="zh-CN" altLang="en-US" sz="2800" b="1"/>
          </a:p>
          <a:p>
            <a:pPr lvl="2">
              <a:lnSpc>
                <a:spcPct val="130000"/>
              </a:lnSpc>
            </a:pPr>
            <a:r>
              <a:rPr lang="en-US" altLang="zh-CN" sz="2800" b="1">
                <a:hlinkClick r:id="rId4" action="ppaction://hlinksldjump"/>
              </a:rPr>
              <a:t>1.3  </a:t>
            </a:r>
            <a:r>
              <a:rPr lang="zh-CN" altLang="en-US" sz="2800" b="1">
                <a:hlinkClick r:id="rId4" action="ppaction://hlinksldjump"/>
              </a:rPr>
              <a:t>电阻元件 </a:t>
            </a:r>
            <a:endParaRPr lang="zh-CN" altLang="en-US" sz="2800" b="1"/>
          </a:p>
          <a:p>
            <a:pPr lvl="2">
              <a:lnSpc>
                <a:spcPct val="130000"/>
              </a:lnSpc>
            </a:pPr>
            <a:r>
              <a:rPr lang="en-US" altLang="zh-CN" sz="2800" b="1">
                <a:hlinkClick r:id="rId5" action="ppaction://hlinksldjump"/>
              </a:rPr>
              <a:t>1.4  </a:t>
            </a:r>
            <a:r>
              <a:rPr lang="zh-CN" altLang="en-US" sz="2800" b="1">
                <a:hlinkClick r:id="rId5" action="ppaction://hlinksldjump"/>
              </a:rPr>
              <a:t>电压源与电流源 </a:t>
            </a:r>
            <a:endParaRPr lang="zh-CN" altLang="en-US" sz="2800" b="1"/>
          </a:p>
          <a:p>
            <a:pPr lvl="2">
              <a:lnSpc>
                <a:spcPct val="130000"/>
              </a:lnSpc>
            </a:pPr>
            <a:r>
              <a:rPr lang="en-US" altLang="zh-CN" sz="2800" b="1">
                <a:hlinkClick r:id="" action="ppaction://noaction"/>
              </a:rPr>
              <a:t>1.5  </a:t>
            </a:r>
            <a:r>
              <a:rPr lang="zh-CN" altLang="en-US" sz="2800" b="1">
                <a:hlinkClick r:id="" action="ppaction://noaction"/>
              </a:rPr>
              <a:t>基尔霍夫定律 </a:t>
            </a:r>
            <a:endParaRPr lang="zh-CN" altLang="en-US" sz="2800" b="1"/>
          </a:p>
          <a:p>
            <a:pPr lvl="2">
              <a:lnSpc>
                <a:spcPct val="130000"/>
              </a:lnSpc>
            </a:pPr>
            <a:r>
              <a:rPr lang="en-US" altLang="zh-CN" sz="2800" b="1">
                <a:hlinkClick r:id="" action="ppaction://noaction"/>
              </a:rPr>
              <a:t>1.6  </a:t>
            </a:r>
            <a:r>
              <a:rPr lang="zh-CN" altLang="en-US" sz="2800" b="1">
                <a:hlinkClick r:id="" action="ppaction://noaction"/>
              </a:rPr>
              <a:t>单口网络及等效 </a:t>
            </a:r>
            <a:endParaRPr lang="zh-CN" altLang="en-US" sz="2800" b="1"/>
          </a:p>
          <a:p>
            <a:pPr lvl="2">
              <a:lnSpc>
                <a:spcPct val="130000"/>
              </a:lnSpc>
            </a:pPr>
            <a:r>
              <a:rPr lang="en-US" altLang="zh-CN" sz="2800" b="1">
                <a:hlinkClick r:id="" action="ppaction://noaction"/>
              </a:rPr>
              <a:t>1.7  </a:t>
            </a:r>
            <a:r>
              <a:rPr lang="zh-CN" altLang="en-US" sz="2800" b="1">
                <a:hlinkClick r:id="" action="ppaction://noaction"/>
              </a:rPr>
              <a:t>电位的概念与计算</a:t>
            </a:r>
            <a:endParaRPr lang="zh-CN" altLang="en-US" sz="2800" b="1"/>
          </a:p>
        </p:txBody>
      </p:sp>
      <p:sp>
        <p:nvSpPr>
          <p:cNvPr id="6149" name="Rectangle 8"/>
          <p:cNvSpPr>
            <a:spLocks noChangeArrowheads="1"/>
          </p:cNvSpPr>
          <p:nvPr/>
        </p:nvSpPr>
        <p:spPr bwMode="auto">
          <a:xfrm>
            <a:off x="3995738" y="1196975"/>
            <a:ext cx="4859337"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lvl="2">
              <a:lnSpc>
                <a:spcPct val="130000"/>
              </a:lnSpc>
            </a:pPr>
            <a:r>
              <a:rPr lang="en-US" altLang="zh-CN" sz="2800" b="1">
                <a:hlinkClick r:id="" action="ppaction://noaction"/>
              </a:rPr>
              <a:t>1.8  </a:t>
            </a:r>
            <a:r>
              <a:rPr lang="zh-CN" altLang="en-US" sz="2800" b="1">
                <a:hlinkClick r:id="" action="ppaction://noaction"/>
              </a:rPr>
              <a:t>支路电流分析法 </a:t>
            </a:r>
            <a:endParaRPr lang="zh-CN" altLang="en-US" sz="2800" b="1"/>
          </a:p>
          <a:p>
            <a:pPr lvl="2">
              <a:lnSpc>
                <a:spcPct val="130000"/>
              </a:lnSpc>
            </a:pPr>
            <a:r>
              <a:rPr lang="en-US" altLang="zh-CN" sz="2800" b="1">
                <a:hlinkClick r:id="" action="ppaction://noaction"/>
              </a:rPr>
              <a:t>1.9  </a:t>
            </a:r>
            <a:r>
              <a:rPr lang="zh-CN" altLang="en-US" sz="2800" b="1">
                <a:hlinkClick r:id="" action="ppaction://noaction"/>
              </a:rPr>
              <a:t>节点分析法 </a:t>
            </a:r>
            <a:endParaRPr lang="zh-CN" altLang="en-US" sz="2800" b="1"/>
          </a:p>
          <a:p>
            <a:pPr lvl="2">
              <a:lnSpc>
                <a:spcPct val="130000"/>
              </a:lnSpc>
            </a:pPr>
            <a:r>
              <a:rPr lang="en-US" altLang="zh-CN" sz="2800" b="1">
                <a:hlinkClick r:id="" action="ppaction://noaction"/>
              </a:rPr>
              <a:t>1.10  </a:t>
            </a:r>
            <a:r>
              <a:rPr lang="zh-CN" altLang="en-US" sz="2800" b="1">
                <a:hlinkClick r:id="" action="ppaction://noaction"/>
              </a:rPr>
              <a:t>叠加定理 </a:t>
            </a:r>
            <a:endParaRPr lang="zh-CN" altLang="en-US" sz="2800" b="1"/>
          </a:p>
          <a:p>
            <a:pPr lvl="2">
              <a:lnSpc>
                <a:spcPct val="130000"/>
              </a:lnSpc>
            </a:pPr>
            <a:r>
              <a:rPr lang="en-US" altLang="zh-CN" sz="2800" b="1">
                <a:hlinkClick r:id="" action="ppaction://noaction"/>
              </a:rPr>
              <a:t>1.11  </a:t>
            </a:r>
            <a:r>
              <a:rPr lang="zh-CN" altLang="en-US" sz="2800" b="1">
                <a:hlinkClick r:id="" action="ppaction://noaction"/>
              </a:rPr>
              <a:t>等效电源定理 </a:t>
            </a:r>
            <a:endParaRPr lang="zh-CN" altLang="en-US" sz="2800" b="1"/>
          </a:p>
          <a:p>
            <a:pPr lvl="2">
              <a:lnSpc>
                <a:spcPct val="130000"/>
              </a:lnSpc>
            </a:pPr>
            <a:r>
              <a:rPr lang="en-US" altLang="zh-CN" sz="2800" b="1">
                <a:hlinkClick r:id="" action="ppaction://noaction"/>
              </a:rPr>
              <a:t>1.12  </a:t>
            </a:r>
            <a:r>
              <a:rPr lang="zh-CN" altLang="en-US" sz="2800" b="1">
                <a:hlinkClick r:id="" action="ppaction://noaction"/>
              </a:rPr>
              <a:t>含受控源的电阻电路</a:t>
            </a:r>
            <a:endParaRPr lang="zh-CN" altLang="en-US" sz="2800" b="1"/>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95CE4273-1999-4491-813B-1ED38514D4EE}" type="slidenum">
              <a:rPr lang="zh-CN" altLang="en-US" smtClean="0"/>
              <a:t>13</a:t>
            </a:fld>
            <a:endParaRPr lang="en-US" altLang="zh-CN"/>
          </a:p>
        </p:txBody>
      </p:sp>
      <p:sp>
        <p:nvSpPr>
          <p:cNvPr id="3" name="矩形 2"/>
          <p:cNvSpPr>
            <a:spLocks noChangeAspect="1"/>
          </p:cNvSpPr>
          <p:nvPr>
            <p:custDataLst>
              <p:tags r:id="rId1"/>
            </p:custDataLst>
          </p:nvPr>
        </p:nvSpPr>
        <p:spPr>
          <a:xfrm>
            <a:off x="1306286" y="1096347"/>
            <a:ext cx="6531428" cy="4665306"/>
          </a:xfrm>
          <a:prstGeom prst="rect">
            <a:avLst/>
          </a:prstGeom>
          <a:blipFill>
            <a:blip r:embed="rId3"/>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lstStyle/>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1.1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电路元件与电路模型</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:1.1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电路元件与电路模型</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
        <p:nvSpPr>
          <p:cNvPr id="5" name="Rectangle 4"/>
          <p:cNvSpPr txBox="1">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eaLnBrk="1" hangingPunct="1"/>
            <a:r>
              <a:rPr lang="en-US" altLang="zh-CN" kern="0"/>
              <a:t>1.1  </a:t>
            </a:r>
            <a:r>
              <a:rPr lang="zh-CN" altLang="en-US" kern="0"/>
              <a:t>电路及电路模型</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7DEBCAD-5416-40CF-B055-A6B5E9695244}" type="slidenum">
              <a:rPr lang="zh-CN" altLang="en-US" sz="1600" smtClean="0">
                <a:solidFill>
                  <a:srgbClr val="FFFF00"/>
                </a:solidFill>
                <a:ea typeface="宋体" panose="02010600030101010101" pitchFamily="2" charset="-122"/>
              </a:rPr>
              <a:t>14</a:t>
            </a:fld>
            <a:endParaRPr lang="en-US" altLang="zh-CN" sz="1600">
              <a:solidFill>
                <a:srgbClr val="FFFF00"/>
              </a:solidFill>
              <a:ea typeface="宋体" panose="02010600030101010101" pitchFamily="2" charset="-122"/>
            </a:endParaRPr>
          </a:p>
        </p:txBody>
      </p:sp>
      <p:sp>
        <p:nvSpPr>
          <p:cNvPr id="8195" name="Rectangle 4"/>
          <p:cNvSpPr>
            <a:spLocks noGrp="1" noChangeArrowheads="1"/>
          </p:cNvSpPr>
          <p:nvPr>
            <p:ph type="title" idx="4294967295"/>
          </p:nvPr>
        </p:nvSpPr>
        <p:spPr>
          <a:noFill/>
        </p:spPr>
        <p:txBody>
          <a:bodyPr/>
          <a:lstStyle/>
          <a:p>
            <a:pPr eaLnBrk="1" hangingPunct="1"/>
            <a:r>
              <a:rPr lang="en-US" altLang="zh-CN"/>
              <a:t>1.1  </a:t>
            </a:r>
            <a:r>
              <a:rPr lang="zh-CN" altLang="en-US"/>
              <a:t>电路及电路模型</a:t>
            </a:r>
          </a:p>
        </p:txBody>
      </p:sp>
      <p:sp>
        <p:nvSpPr>
          <p:cNvPr id="14341" name="Rectangle 5"/>
          <p:cNvSpPr>
            <a:spLocks noGrp="1" noChangeArrowheads="1"/>
          </p:cNvSpPr>
          <p:nvPr>
            <p:ph type="body" idx="4294967295"/>
          </p:nvPr>
        </p:nvSpPr>
        <p:spPr>
          <a:noFill/>
        </p:spPr>
        <p:txBody>
          <a:bodyPr/>
          <a:lstStyle/>
          <a:p>
            <a:pPr eaLnBrk="1" hangingPunct="1"/>
            <a:r>
              <a:rPr lang="zh-CN" altLang="en-US"/>
              <a:t>电路：电流流经的闭合路径</a:t>
            </a:r>
            <a:endParaRPr lang="en-US" altLang="zh-CN"/>
          </a:p>
          <a:p>
            <a:pPr eaLnBrk="1" hangingPunct="1">
              <a:buFont typeface="Wingdings" panose="05000000000000000000" pitchFamily="2" charset="2"/>
              <a:buNone/>
            </a:pPr>
            <a:endParaRPr lang="zh-CN" altLang="en-US"/>
          </a:p>
          <a:p>
            <a:pPr eaLnBrk="1" hangingPunct="1"/>
            <a:r>
              <a:rPr lang="zh-CN" altLang="en-US"/>
              <a:t>电路的作用：电能的传输与转换 </a:t>
            </a:r>
          </a:p>
          <a:p>
            <a:pPr eaLnBrk="1" hangingPunct="1">
              <a:buFont typeface="Wingdings" panose="05000000000000000000" pitchFamily="2" charset="2"/>
              <a:buNone/>
            </a:pPr>
            <a:r>
              <a:rPr lang="zh-CN" altLang="en-US"/>
              <a:t>   			          信号的传递和处理 </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anim calcmode="lin" valueType="num">
                                      <p:cBhvr additive="base">
                                        <p:cTn id="7" dur="500" fill="hold"/>
                                        <p:tgtEl>
                                          <p:spTgt spid="1434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34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341">
                                            <p:txEl>
                                              <p:pRg st="2" end="2"/>
                                            </p:txEl>
                                          </p:spTgt>
                                        </p:tgtEl>
                                        <p:attrNameLst>
                                          <p:attrName>style.visibility</p:attrName>
                                        </p:attrNameLst>
                                      </p:cBhvr>
                                      <p:to>
                                        <p:strVal val="visible"/>
                                      </p:to>
                                    </p:set>
                                    <p:anim calcmode="lin" valueType="num">
                                      <p:cBhvr additive="base">
                                        <p:cTn id="13" dur="500" fill="hold"/>
                                        <p:tgtEl>
                                          <p:spTgt spid="14341">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4341">
                                            <p:txEl>
                                              <p:pRg st="2" end="2"/>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4341">
                                            <p:txEl>
                                              <p:pRg st="3" end="3"/>
                                            </p:txEl>
                                          </p:spTgt>
                                        </p:tgtEl>
                                        <p:attrNameLst>
                                          <p:attrName>style.visibility</p:attrName>
                                        </p:attrNameLst>
                                      </p:cBhvr>
                                      <p:to>
                                        <p:strVal val="visible"/>
                                      </p:to>
                                    </p:set>
                                    <p:anim calcmode="lin" valueType="num">
                                      <p:cBhvr additive="base">
                                        <p:cTn id="17" dur="500" fill="hold"/>
                                        <p:tgtEl>
                                          <p:spTgt spid="14341">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34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1D9C25B7-3D2A-44ED-8EDE-82D5B0FE47DB}" type="slidenum">
              <a:rPr lang="zh-CN" altLang="en-US" sz="1600" smtClean="0">
                <a:solidFill>
                  <a:srgbClr val="FFFF00"/>
                </a:solidFill>
                <a:ea typeface="宋体" panose="02010600030101010101" pitchFamily="2" charset="-122"/>
              </a:rPr>
              <a:t>15</a:t>
            </a:fld>
            <a:endParaRPr lang="en-US" altLang="zh-CN" sz="1600">
              <a:solidFill>
                <a:srgbClr val="FFFF00"/>
              </a:solidFill>
              <a:ea typeface="宋体" panose="02010600030101010101" pitchFamily="2" charset="-122"/>
            </a:endParaRPr>
          </a:p>
        </p:txBody>
      </p:sp>
      <p:sp>
        <p:nvSpPr>
          <p:cNvPr id="9219" name="Rectangle 12"/>
          <p:cNvSpPr>
            <a:spLocks noGrp="1" noChangeArrowheads="1"/>
          </p:cNvSpPr>
          <p:nvPr>
            <p:ph type="title"/>
          </p:nvPr>
        </p:nvSpPr>
        <p:spPr/>
        <p:txBody>
          <a:bodyPr/>
          <a:lstStyle/>
          <a:p>
            <a:r>
              <a:rPr lang="zh-CN" altLang="en-US"/>
              <a:t>一、电路理论的研究对象</a:t>
            </a:r>
          </a:p>
        </p:txBody>
      </p:sp>
      <p:sp>
        <p:nvSpPr>
          <p:cNvPr id="9220" name="内容占位符 2"/>
          <p:cNvSpPr>
            <a:spLocks noGrp="1"/>
          </p:cNvSpPr>
          <p:nvPr>
            <p:ph type="body" idx="1"/>
          </p:nvPr>
        </p:nvSpPr>
        <p:spPr>
          <a:xfrm>
            <a:off x="685800" y="1196975"/>
            <a:ext cx="7772400" cy="719138"/>
          </a:xfrm>
        </p:spPr>
        <p:txBody>
          <a:bodyPr/>
          <a:lstStyle/>
          <a:p>
            <a:pPr eaLnBrk="1" hangingPunct="1"/>
            <a:r>
              <a:rPr lang="zh-CN" altLang="en-US"/>
              <a:t>电路模型：由理想元件组成的电路</a:t>
            </a:r>
          </a:p>
          <a:p>
            <a:pPr eaLnBrk="1" hangingPunct="1"/>
            <a:endParaRPr lang="zh-CN" altLang="en-US"/>
          </a:p>
          <a:p>
            <a:pPr eaLnBrk="1" hangingPunct="1"/>
            <a:endParaRPr lang="zh-CN" altLang="en-US"/>
          </a:p>
        </p:txBody>
      </p:sp>
      <p:sp>
        <p:nvSpPr>
          <p:cNvPr id="4" name="Line 8"/>
          <p:cNvSpPr>
            <a:spLocks noChangeShapeType="1"/>
          </p:cNvSpPr>
          <p:nvPr/>
        </p:nvSpPr>
        <p:spPr bwMode="auto">
          <a:xfrm>
            <a:off x="2287588" y="2459038"/>
            <a:ext cx="142875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3" name="Text Box 13"/>
          <p:cNvSpPr txBox="1">
            <a:spLocks noChangeArrowheads="1"/>
          </p:cNvSpPr>
          <p:nvPr/>
        </p:nvSpPr>
        <p:spPr bwMode="auto">
          <a:xfrm>
            <a:off x="611188" y="220503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b="1">
                <a:ea typeface="楷体_GB2312" pitchFamily="49" charset="-122"/>
              </a:rPr>
              <a:t>实际元器件</a:t>
            </a:r>
          </a:p>
        </p:txBody>
      </p:sp>
      <p:sp>
        <p:nvSpPr>
          <p:cNvPr id="51214" name="Text Box 14"/>
          <p:cNvSpPr txBox="1">
            <a:spLocks noChangeArrowheads="1"/>
          </p:cNvSpPr>
          <p:nvPr/>
        </p:nvSpPr>
        <p:spPr bwMode="auto">
          <a:xfrm>
            <a:off x="2647950" y="1936750"/>
            <a:ext cx="1131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b="1">
                <a:solidFill>
                  <a:srgbClr val="FF0000"/>
                </a:solidFill>
                <a:ea typeface="楷体_GB2312" pitchFamily="49" charset="-122"/>
              </a:rPr>
              <a:t>近似</a:t>
            </a:r>
          </a:p>
        </p:txBody>
      </p:sp>
      <p:sp>
        <p:nvSpPr>
          <p:cNvPr id="51215" name="Text Box 15"/>
          <p:cNvSpPr txBox="1">
            <a:spLocks noChangeArrowheads="1"/>
          </p:cNvSpPr>
          <p:nvPr/>
        </p:nvSpPr>
        <p:spPr bwMode="auto">
          <a:xfrm>
            <a:off x="2647950" y="2478088"/>
            <a:ext cx="127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b="1">
                <a:solidFill>
                  <a:srgbClr val="FF0000"/>
                </a:solidFill>
                <a:ea typeface="楷体_GB2312" pitchFamily="49" charset="-122"/>
              </a:rPr>
              <a:t>抽象</a:t>
            </a:r>
          </a:p>
        </p:txBody>
      </p:sp>
      <p:sp>
        <p:nvSpPr>
          <p:cNvPr id="51216" name="Rectangle 16"/>
          <p:cNvSpPr>
            <a:spLocks noChangeArrowheads="1"/>
          </p:cNvSpPr>
          <p:nvPr/>
        </p:nvSpPr>
        <p:spPr bwMode="auto">
          <a:xfrm>
            <a:off x="3727450" y="219075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b="1">
                <a:ea typeface="楷体_GB2312" pitchFamily="49" charset="-122"/>
              </a:rPr>
              <a:t>理想电路元件</a:t>
            </a:r>
          </a:p>
        </p:txBody>
      </p:sp>
      <p:sp>
        <p:nvSpPr>
          <p:cNvPr id="2" name="Line 8"/>
          <p:cNvSpPr>
            <a:spLocks noChangeShapeType="1"/>
          </p:cNvSpPr>
          <p:nvPr/>
        </p:nvSpPr>
        <p:spPr bwMode="auto">
          <a:xfrm>
            <a:off x="5724525" y="2459038"/>
            <a:ext cx="1223963"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8" name="Text Box 18"/>
          <p:cNvSpPr txBox="1">
            <a:spLocks noChangeArrowheads="1"/>
          </p:cNvSpPr>
          <p:nvPr/>
        </p:nvSpPr>
        <p:spPr bwMode="auto">
          <a:xfrm>
            <a:off x="5867400" y="2009775"/>
            <a:ext cx="1081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b="1">
                <a:solidFill>
                  <a:srgbClr val="FF0000"/>
                </a:solidFill>
                <a:ea typeface="楷体_GB2312" pitchFamily="49" charset="-122"/>
              </a:rPr>
              <a:t>构成</a:t>
            </a:r>
          </a:p>
        </p:txBody>
      </p:sp>
      <p:sp>
        <p:nvSpPr>
          <p:cNvPr id="51219" name="Text Box 19"/>
          <p:cNvSpPr txBox="1">
            <a:spLocks noChangeArrowheads="1"/>
          </p:cNvSpPr>
          <p:nvPr/>
        </p:nvSpPr>
        <p:spPr bwMode="auto">
          <a:xfrm>
            <a:off x="6896100" y="2098675"/>
            <a:ext cx="10604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b="1">
                <a:solidFill>
                  <a:srgbClr val="FF0000"/>
                </a:solidFill>
                <a:ea typeface="楷体_GB2312" pitchFamily="49" charset="-122"/>
              </a:rPr>
              <a:t>电路</a:t>
            </a:r>
            <a:endParaRPr lang="en-US" altLang="zh-CN" sz="2400" b="1">
              <a:solidFill>
                <a:srgbClr val="FF0000"/>
              </a:solidFill>
              <a:ea typeface="楷体_GB2312" pitchFamily="49" charset="-122"/>
            </a:endParaRPr>
          </a:p>
          <a:p>
            <a:pPr eaLnBrk="1" hangingPunct="1">
              <a:spcBef>
                <a:spcPct val="0"/>
              </a:spcBef>
              <a:buFontTx/>
              <a:buNone/>
            </a:pPr>
            <a:r>
              <a:rPr lang="zh-CN" altLang="en-US" sz="2400" b="1">
                <a:solidFill>
                  <a:srgbClr val="FF0000"/>
                </a:solidFill>
                <a:ea typeface="楷体_GB2312" pitchFamily="49" charset="-122"/>
              </a:rPr>
              <a:t>模型</a:t>
            </a:r>
          </a:p>
        </p:txBody>
      </p:sp>
      <p:sp>
        <p:nvSpPr>
          <p:cNvPr id="51220" name="Text Box 20"/>
          <p:cNvSpPr txBox="1">
            <a:spLocks noChangeArrowheads="1"/>
          </p:cNvSpPr>
          <p:nvPr/>
        </p:nvSpPr>
        <p:spPr bwMode="auto">
          <a:xfrm>
            <a:off x="6588125" y="2924175"/>
            <a:ext cx="1422400" cy="476250"/>
          </a:xfrm>
          <a:prstGeom prst="rect">
            <a:avLst/>
          </a:prstGeom>
          <a:solidFill>
            <a:srgbClr val="66FFCC"/>
          </a:solidFill>
          <a:ln w="19050">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b="1">
                <a:solidFill>
                  <a:schemeClr val="tx2"/>
                </a:solidFill>
                <a:ea typeface="楷体_GB2312" pitchFamily="49" charset="-122"/>
              </a:rPr>
              <a:t>研究对象</a:t>
            </a:r>
          </a:p>
        </p:txBody>
      </p:sp>
      <p:pic>
        <p:nvPicPr>
          <p:cNvPr id="51269" name="Picture 69" descr="245e8bca73a2a5c7c91768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213100"/>
            <a:ext cx="2447925"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70" name="Object 70"/>
          <p:cNvGraphicFramePr>
            <a:graphicFrameLocks noChangeAspect="1"/>
          </p:cNvGraphicFramePr>
          <p:nvPr/>
        </p:nvGraphicFramePr>
        <p:xfrm>
          <a:off x="3995738" y="3573463"/>
          <a:ext cx="1439862" cy="573087"/>
        </p:xfrm>
        <a:graphic>
          <a:graphicData uri="http://schemas.openxmlformats.org/presentationml/2006/ole">
            <mc:AlternateContent xmlns:mc="http://schemas.openxmlformats.org/markup-compatibility/2006">
              <mc:Choice xmlns:v="urn:schemas-microsoft-com:vml" Requires="v">
                <p:oleObj name="Visio" r:id="rId4" imgW="762000" imgH="304800" progId="Visio.Drawing.11">
                  <p:embed/>
                </p:oleObj>
              </mc:Choice>
              <mc:Fallback>
                <p:oleObj name="Visio" r:id="rId4" imgW="762000" imgH="304800" progId="Visio.Drawing.11">
                  <p:embed/>
                  <p:pic>
                    <p:nvPicPr>
                      <p:cNvPr id="0" name="Object 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8" y="3573463"/>
                        <a:ext cx="1439862"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71" name="Object 71"/>
          <p:cNvGraphicFramePr>
            <a:graphicFrameLocks noChangeAspect="1"/>
          </p:cNvGraphicFramePr>
          <p:nvPr/>
        </p:nvGraphicFramePr>
        <p:xfrm>
          <a:off x="5689600" y="3357563"/>
          <a:ext cx="3275013" cy="2111375"/>
        </p:xfrm>
        <a:graphic>
          <a:graphicData uri="http://schemas.openxmlformats.org/presentationml/2006/ole">
            <mc:AlternateContent xmlns:mc="http://schemas.openxmlformats.org/markup-compatibility/2006">
              <mc:Choice xmlns:v="urn:schemas-microsoft-com:vml" Requires="v">
                <p:oleObj name="Visio" r:id="rId6" imgW="2277110" imgH="1470025" progId="Visio.Drawing.11">
                  <p:embed/>
                </p:oleObj>
              </mc:Choice>
              <mc:Fallback>
                <p:oleObj name="Visio" r:id="rId6" imgW="2277110" imgH="1470025" progId="Visio.Drawing.11">
                  <p:embed/>
                  <p:pic>
                    <p:nvPicPr>
                      <p:cNvPr id="0" name="Object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89600" y="3357563"/>
                        <a:ext cx="3275013"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13"/>
                                        </p:tgtEl>
                                        <p:attrNameLst>
                                          <p:attrName>style.visibility</p:attrName>
                                        </p:attrNameLst>
                                      </p:cBhvr>
                                      <p:to>
                                        <p:strVal val="visible"/>
                                      </p:to>
                                    </p:set>
                                    <p:animEffect transition="in" filter="wipe(left)">
                                      <p:cBhvr>
                                        <p:cTn id="7" dur="1000"/>
                                        <p:tgtEl>
                                          <p:spTgt spid="51213"/>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51269"/>
                                        </p:tgtEl>
                                        <p:attrNameLst>
                                          <p:attrName>style.visibility</p:attrName>
                                        </p:attrNameLst>
                                      </p:cBhvr>
                                      <p:to>
                                        <p:strVal val="visible"/>
                                      </p:to>
                                    </p:set>
                                    <p:animEffect transition="in" filter="wipe(up)">
                                      <p:cBhvr>
                                        <p:cTn id="11" dur="2000"/>
                                        <p:tgtEl>
                                          <p:spTgt spid="512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51214"/>
                                        </p:tgtEl>
                                        <p:attrNameLst>
                                          <p:attrName>style.visibility</p:attrName>
                                        </p:attrNameLst>
                                      </p:cBhvr>
                                      <p:to>
                                        <p:strVal val="visible"/>
                                      </p:to>
                                    </p:set>
                                    <p:animEffect transition="in" filter="wipe(left)">
                                      <p:cBhvr>
                                        <p:cTn id="20" dur="1000"/>
                                        <p:tgtEl>
                                          <p:spTgt spid="51214"/>
                                        </p:tgtEl>
                                      </p:cBhvr>
                                    </p:animEffect>
                                  </p:childTnLst>
                                </p:cTn>
                              </p:par>
                            </p:childTnLst>
                          </p:cTn>
                        </p:par>
                        <p:par>
                          <p:cTn id="21" fill="hold">
                            <p:stCondLst>
                              <p:cond delay="2000"/>
                            </p:stCondLst>
                            <p:childTnLst>
                              <p:par>
                                <p:cTn id="22" presetID="22" presetClass="entr" presetSubtype="8" fill="hold" grpId="0" nodeType="afterEffect">
                                  <p:stCondLst>
                                    <p:cond delay="500"/>
                                  </p:stCondLst>
                                  <p:childTnLst>
                                    <p:set>
                                      <p:cBhvr>
                                        <p:cTn id="23" dur="1" fill="hold">
                                          <p:stCondLst>
                                            <p:cond delay="0"/>
                                          </p:stCondLst>
                                        </p:cTn>
                                        <p:tgtEl>
                                          <p:spTgt spid="51215"/>
                                        </p:tgtEl>
                                        <p:attrNameLst>
                                          <p:attrName>style.visibility</p:attrName>
                                        </p:attrNameLst>
                                      </p:cBhvr>
                                      <p:to>
                                        <p:strVal val="visible"/>
                                      </p:to>
                                    </p:set>
                                    <p:animEffect transition="in" filter="wipe(left)">
                                      <p:cBhvr>
                                        <p:cTn id="24" dur="1000"/>
                                        <p:tgtEl>
                                          <p:spTgt spid="512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1216"/>
                                        </p:tgtEl>
                                        <p:attrNameLst>
                                          <p:attrName>style.visibility</p:attrName>
                                        </p:attrNameLst>
                                      </p:cBhvr>
                                      <p:to>
                                        <p:strVal val="visible"/>
                                      </p:to>
                                    </p:set>
                                    <p:animEffect transition="in" filter="wipe(left)">
                                      <p:cBhvr>
                                        <p:cTn id="29" dur="1000"/>
                                        <p:tgtEl>
                                          <p:spTgt spid="51216"/>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51270"/>
                                        </p:tgtEl>
                                        <p:attrNameLst>
                                          <p:attrName>style.visibility</p:attrName>
                                        </p:attrNameLst>
                                      </p:cBhvr>
                                      <p:to>
                                        <p:strVal val="visible"/>
                                      </p:to>
                                    </p:set>
                                    <p:animEffect transition="in" filter="wipe(up)">
                                      <p:cBhvr>
                                        <p:cTn id="33" dur="2000"/>
                                        <p:tgtEl>
                                          <p:spTgt spid="5127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par>
                          <p:cTn id="39" fill="hold">
                            <p:stCondLst>
                              <p:cond delay="500"/>
                            </p:stCondLst>
                            <p:childTnLst>
                              <p:par>
                                <p:cTn id="40" presetID="22" presetClass="entr" presetSubtype="8" fill="hold" grpId="0" nodeType="afterEffect">
                                  <p:stCondLst>
                                    <p:cond delay="500"/>
                                  </p:stCondLst>
                                  <p:childTnLst>
                                    <p:set>
                                      <p:cBhvr>
                                        <p:cTn id="41" dur="1" fill="hold">
                                          <p:stCondLst>
                                            <p:cond delay="0"/>
                                          </p:stCondLst>
                                        </p:cTn>
                                        <p:tgtEl>
                                          <p:spTgt spid="51218"/>
                                        </p:tgtEl>
                                        <p:attrNameLst>
                                          <p:attrName>style.visibility</p:attrName>
                                        </p:attrNameLst>
                                      </p:cBhvr>
                                      <p:to>
                                        <p:strVal val="visible"/>
                                      </p:to>
                                    </p:set>
                                    <p:animEffect transition="in" filter="wipe(left)">
                                      <p:cBhvr>
                                        <p:cTn id="42" dur="1000"/>
                                        <p:tgtEl>
                                          <p:spTgt spid="512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1219"/>
                                        </p:tgtEl>
                                        <p:attrNameLst>
                                          <p:attrName>style.visibility</p:attrName>
                                        </p:attrNameLst>
                                      </p:cBhvr>
                                      <p:to>
                                        <p:strVal val="visible"/>
                                      </p:to>
                                    </p:set>
                                    <p:animEffect transition="in" filter="wipe(left)">
                                      <p:cBhvr>
                                        <p:cTn id="47" dur="1000"/>
                                        <p:tgtEl>
                                          <p:spTgt spid="51219"/>
                                        </p:tgtEl>
                                      </p:cBhvr>
                                    </p:animEffect>
                                  </p:childTnLst>
                                </p:cTn>
                              </p:par>
                            </p:childTnLst>
                          </p:cTn>
                        </p:par>
                        <p:par>
                          <p:cTn id="48" fill="hold">
                            <p:stCondLst>
                              <p:cond delay="1000"/>
                            </p:stCondLst>
                            <p:childTnLst>
                              <p:par>
                                <p:cTn id="49" presetID="22" presetClass="entr" presetSubtype="1" fill="hold" nodeType="afterEffect">
                                  <p:stCondLst>
                                    <p:cond delay="0"/>
                                  </p:stCondLst>
                                  <p:childTnLst>
                                    <p:set>
                                      <p:cBhvr>
                                        <p:cTn id="50" dur="1" fill="hold">
                                          <p:stCondLst>
                                            <p:cond delay="0"/>
                                          </p:stCondLst>
                                        </p:cTn>
                                        <p:tgtEl>
                                          <p:spTgt spid="51271"/>
                                        </p:tgtEl>
                                        <p:attrNameLst>
                                          <p:attrName>style.visibility</p:attrName>
                                        </p:attrNameLst>
                                      </p:cBhvr>
                                      <p:to>
                                        <p:strVal val="visible"/>
                                      </p:to>
                                    </p:set>
                                    <p:animEffect transition="in" filter="wipe(up)">
                                      <p:cBhvr>
                                        <p:cTn id="51" dur="2000"/>
                                        <p:tgtEl>
                                          <p:spTgt spid="51271"/>
                                        </p:tgtEl>
                                      </p:cBhvr>
                                    </p:animEffect>
                                  </p:childTnLst>
                                </p:cTn>
                              </p:par>
                            </p:childTnLst>
                          </p:cTn>
                        </p:par>
                        <p:par>
                          <p:cTn id="52" fill="hold">
                            <p:stCondLst>
                              <p:cond delay="3000"/>
                            </p:stCondLst>
                            <p:childTnLst>
                              <p:par>
                                <p:cTn id="53" presetID="22" presetClass="entr" presetSubtype="8" fill="hold" grpId="0" nodeType="afterEffect">
                                  <p:stCondLst>
                                    <p:cond delay="500"/>
                                  </p:stCondLst>
                                  <p:childTnLst>
                                    <p:set>
                                      <p:cBhvr>
                                        <p:cTn id="54" dur="1" fill="hold">
                                          <p:stCondLst>
                                            <p:cond delay="0"/>
                                          </p:stCondLst>
                                        </p:cTn>
                                        <p:tgtEl>
                                          <p:spTgt spid="51220"/>
                                        </p:tgtEl>
                                        <p:attrNameLst>
                                          <p:attrName>style.visibility</p:attrName>
                                        </p:attrNameLst>
                                      </p:cBhvr>
                                      <p:to>
                                        <p:strVal val="visible"/>
                                      </p:to>
                                    </p:set>
                                    <p:animEffect transition="in" filter="wipe(left)">
                                      <p:cBhvr>
                                        <p:cTn id="55" dur="1000"/>
                                        <p:tgtEl>
                                          <p:spTgt spid="51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3" grpId="0"/>
      <p:bldP spid="51214" grpId="0"/>
      <p:bldP spid="51215" grpId="0"/>
      <p:bldP spid="51216" grpId="0"/>
      <p:bldP spid="51218" grpId="0"/>
      <p:bldP spid="51219" grpId="0"/>
      <p:bldP spid="512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7D7CE20-EA8F-4D23-A121-7C08BB5F8F3B}" type="slidenum">
              <a:rPr lang="zh-CN" altLang="en-US" sz="1600" smtClean="0">
                <a:solidFill>
                  <a:srgbClr val="FFFF00"/>
                </a:solidFill>
                <a:ea typeface="宋体" panose="02010600030101010101" pitchFamily="2" charset="-122"/>
              </a:rPr>
              <a:t>16</a:t>
            </a:fld>
            <a:endParaRPr lang="en-US" altLang="zh-CN" sz="1600">
              <a:solidFill>
                <a:srgbClr val="FFFF00"/>
              </a:solidFill>
              <a:ea typeface="宋体" panose="02010600030101010101" pitchFamily="2" charset="-122"/>
            </a:endParaRPr>
          </a:p>
        </p:txBody>
      </p:sp>
      <p:sp>
        <p:nvSpPr>
          <p:cNvPr id="10243" name="Rectangle 2"/>
          <p:cNvSpPr>
            <a:spLocks noGrp="1" noChangeArrowheads="1"/>
          </p:cNvSpPr>
          <p:nvPr>
            <p:ph type="title"/>
          </p:nvPr>
        </p:nvSpPr>
        <p:spPr/>
        <p:txBody>
          <a:bodyPr/>
          <a:lstStyle/>
          <a:p>
            <a:r>
              <a:rPr lang="zh-CN" altLang="en-US"/>
              <a:t>二、电路的组成</a:t>
            </a:r>
          </a:p>
        </p:txBody>
      </p:sp>
      <p:graphicFrame>
        <p:nvGraphicFramePr>
          <p:cNvPr id="175163" name="Object 59"/>
          <p:cNvGraphicFramePr>
            <a:graphicFrameLocks noChangeAspect="1"/>
          </p:cNvGraphicFramePr>
          <p:nvPr/>
        </p:nvGraphicFramePr>
        <p:xfrm>
          <a:off x="530225" y="1216025"/>
          <a:ext cx="4224338" cy="2852738"/>
        </p:xfrm>
        <a:graphic>
          <a:graphicData uri="http://schemas.openxmlformats.org/presentationml/2006/ole">
            <mc:AlternateContent xmlns:mc="http://schemas.openxmlformats.org/markup-compatibility/2006">
              <mc:Choice xmlns:v="urn:schemas-microsoft-com:vml" Requires="v">
                <p:oleObj name="Visio" r:id="rId3" imgW="3771900" imgH="2552700" progId="Visio.Drawing.11">
                  <p:embed/>
                </p:oleObj>
              </mc:Choice>
              <mc:Fallback>
                <p:oleObj name="Visio" r:id="rId3" imgW="3771900" imgH="2552700" progId="Visio.Drawing.11">
                  <p:embed/>
                  <p:pic>
                    <p:nvPicPr>
                      <p:cNvPr id="0" name="Object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5" y="1216025"/>
                        <a:ext cx="4224338" cy="285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64" name="Object 60"/>
          <p:cNvGraphicFramePr>
            <a:graphicFrameLocks noChangeAspect="1"/>
          </p:cNvGraphicFramePr>
          <p:nvPr/>
        </p:nvGraphicFramePr>
        <p:xfrm>
          <a:off x="4994275" y="2513013"/>
          <a:ext cx="523875" cy="293687"/>
        </p:xfrm>
        <a:graphic>
          <a:graphicData uri="http://schemas.openxmlformats.org/presentationml/2006/ole">
            <mc:AlternateContent xmlns:mc="http://schemas.openxmlformats.org/markup-compatibility/2006">
              <mc:Choice xmlns:v="urn:schemas-microsoft-com:vml" Requires="v">
                <p:oleObj name="Visio" r:id="rId5" imgW="711200" imgH="406400" progId="Visio.Drawing.11">
                  <p:embed/>
                </p:oleObj>
              </mc:Choice>
              <mc:Fallback>
                <p:oleObj name="Visio" r:id="rId5" imgW="711200" imgH="406400" progId="Visio.Drawing.11">
                  <p:embed/>
                  <p:pic>
                    <p:nvPicPr>
                      <p:cNvPr id="0"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4275" y="2513013"/>
                        <a:ext cx="523875" cy="29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65" name="Object 61"/>
          <p:cNvGraphicFramePr>
            <a:graphicFrameLocks noChangeAspect="1"/>
          </p:cNvGraphicFramePr>
          <p:nvPr/>
        </p:nvGraphicFramePr>
        <p:xfrm>
          <a:off x="5795963" y="1484313"/>
          <a:ext cx="2889250" cy="2649537"/>
        </p:xfrm>
        <a:graphic>
          <a:graphicData uri="http://schemas.openxmlformats.org/presentationml/2006/ole">
            <mc:AlternateContent xmlns:mc="http://schemas.openxmlformats.org/markup-compatibility/2006">
              <mc:Choice xmlns:v="urn:schemas-microsoft-com:vml" Requires="v">
                <p:oleObj name="Visio" r:id="rId7" imgW="2578100" imgH="2374900" progId="Visio.Drawing.11">
                  <p:embed/>
                </p:oleObj>
              </mc:Choice>
              <mc:Fallback>
                <p:oleObj name="Visio" r:id="rId7" imgW="2578100" imgH="2374900" progId="Visio.Drawing.11">
                  <p:embed/>
                  <p:pic>
                    <p:nvPicPr>
                      <p:cNvPr id="0" name="Object 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963" y="1484313"/>
                        <a:ext cx="2889250" cy="264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66" name="Object 62"/>
          <p:cNvGraphicFramePr>
            <a:graphicFrameLocks noChangeAspect="1"/>
          </p:cNvGraphicFramePr>
          <p:nvPr/>
        </p:nvGraphicFramePr>
        <p:xfrm>
          <a:off x="971550" y="3429000"/>
          <a:ext cx="5616575" cy="1516063"/>
        </p:xfrm>
        <a:graphic>
          <a:graphicData uri="http://schemas.openxmlformats.org/presentationml/2006/ole">
            <mc:AlternateContent xmlns:mc="http://schemas.openxmlformats.org/markup-compatibility/2006">
              <mc:Choice xmlns:v="urn:schemas-microsoft-com:vml" Requires="v">
                <p:oleObj name="Visio" r:id="rId9" imgW="5727700" imgH="1854200" progId="Visio.Drawing.11">
                  <p:embed/>
                </p:oleObj>
              </mc:Choice>
              <mc:Fallback>
                <p:oleObj name="Visio" r:id="rId9" imgW="5727700" imgH="1854200" progId="Visio.Drawing.11">
                  <p:embed/>
                  <p:pic>
                    <p:nvPicPr>
                      <p:cNvPr id="0" name="Object 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3429000"/>
                        <a:ext cx="5616575"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67" name="Object 63"/>
          <p:cNvGraphicFramePr>
            <a:graphicFrameLocks noChangeAspect="1"/>
          </p:cNvGraphicFramePr>
          <p:nvPr/>
        </p:nvGraphicFramePr>
        <p:xfrm>
          <a:off x="3779838" y="3213100"/>
          <a:ext cx="4679950" cy="1647825"/>
        </p:xfrm>
        <a:graphic>
          <a:graphicData uri="http://schemas.openxmlformats.org/presentationml/2006/ole">
            <mc:AlternateContent xmlns:mc="http://schemas.openxmlformats.org/markup-compatibility/2006">
              <mc:Choice xmlns:v="urn:schemas-microsoft-com:vml" Requires="v">
                <p:oleObj name="Visio" r:id="rId11" imgW="4927600" imgH="1905000" progId="Visio.Drawing.11">
                  <p:embed/>
                </p:oleObj>
              </mc:Choice>
              <mc:Fallback>
                <p:oleObj name="Visio" r:id="rId11" imgW="4927600" imgH="1905000" progId="Visio.Drawing.11">
                  <p:embed/>
                  <p:pic>
                    <p:nvPicPr>
                      <p:cNvPr id="0" name="Object 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9838" y="3213100"/>
                        <a:ext cx="467995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68" name="Object 64"/>
          <p:cNvGraphicFramePr>
            <a:graphicFrameLocks noChangeAspect="1"/>
          </p:cNvGraphicFramePr>
          <p:nvPr/>
        </p:nvGraphicFramePr>
        <p:xfrm>
          <a:off x="2771775" y="1052513"/>
          <a:ext cx="5183188" cy="1884362"/>
        </p:xfrm>
        <a:graphic>
          <a:graphicData uri="http://schemas.openxmlformats.org/presentationml/2006/ole">
            <mc:AlternateContent xmlns:mc="http://schemas.openxmlformats.org/markup-compatibility/2006">
              <mc:Choice xmlns:v="urn:schemas-microsoft-com:vml" Requires="v">
                <p:oleObj name="Visio" r:id="rId13" imgW="5613400" imgH="2438400" progId="Visio.Drawing.11">
                  <p:embed/>
                </p:oleObj>
              </mc:Choice>
              <mc:Fallback>
                <p:oleObj name="Visio" r:id="rId13" imgW="5613400" imgH="2438400" progId="Visio.Drawing.11">
                  <p:embed/>
                  <p:pic>
                    <p:nvPicPr>
                      <p:cNvPr id="0" name="Object 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1775" y="1052513"/>
                        <a:ext cx="5183188" cy="188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5169" name="Text Box 65"/>
          <p:cNvSpPr txBox="1">
            <a:spLocks noChangeArrowheads="1"/>
          </p:cNvSpPr>
          <p:nvPr/>
        </p:nvSpPr>
        <p:spPr bwMode="auto">
          <a:xfrm>
            <a:off x="1014413" y="5124450"/>
            <a:ext cx="74767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b="1">
                <a:solidFill>
                  <a:srgbClr val="FF0000"/>
                </a:solidFill>
              </a:rPr>
              <a:t>电源</a:t>
            </a:r>
            <a:r>
              <a:rPr lang="en-US" altLang="zh-CN" sz="2400" b="1">
                <a:solidFill>
                  <a:srgbClr val="FF0000"/>
                </a:solidFill>
              </a:rPr>
              <a:t>(</a:t>
            </a:r>
            <a:r>
              <a:rPr lang="zh-CN" altLang="en-US" sz="2400" b="1">
                <a:solidFill>
                  <a:srgbClr val="FF0000"/>
                </a:solidFill>
              </a:rPr>
              <a:t>信号源</a:t>
            </a:r>
            <a:r>
              <a:rPr lang="en-US" altLang="zh-CN" sz="2400" b="1">
                <a:solidFill>
                  <a:srgbClr val="FF0000"/>
                </a:solidFill>
              </a:rPr>
              <a:t>)</a:t>
            </a:r>
            <a:r>
              <a:rPr lang="zh-CN" altLang="en-US" sz="2400">
                <a:solidFill>
                  <a:srgbClr val="000000"/>
                </a:solidFill>
              </a:rPr>
              <a:t>、</a:t>
            </a:r>
            <a:r>
              <a:rPr lang="zh-CN" altLang="en-US" sz="2400" b="1">
                <a:solidFill>
                  <a:srgbClr val="FF0000"/>
                </a:solidFill>
              </a:rPr>
              <a:t>负载</a:t>
            </a:r>
            <a:r>
              <a:rPr lang="zh-CN" altLang="en-US" sz="2400">
                <a:solidFill>
                  <a:srgbClr val="000000"/>
                </a:solidFill>
              </a:rPr>
              <a:t>、中间环节，电路的三个组成部分</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5163"/>
                                        </p:tgtEl>
                                        <p:attrNameLst>
                                          <p:attrName>style.visibility</p:attrName>
                                        </p:attrNameLst>
                                      </p:cBhvr>
                                      <p:to>
                                        <p:strVal val="visible"/>
                                      </p:to>
                                    </p:set>
                                    <p:animEffect transition="in" filter="dissolve">
                                      <p:cBhvr>
                                        <p:cTn id="7" dur="500"/>
                                        <p:tgtEl>
                                          <p:spTgt spid="1751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5164"/>
                                        </p:tgtEl>
                                        <p:attrNameLst>
                                          <p:attrName>style.visibility</p:attrName>
                                        </p:attrNameLst>
                                      </p:cBhvr>
                                      <p:to>
                                        <p:strVal val="visible"/>
                                      </p:to>
                                    </p:set>
                                    <p:animEffect transition="in" filter="wipe(left)">
                                      <p:cBhvr>
                                        <p:cTn id="12" dur="500"/>
                                        <p:tgtEl>
                                          <p:spTgt spid="175164"/>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75165"/>
                                        </p:tgtEl>
                                        <p:attrNameLst>
                                          <p:attrName>style.visibility</p:attrName>
                                        </p:attrNameLst>
                                      </p:cBhvr>
                                      <p:to>
                                        <p:strVal val="visible"/>
                                      </p:to>
                                    </p:set>
                                    <p:animEffect transition="in" filter="dissolve">
                                      <p:cBhvr>
                                        <p:cTn id="16" dur="500"/>
                                        <p:tgtEl>
                                          <p:spTgt spid="17516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5166"/>
                                        </p:tgtEl>
                                        <p:attrNameLst>
                                          <p:attrName>style.visibility</p:attrName>
                                        </p:attrNameLst>
                                      </p:cBhvr>
                                      <p:to>
                                        <p:strVal val="visible"/>
                                      </p:to>
                                    </p:set>
                                    <p:animEffect transition="in" filter="wipe(left)">
                                      <p:cBhvr>
                                        <p:cTn id="21" dur="1000"/>
                                        <p:tgtEl>
                                          <p:spTgt spid="17516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75167"/>
                                        </p:tgtEl>
                                        <p:attrNameLst>
                                          <p:attrName>style.visibility</p:attrName>
                                        </p:attrNameLst>
                                      </p:cBhvr>
                                      <p:to>
                                        <p:strVal val="visible"/>
                                      </p:to>
                                    </p:set>
                                    <p:animEffect transition="in" filter="wipe(left)">
                                      <p:cBhvr>
                                        <p:cTn id="26" dur="500"/>
                                        <p:tgtEl>
                                          <p:spTgt spid="17516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75168"/>
                                        </p:tgtEl>
                                        <p:attrNameLst>
                                          <p:attrName>style.visibility</p:attrName>
                                        </p:attrNameLst>
                                      </p:cBhvr>
                                      <p:to>
                                        <p:strVal val="visible"/>
                                      </p:to>
                                    </p:set>
                                    <p:animEffect transition="in" filter="wipe(left)">
                                      <p:cBhvr>
                                        <p:cTn id="31" dur="500"/>
                                        <p:tgtEl>
                                          <p:spTgt spid="17516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75169"/>
                                        </p:tgtEl>
                                        <p:attrNameLst>
                                          <p:attrName>style.visibility</p:attrName>
                                        </p:attrNameLst>
                                      </p:cBhvr>
                                      <p:to>
                                        <p:strVal val="visible"/>
                                      </p:to>
                                    </p:set>
                                    <p:animEffect transition="in" filter="wipe(left)">
                                      <p:cBhvr>
                                        <p:cTn id="36" dur="500"/>
                                        <p:tgtEl>
                                          <p:spTgt spid="175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6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B407441-38EA-412A-A7CC-3CB0D4F7B330}" type="slidenum">
              <a:rPr lang="zh-CN" altLang="en-US" sz="1600" smtClean="0">
                <a:solidFill>
                  <a:srgbClr val="FFFF00"/>
                </a:solidFill>
                <a:ea typeface="宋体" panose="02010600030101010101" pitchFamily="2" charset="-122"/>
              </a:rPr>
              <a:t>17</a:t>
            </a:fld>
            <a:endParaRPr lang="en-US" altLang="zh-CN" sz="1600">
              <a:solidFill>
                <a:srgbClr val="FFFF00"/>
              </a:solidFill>
              <a:ea typeface="宋体" panose="02010600030101010101" pitchFamily="2" charset="-122"/>
            </a:endParaRPr>
          </a:p>
        </p:txBody>
      </p:sp>
      <p:sp>
        <p:nvSpPr>
          <p:cNvPr id="11267" name="Rectangle 2"/>
          <p:cNvSpPr>
            <a:spLocks noGrp="1" noChangeArrowheads="1"/>
          </p:cNvSpPr>
          <p:nvPr>
            <p:ph type="title" idx="4294967295"/>
          </p:nvPr>
        </p:nvSpPr>
        <p:spPr/>
        <p:txBody>
          <a:bodyPr/>
          <a:lstStyle/>
          <a:p>
            <a:pPr eaLnBrk="1" hangingPunct="1"/>
            <a:r>
              <a:rPr lang="zh-CN" altLang="en-US"/>
              <a:t>三、作用：电能的传输与转换</a:t>
            </a:r>
          </a:p>
        </p:txBody>
      </p:sp>
      <p:sp>
        <p:nvSpPr>
          <p:cNvPr id="20484" name="Oval 4"/>
          <p:cNvSpPr>
            <a:spLocks noChangeArrowheads="1"/>
          </p:cNvSpPr>
          <p:nvPr/>
        </p:nvSpPr>
        <p:spPr bwMode="auto">
          <a:xfrm>
            <a:off x="250825" y="1881188"/>
            <a:ext cx="1081088" cy="1042987"/>
          </a:xfrm>
          <a:prstGeom prst="ellipse">
            <a:avLst/>
          </a:prstGeom>
          <a:solidFill>
            <a:schemeClr val="bg2"/>
          </a:solidFill>
          <a:ln w="38100">
            <a:solidFill>
              <a:schemeClr val="tx1"/>
            </a:solidFill>
            <a:round/>
          </a:ln>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latin typeface="楷体_GB2312" pitchFamily="49" charset="-122"/>
                <a:ea typeface="楷体_GB2312" pitchFamily="49" charset="-122"/>
              </a:rPr>
              <a:t>发电机</a:t>
            </a:r>
          </a:p>
        </p:txBody>
      </p:sp>
      <p:sp>
        <p:nvSpPr>
          <p:cNvPr id="20485" name="Rectangle 5"/>
          <p:cNvSpPr>
            <a:spLocks noChangeArrowheads="1"/>
          </p:cNvSpPr>
          <p:nvPr/>
        </p:nvSpPr>
        <p:spPr bwMode="auto">
          <a:xfrm>
            <a:off x="1979613" y="1879600"/>
            <a:ext cx="2087562" cy="1079500"/>
          </a:xfrm>
          <a:prstGeom prst="rect">
            <a:avLst/>
          </a:prstGeom>
          <a:solidFill>
            <a:srgbClr val="66FFCC"/>
          </a:solidFill>
          <a:ln w="38100">
            <a:solidFill>
              <a:schemeClr val="tx1"/>
            </a:solidFill>
            <a:miter lim="800000"/>
          </a:ln>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latin typeface="楷体_GB2312" pitchFamily="49" charset="-122"/>
                <a:ea typeface="楷体_GB2312" pitchFamily="49" charset="-122"/>
              </a:rPr>
              <a:t>升压变压器</a:t>
            </a:r>
          </a:p>
        </p:txBody>
      </p:sp>
      <p:sp>
        <p:nvSpPr>
          <p:cNvPr id="20486" name="Rectangle 6"/>
          <p:cNvSpPr>
            <a:spLocks noChangeArrowheads="1"/>
          </p:cNvSpPr>
          <p:nvPr/>
        </p:nvSpPr>
        <p:spPr bwMode="auto">
          <a:xfrm>
            <a:off x="5105400" y="2003425"/>
            <a:ext cx="1914525" cy="833438"/>
          </a:xfrm>
          <a:prstGeom prst="rect">
            <a:avLst/>
          </a:prstGeom>
          <a:solidFill>
            <a:schemeClr val="accent1"/>
          </a:solidFill>
          <a:ln w="38100">
            <a:solidFill>
              <a:schemeClr val="tx1"/>
            </a:solidFill>
            <a:miter lim="800000"/>
          </a:ln>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latin typeface="楷体_GB2312" pitchFamily="49" charset="-122"/>
                <a:ea typeface="楷体_GB2312" pitchFamily="49" charset="-122"/>
              </a:rPr>
              <a:t>降压变压器</a:t>
            </a:r>
          </a:p>
        </p:txBody>
      </p:sp>
      <p:sp>
        <p:nvSpPr>
          <p:cNvPr id="20487" name="Rectangle 7"/>
          <p:cNvSpPr>
            <a:spLocks noChangeArrowheads="1"/>
          </p:cNvSpPr>
          <p:nvPr/>
        </p:nvSpPr>
        <p:spPr bwMode="auto">
          <a:xfrm>
            <a:off x="7451725" y="2038350"/>
            <a:ext cx="1612900" cy="762000"/>
          </a:xfrm>
          <a:prstGeom prst="rect">
            <a:avLst/>
          </a:prstGeom>
          <a:solidFill>
            <a:schemeClr val="accent1"/>
          </a:solidFill>
          <a:ln w="38100">
            <a:solidFill>
              <a:schemeClr val="tx1"/>
            </a:solidFill>
            <a:miter lim="800000"/>
          </a:ln>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latin typeface="楷体_GB2312" pitchFamily="49" charset="-122"/>
                <a:ea typeface="楷体_GB2312" pitchFamily="49" charset="-122"/>
              </a:rPr>
              <a:t>电灯电炉</a:t>
            </a:r>
          </a:p>
        </p:txBody>
      </p:sp>
      <p:sp>
        <p:nvSpPr>
          <p:cNvPr id="20488" name="Line 8"/>
          <p:cNvSpPr>
            <a:spLocks noChangeShapeType="1"/>
          </p:cNvSpPr>
          <p:nvPr/>
        </p:nvSpPr>
        <p:spPr bwMode="auto">
          <a:xfrm>
            <a:off x="1355725" y="2419350"/>
            <a:ext cx="6096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89" name="Line 9"/>
          <p:cNvSpPr>
            <a:spLocks noChangeShapeType="1"/>
          </p:cNvSpPr>
          <p:nvPr/>
        </p:nvSpPr>
        <p:spPr bwMode="auto">
          <a:xfrm>
            <a:off x="4079875" y="2419350"/>
            <a:ext cx="3810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0" name="Line 10"/>
          <p:cNvSpPr>
            <a:spLocks noChangeShapeType="1"/>
          </p:cNvSpPr>
          <p:nvPr/>
        </p:nvSpPr>
        <p:spPr bwMode="auto">
          <a:xfrm>
            <a:off x="4724400" y="2419350"/>
            <a:ext cx="381000"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1" name="Line 11"/>
          <p:cNvSpPr>
            <a:spLocks noChangeShapeType="1"/>
          </p:cNvSpPr>
          <p:nvPr/>
        </p:nvSpPr>
        <p:spPr bwMode="auto">
          <a:xfrm>
            <a:off x="4427538" y="2420938"/>
            <a:ext cx="288925" cy="0"/>
          </a:xfrm>
          <a:prstGeom prst="line">
            <a:avLst/>
          </a:prstGeom>
          <a:noFill/>
          <a:ln w="38100">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20492" name="Line 12"/>
          <p:cNvSpPr>
            <a:spLocks noChangeShapeType="1"/>
          </p:cNvSpPr>
          <p:nvPr/>
        </p:nvSpPr>
        <p:spPr bwMode="auto">
          <a:xfrm>
            <a:off x="7007225" y="2419350"/>
            <a:ext cx="444500" cy="1588"/>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493" name="Line 13"/>
          <p:cNvSpPr>
            <a:spLocks noChangeShapeType="1"/>
          </p:cNvSpPr>
          <p:nvPr/>
        </p:nvSpPr>
        <p:spPr bwMode="auto">
          <a:xfrm>
            <a:off x="1600200" y="1484313"/>
            <a:ext cx="0" cy="3352800"/>
          </a:xfrm>
          <a:prstGeom prst="line">
            <a:avLst/>
          </a:prstGeom>
          <a:noFill/>
          <a:ln w="5715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0494" name="Line 14"/>
          <p:cNvSpPr>
            <a:spLocks noChangeShapeType="1"/>
          </p:cNvSpPr>
          <p:nvPr/>
        </p:nvSpPr>
        <p:spPr bwMode="auto">
          <a:xfrm>
            <a:off x="7235825" y="1560513"/>
            <a:ext cx="0" cy="3452812"/>
          </a:xfrm>
          <a:prstGeom prst="line">
            <a:avLst/>
          </a:prstGeom>
          <a:noFill/>
          <a:ln w="5715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0495" name="Text Box 15"/>
          <p:cNvSpPr txBox="1">
            <a:spLocks noChangeArrowheads="1"/>
          </p:cNvSpPr>
          <p:nvPr/>
        </p:nvSpPr>
        <p:spPr bwMode="auto">
          <a:xfrm>
            <a:off x="152400" y="3236913"/>
            <a:ext cx="13954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zh-CN" altLang="en-US" sz="2400" b="1">
                <a:solidFill>
                  <a:srgbClr val="FF0000"/>
                </a:solidFill>
                <a:latin typeface="楷体_GB2312" pitchFamily="49" charset="-122"/>
                <a:ea typeface="楷体_GB2312" pitchFamily="49" charset="-122"/>
              </a:rPr>
              <a:t>热能</a:t>
            </a:r>
            <a:r>
              <a:rPr kumimoji="1" lang="en-US" altLang="zh-CN" sz="2400" b="1">
                <a:solidFill>
                  <a:srgbClr val="FF0000"/>
                </a:solidFill>
                <a:latin typeface="楷体_GB2312" pitchFamily="49" charset="-122"/>
                <a:ea typeface="楷体_GB2312" pitchFamily="49" charset="-122"/>
              </a:rPr>
              <a:t>,</a:t>
            </a:r>
            <a:r>
              <a:rPr kumimoji="1" lang="zh-CN" altLang="en-US" sz="2400" b="1">
                <a:solidFill>
                  <a:srgbClr val="FF0000"/>
                </a:solidFill>
                <a:latin typeface="楷体_GB2312" pitchFamily="49" charset="-122"/>
                <a:ea typeface="楷体_GB2312" pitchFamily="49" charset="-122"/>
              </a:rPr>
              <a:t>水能</a:t>
            </a:r>
            <a:r>
              <a:rPr kumimoji="1" lang="en-US" altLang="zh-CN" sz="2400" b="1">
                <a:solidFill>
                  <a:srgbClr val="FF0000"/>
                </a:solidFill>
                <a:latin typeface="楷体_GB2312" pitchFamily="49" charset="-122"/>
                <a:ea typeface="楷体_GB2312" pitchFamily="49" charset="-122"/>
              </a:rPr>
              <a:t>,</a:t>
            </a:r>
            <a:r>
              <a:rPr kumimoji="1" lang="zh-CN" altLang="en-US" sz="2400" b="1">
                <a:solidFill>
                  <a:srgbClr val="FF0000"/>
                </a:solidFill>
                <a:latin typeface="楷体_GB2312" pitchFamily="49" charset="-122"/>
                <a:ea typeface="楷体_GB2312" pitchFamily="49" charset="-122"/>
              </a:rPr>
              <a:t>核能转电能</a:t>
            </a:r>
          </a:p>
        </p:txBody>
      </p:sp>
      <p:sp>
        <p:nvSpPr>
          <p:cNvPr id="20496" name="Text Box 16"/>
          <p:cNvSpPr txBox="1">
            <a:spLocks noChangeArrowheads="1"/>
          </p:cNvSpPr>
          <p:nvPr/>
        </p:nvSpPr>
        <p:spPr bwMode="auto">
          <a:xfrm>
            <a:off x="2819400" y="3465513"/>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zh-CN" altLang="en-US" sz="2400" b="1">
                <a:solidFill>
                  <a:srgbClr val="FF0000"/>
                </a:solidFill>
                <a:latin typeface="楷体_GB2312" pitchFamily="49" charset="-122"/>
                <a:ea typeface="楷体_GB2312" pitchFamily="49" charset="-122"/>
              </a:rPr>
              <a:t>传输分配电能</a:t>
            </a:r>
          </a:p>
        </p:txBody>
      </p:sp>
      <p:sp>
        <p:nvSpPr>
          <p:cNvPr id="20497" name="Text Box 17"/>
          <p:cNvSpPr txBox="1">
            <a:spLocks noChangeArrowheads="1"/>
          </p:cNvSpPr>
          <p:nvPr/>
        </p:nvSpPr>
        <p:spPr bwMode="auto">
          <a:xfrm>
            <a:off x="7315200" y="3160713"/>
            <a:ext cx="17208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zh-CN" altLang="en-US" sz="2400" b="1">
                <a:solidFill>
                  <a:srgbClr val="FF0000"/>
                </a:solidFill>
                <a:latin typeface="楷体_GB2312" pitchFamily="49" charset="-122"/>
                <a:ea typeface="楷体_GB2312" pitchFamily="49" charset="-122"/>
              </a:rPr>
              <a:t>电能转换为光能</a:t>
            </a:r>
            <a:r>
              <a:rPr kumimoji="1" lang="en-US" altLang="zh-CN" sz="2400" b="1">
                <a:solidFill>
                  <a:srgbClr val="FF0000"/>
                </a:solidFill>
                <a:latin typeface="楷体_GB2312" pitchFamily="49" charset="-122"/>
                <a:ea typeface="楷体_GB2312" pitchFamily="49" charset="-122"/>
              </a:rPr>
              <a:t>,</a:t>
            </a:r>
            <a:r>
              <a:rPr kumimoji="1" lang="zh-CN" altLang="en-US" sz="2400" b="1">
                <a:solidFill>
                  <a:srgbClr val="FF0000"/>
                </a:solidFill>
                <a:latin typeface="楷体_GB2312" pitchFamily="49" charset="-122"/>
                <a:ea typeface="楷体_GB2312" pitchFamily="49" charset="-122"/>
              </a:rPr>
              <a:t>热能和机械能</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dissolve">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488"/>
                                        </p:tgtEl>
                                        <p:attrNameLst>
                                          <p:attrName>style.visibility</p:attrName>
                                        </p:attrNameLst>
                                      </p:cBhvr>
                                      <p:to>
                                        <p:strVal val="visible"/>
                                      </p:to>
                                    </p:set>
                                    <p:animEffect transition="in" filter="wipe(left)">
                                      <p:cBhvr>
                                        <p:cTn id="12" dur="500"/>
                                        <p:tgtEl>
                                          <p:spTgt spid="20488"/>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0485"/>
                                        </p:tgtEl>
                                        <p:attrNameLst>
                                          <p:attrName>style.visibility</p:attrName>
                                        </p:attrNameLst>
                                      </p:cBhvr>
                                      <p:to>
                                        <p:strVal val="visible"/>
                                      </p:to>
                                    </p:set>
                                    <p:animEffect transition="in" filter="dissolve">
                                      <p:cBhvr>
                                        <p:cTn id="16" dur="500"/>
                                        <p:tgtEl>
                                          <p:spTgt spid="2048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0489"/>
                                        </p:tgtEl>
                                        <p:attrNameLst>
                                          <p:attrName>style.visibility</p:attrName>
                                        </p:attrNameLst>
                                      </p:cBhvr>
                                      <p:to>
                                        <p:strVal val="visible"/>
                                      </p:to>
                                    </p:set>
                                    <p:animEffect transition="in" filter="wipe(left)">
                                      <p:cBhvr>
                                        <p:cTn id="21" dur="500"/>
                                        <p:tgtEl>
                                          <p:spTgt spid="2048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0491"/>
                                        </p:tgtEl>
                                        <p:attrNameLst>
                                          <p:attrName>style.visibility</p:attrName>
                                        </p:attrNameLst>
                                      </p:cBhvr>
                                      <p:to>
                                        <p:strVal val="visible"/>
                                      </p:to>
                                    </p:set>
                                    <p:animEffect transition="in" filter="wipe(left)">
                                      <p:cBhvr>
                                        <p:cTn id="25" dur="500"/>
                                        <p:tgtEl>
                                          <p:spTgt spid="20491"/>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20490"/>
                                        </p:tgtEl>
                                        <p:attrNameLst>
                                          <p:attrName>style.visibility</p:attrName>
                                        </p:attrNameLst>
                                      </p:cBhvr>
                                      <p:to>
                                        <p:strVal val="visible"/>
                                      </p:to>
                                    </p:set>
                                    <p:animEffect transition="in" filter="wipe(left)">
                                      <p:cBhvr>
                                        <p:cTn id="29" dur="500"/>
                                        <p:tgtEl>
                                          <p:spTgt spid="20490"/>
                                        </p:tgtEl>
                                      </p:cBhvr>
                                    </p:animEffect>
                                  </p:childTnLst>
                                </p:cTn>
                              </p:par>
                            </p:childTnLst>
                          </p:cTn>
                        </p:par>
                        <p:par>
                          <p:cTn id="30" fill="hold">
                            <p:stCondLst>
                              <p:cond delay="1500"/>
                            </p:stCondLst>
                            <p:childTnLst>
                              <p:par>
                                <p:cTn id="31" presetID="9" presetClass="entr" presetSubtype="0" fill="hold" grpId="0" nodeType="afterEffect">
                                  <p:stCondLst>
                                    <p:cond delay="0"/>
                                  </p:stCondLst>
                                  <p:childTnLst>
                                    <p:set>
                                      <p:cBhvr>
                                        <p:cTn id="32" dur="1" fill="hold">
                                          <p:stCondLst>
                                            <p:cond delay="0"/>
                                          </p:stCondLst>
                                        </p:cTn>
                                        <p:tgtEl>
                                          <p:spTgt spid="20486"/>
                                        </p:tgtEl>
                                        <p:attrNameLst>
                                          <p:attrName>style.visibility</p:attrName>
                                        </p:attrNameLst>
                                      </p:cBhvr>
                                      <p:to>
                                        <p:strVal val="visible"/>
                                      </p:to>
                                    </p:set>
                                    <p:animEffect transition="in" filter="dissolve">
                                      <p:cBhvr>
                                        <p:cTn id="33" dur="500"/>
                                        <p:tgtEl>
                                          <p:spTgt spid="2048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0492"/>
                                        </p:tgtEl>
                                        <p:attrNameLst>
                                          <p:attrName>style.visibility</p:attrName>
                                        </p:attrNameLst>
                                      </p:cBhvr>
                                      <p:to>
                                        <p:strVal val="visible"/>
                                      </p:to>
                                    </p:set>
                                    <p:animEffect transition="in" filter="wipe(left)">
                                      <p:cBhvr>
                                        <p:cTn id="38" dur="500"/>
                                        <p:tgtEl>
                                          <p:spTgt spid="20492"/>
                                        </p:tgtEl>
                                      </p:cBhvr>
                                    </p:animEffect>
                                  </p:childTnLst>
                                </p:cTn>
                              </p:par>
                            </p:childTnLst>
                          </p:cTn>
                        </p:par>
                        <p:par>
                          <p:cTn id="39" fill="hold">
                            <p:stCondLst>
                              <p:cond delay="500"/>
                            </p:stCondLst>
                            <p:childTnLst>
                              <p:par>
                                <p:cTn id="40" presetID="9" presetClass="entr" presetSubtype="0" fill="hold" grpId="0" nodeType="afterEffect">
                                  <p:stCondLst>
                                    <p:cond delay="0"/>
                                  </p:stCondLst>
                                  <p:childTnLst>
                                    <p:set>
                                      <p:cBhvr>
                                        <p:cTn id="41" dur="1" fill="hold">
                                          <p:stCondLst>
                                            <p:cond delay="0"/>
                                          </p:stCondLst>
                                        </p:cTn>
                                        <p:tgtEl>
                                          <p:spTgt spid="20487"/>
                                        </p:tgtEl>
                                        <p:attrNameLst>
                                          <p:attrName>style.visibility</p:attrName>
                                        </p:attrNameLst>
                                      </p:cBhvr>
                                      <p:to>
                                        <p:strVal val="visible"/>
                                      </p:to>
                                    </p:set>
                                    <p:animEffect transition="in" filter="dissolve">
                                      <p:cBhvr>
                                        <p:cTn id="42" dur="500"/>
                                        <p:tgtEl>
                                          <p:spTgt spid="2048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493"/>
                                        </p:tgtEl>
                                        <p:attrNameLst>
                                          <p:attrName>style.visibility</p:attrName>
                                        </p:attrNameLst>
                                      </p:cBhvr>
                                      <p:to>
                                        <p:strVal val="visible"/>
                                      </p:to>
                                    </p:set>
                                    <p:animEffect transition="in" filter="wipe(up)">
                                      <p:cBhvr>
                                        <p:cTn id="47" dur="500"/>
                                        <p:tgtEl>
                                          <p:spTgt spid="2049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0494"/>
                                        </p:tgtEl>
                                        <p:attrNameLst>
                                          <p:attrName>style.visibility</p:attrName>
                                        </p:attrNameLst>
                                      </p:cBhvr>
                                      <p:to>
                                        <p:strVal val="visible"/>
                                      </p:to>
                                    </p:set>
                                    <p:animEffect transition="in" filter="wipe(up)">
                                      <p:cBhvr>
                                        <p:cTn id="52" dur="500"/>
                                        <p:tgtEl>
                                          <p:spTgt spid="2049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0495"/>
                                        </p:tgtEl>
                                        <p:attrNameLst>
                                          <p:attrName>style.visibility</p:attrName>
                                        </p:attrNameLst>
                                      </p:cBhvr>
                                      <p:to>
                                        <p:strVal val="visible"/>
                                      </p:to>
                                    </p:set>
                                    <p:animEffect transition="in" filter="dissolve">
                                      <p:cBhvr>
                                        <p:cTn id="57" dur="500"/>
                                        <p:tgtEl>
                                          <p:spTgt spid="20495"/>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0496"/>
                                        </p:tgtEl>
                                        <p:attrNameLst>
                                          <p:attrName>style.visibility</p:attrName>
                                        </p:attrNameLst>
                                      </p:cBhvr>
                                      <p:to>
                                        <p:strVal val="visible"/>
                                      </p:to>
                                    </p:set>
                                    <p:animEffect transition="in" filter="dissolve">
                                      <p:cBhvr>
                                        <p:cTn id="62" dur="500"/>
                                        <p:tgtEl>
                                          <p:spTgt spid="2049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20497"/>
                                        </p:tgtEl>
                                        <p:attrNameLst>
                                          <p:attrName>style.visibility</p:attrName>
                                        </p:attrNameLst>
                                      </p:cBhvr>
                                      <p:to>
                                        <p:strVal val="visible"/>
                                      </p:to>
                                    </p:set>
                                    <p:animEffect transition="in" filter="dissolve">
                                      <p:cBhvr>
                                        <p:cTn id="67" dur="500"/>
                                        <p:tgtEl>
                                          <p:spTgt spid="20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autoUpdateAnimBg="0"/>
      <p:bldP spid="20485" grpId="0" animBg="1" autoUpdateAnimBg="0"/>
      <p:bldP spid="20486" grpId="0" animBg="1" autoUpdateAnimBg="0"/>
      <p:bldP spid="20487" grpId="0" animBg="1" autoUpdateAnimBg="0"/>
      <p:bldP spid="20495" grpId="0" autoUpdateAnimBg="0"/>
      <p:bldP spid="20496" grpId="0" autoUpdateAnimBg="0"/>
      <p:bldP spid="2049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89D3E1F0-6502-4D18-BD34-0C5131A3474B}" type="slidenum">
              <a:rPr lang="zh-CN" altLang="en-US" sz="1600" smtClean="0">
                <a:solidFill>
                  <a:srgbClr val="FFFF00"/>
                </a:solidFill>
                <a:ea typeface="宋体" panose="02010600030101010101" pitchFamily="2" charset="-122"/>
              </a:rPr>
              <a:t>18</a:t>
            </a:fld>
            <a:endParaRPr lang="en-US" altLang="zh-CN" sz="1600">
              <a:solidFill>
                <a:srgbClr val="FFFF00"/>
              </a:solidFill>
              <a:ea typeface="宋体" panose="02010600030101010101" pitchFamily="2" charset="-122"/>
            </a:endParaRPr>
          </a:p>
        </p:txBody>
      </p:sp>
      <p:sp>
        <p:nvSpPr>
          <p:cNvPr id="12291" name="Rectangle 2"/>
          <p:cNvSpPr>
            <a:spLocks noGrp="1" noChangeArrowheads="1"/>
          </p:cNvSpPr>
          <p:nvPr>
            <p:ph type="title" idx="4294967295"/>
          </p:nvPr>
        </p:nvSpPr>
        <p:spPr/>
        <p:txBody>
          <a:bodyPr/>
          <a:lstStyle/>
          <a:p>
            <a:pPr eaLnBrk="1" hangingPunct="1"/>
            <a:r>
              <a:rPr lang="zh-CN" altLang="en-US"/>
              <a:t>三、作用：信号的传递和处理</a:t>
            </a:r>
          </a:p>
        </p:txBody>
      </p:sp>
      <p:graphicFrame>
        <p:nvGraphicFramePr>
          <p:cNvPr id="21508" name="Object 4"/>
          <p:cNvGraphicFramePr>
            <a:graphicFrameLocks noChangeAspect="1"/>
          </p:cNvGraphicFramePr>
          <p:nvPr/>
        </p:nvGraphicFramePr>
        <p:xfrm>
          <a:off x="6732588" y="2514600"/>
          <a:ext cx="739775" cy="914400"/>
        </p:xfrm>
        <a:graphic>
          <a:graphicData uri="http://schemas.openxmlformats.org/presentationml/2006/ole">
            <mc:AlternateContent xmlns:mc="http://schemas.openxmlformats.org/markup-compatibility/2006">
              <mc:Choice xmlns:v="urn:schemas-microsoft-com:vml" Requires="v">
                <p:oleObj name="Visio" r:id="rId3" imgW="663575" imgH="824865" progId="Visio.Drawing.11">
                  <p:embed/>
                </p:oleObj>
              </mc:Choice>
              <mc:Fallback>
                <p:oleObj name="Visio" r:id="rId3" imgW="663575" imgH="824865"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2514600"/>
                        <a:ext cx="7397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9" name="Rectangle 5"/>
          <p:cNvSpPr>
            <a:spLocks noChangeArrowheads="1"/>
          </p:cNvSpPr>
          <p:nvPr/>
        </p:nvSpPr>
        <p:spPr bwMode="auto">
          <a:xfrm>
            <a:off x="3708400" y="2503488"/>
            <a:ext cx="1524000" cy="762000"/>
          </a:xfrm>
          <a:prstGeom prst="rect">
            <a:avLst/>
          </a:prstGeom>
          <a:solidFill>
            <a:srgbClr val="66FFCC"/>
          </a:solidFill>
          <a:ln w="28575">
            <a:solidFill>
              <a:schemeClr val="tx1"/>
            </a:solidFill>
            <a:miter lim="800000"/>
          </a:ln>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ea typeface="楷体_GB2312" pitchFamily="49" charset="-122"/>
              </a:rPr>
              <a:t>放大器</a:t>
            </a:r>
          </a:p>
        </p:txBody>
      </p:sp>
      <p:grpSp>
        <p:nvGrpSpPr>
          <p:cNvPr id="54291" name="Group 19"/>
          <p:cNvGrpSpPr/>
          <p:nvPr/>
        </p:nvGrpSpPr>
        <p:grpSpPr bwMode="auto">
          <a:xfrm>
            <a:off x="827088" y="2027238"/>
            <a:ext cx="1296987" cy="1689100"/>
            <a:chOff x="612" y="1319"/>
            <a:chExt cx="726" cy="998"/>
          </a:xfrm>
        </p:grpSpPr>
        <p:sp>
          <p:nvSpPr>
            <p:cNvPr id="12306" name="Oval 7"/>
            <p:cNvSpPr>
              <a:spLocks noChangeArrowheads="1"/>
            </p:cNvSpPr>
            <p:nvPr/>
          </p:nvSpPr>
          <p:spPr bwMode="auto">
            <a:xfrm>
              <a:off x="612" y="1518"/>
              <a:ext cx="726" cy="599"/>
            </a:xfrm>
            <a:prstGeom prst="ellipse">
              <a:avLst/>
            </a:prstGeom>
            <a:solidFill>
              <a:schemeClr val="bg2"/>
            </a:solidFill>
            <a:ln w="28575">
              <a:solidFill>
                <a:schemeClr val="tx1"/>
              </a:solidFill>
              <a:round/>
            </a:ln>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ea typeface="楷体_GB2312" pitchFamily="49" charset="-122"/>
                </a:rPr>
                <a:t>天线</a:t>
              </a:r>
            </a:p>
          </p:txBody>
        </p:sp>
        <p:sp>
          <p:nvSpPr>
            <p:cNvPr id="12307" name="Line 8"/>
            <p:cNvSpPr>
              <a:spLocks noChangeShapeType="1"/>
            </p:cNvSpPr>
            <p:nvPr/>
          </p:nvSpPr>
          <p:spPr bwMode="auto">
            <a:xfrm>
              <a:off x="612" y="1319"/>
              <a:ext cx="0" cy="99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1513" name="Text Box 9"/>
          <p:cNvSpPr txBox="1">
            <a:spLocks noChangeArrowheads="1"/>
          </p:cNvSpPr>
          <p:nvPr/>
        </p:nvSpPr>
        <p:spPr bwMode="auto">
          <a:xfrm>
            <a:off x="7451725" y="2312988"/>
            <a:ext cx="6683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zh-CN" altLang="en-US" sz="2400" b="1">
                <a:ea typeface="楷体_GB2312" pitchFamily="49" charset="-122"/>
              </a:rPr>
              <a:t>扬声器</a:t>
            </a:r>
          </a:p>
        </p:txBody>
      </p:sp>
      <p:sp>
        <p:nvSpPr>
          <p:cNvPr id="21514" name="Line 10"/>
          <p:cNvSpPr>
            <a:spLocks noChangeShapeType="1"/>
          </p:cNvSpPr>
          <p:nvPr/>
        </p:nvSpPr>
        <p:spPr bwMode="auto">
          <a:xfrm>
            <a:off x="2124075" y="2886075"/>
            <a:ext cx="1584325"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5" name="Line 11"/>
          <p:cNvSpPr>
            <a:spLocks noChangeShapeType="1"/>
          </p:cNvSpPr>
          <p:nvPr/>
        </p:nvSpPr>
        <p:spPr bwMode="auto">
          <a:xfrm>
            <a:off x="5257800" y="2886075"/>
            <a:ext cx="1371600"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6" name="Line 12"/>
          <p:cNvSpPr>
            <a:spLocks noChangeShapeType="1"/>
          </p:cNvSpPr>
          <p:nvPr/>
        </p:nvSpPr>
        <p:spPr bwMode="auto">
          <a:xfrm>
            <a:off x="2667000" y="1447800"/>
            <a:ext cx="0" cy="4191000"/>
          </a:xfrm>
          <a:prstGeom prst="line">
            <a:avLst/>
          </a:prstGeom>
          <a:noFill/>
          <a:ln w="5715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1517" name="Line 13"/>
          <p:cNvSpPr>
            <a:spLocks noChangeShapeType="1"/>
          </p:cNvSpPr>
          <p:nvPr/>
        </p:nvSpPr>
        <p:spPr bwMode="auto">
          <a:xfrm>
            <a:off x="5867400" y="1371600"/>
            <a:ext cx="0" cy="4191000"/>
          </a:xfrm>
          <a:prstGeom prst="line">
            <a:avLst/>
          </a:prstGeom>
          <a:noFill/>
          <a:ln w="5715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1518" name="Text Box 14"/>
          <p:cNvSpPr txBox="1">
            <a:spLocks noChangeArrowheads="1"/>
          </p:cNvSpPr>
          <p:nvPr/>
        </p:nvSpPr>
        <p:spPr bwMode="auto">
          <a:xfrm>
            <a:off x="533400" y="4144963"/>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zh-CN" altLang="en-US" sz="2400" b="1">
                <a:solidFill>
                  <a:srgbClr val="FF0000"/>
                </a:solidFill>
                <a:latin typeface="楷体_GB2312" pitchFamily="49" charset="-122"/>
                <a:ea typeface="楷体_GB2312" pitchFamily="49" charset="-122"/>
              </a:rPr>
              <a:t>接收信号</a:t>
            </a:r>
          </a:p>
        </p:txBody>
      </p:sp>
      <p:sp>
        <p:nvSpPr>
          <p:cNvPr id="21519" name="Text Box 15"/>
          <p:cNvSpPr txBox="1">
            <a:spLocks noChangeArrowheads="1"/>
          </p:cNvSpPr>
          <p:nvPr/>
        </p:nvSpPr>
        <p:spPr bwMode="auto">
          <a:xfrm>
            <a:off x="647700" y="4941888"/>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a:latin typeface="楷体_GB2312" pitchFamily="49" charset="-122"/>
                <a:ea typeface="楷体_GB2312" pitchFamily="49" charset="-122"/>
              </a:rPr>
              <a:t>(</a:t>
            </a:r>
            <a:r>
              <a:rPr kumimoji="1" lang="zh-CN" altLang="en-US" sz="2400" b="1">
                <a:latin typeface="楷体_GB2312" pitchFamily="49" charset="-122"/>
                <a:ea typeface="楷体_GB2312" pitchFamily="49" charset="-122"/>
              </a:rPr>
              <a:t>信号源</a:t>
            </a:r>
            <a:r>
              <a:rPr kumimoji="1" lang="en-US" altLang="zh-CN" sz="2400" b="1">
                <a:latin typeface="楷体_GB2312" pitchFamily="49" charset="-122"/>
                <a:ea typeface="楷体_GB2312" pitchFamily="49" charset="-122"/>
              </a:rPr>
              <a:t>)</a:t>
            </a:r>
          </a:p>
        </p:txBody>
      </p:sp>
      <p:sp>
        <p:nvSpPr>
          <p:cNvPr id="21520" name="Text Box 16"/>
          <p:cNvSpPr txBox="1">
            <a:spLocks noChangeArrowheads="1"/>
          </p:cNvSpPr>
          <p:nvPr/>
        </p:nvSpPr>
        <p:spPr bwMode="auto">
          <a:xfrm>
            <a:off x="3276600" y="4144963"/>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zh-CN" altLang="en-US" sz="2400" b="1">
                <a:solidFill>
                  <a:srgbClr val="FF0000"/>
                </a:solidFill>
                <a:latin typeface="楷体_GB2312" pitchFamily="49" charset="-122"/>
                <a:ea typeface="楷体_GB2312" pitchFamily="49" charset="-122"/>
              </a:rPr>
              <a:t>信号处理</a:t>
            </a:r>
          </a:p>
        </p:txBody>
      </p:sp>
      <p:sp>
        <p:nvSpPr>
          <p:cNvPr id="21521" name="Text Box 17"/>
          <p:cNvSpPr txBox="1">
            <a:spLocks noChangeArrowheads="1"/>
          </p:cNvSpPr>
          <p:nvPr/>
        </p:nvSpPr>
        <p:spPr bwMode="auto">
          <a:xfrm>
            <a:off x="3543300" y="494188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a:latin typeface="楷体_GB2312" pitchFamily="49" charset="-122"/>
                <a:ea typeface="楷体_GB2312" pitchFamily="49" charset="-122"/>
              </a:rPr>
              <a:t>(</a:t>
            </a:r>
            <a:r>
              <a:rPr kumimoji="1" lang="zh-CN" altLang="en-US" sz="2400" b="1">
                <a:latin typeface="楷体_GB2312" pitchFamily="49" charset="-122"/>
                <a:ea typeface="楷体_GB2312" pitchFamily="49" charset="-122"/>
              </a:rPr>
              <a:t>中间环节</a:t>
            </a:r>
            <a:r>
              <a:rPr kumimoji="1" lang="en-US" altLang="zh-CN" sz="2400" b="1">
                <a:latin typeface="楷体_GB2312" pitchFamily="49" charset="-122"/>
                <a:ea typeface="楷体_GB2312" pitchFamily="49" charset="-122"/>
              </a:rPr>
              <a:t>)</a:t>
            </a:r>
          </a:p>
        </p:txBody>
      </p:sp>
      <p:sp>
        <p:nvSpPr>
          <p:cNvPr id="21522" name="Text Box 18"/>
          <p:cNvSpPr txBox="1">
            <a:spLocks noChangeArrowheads="1"/>
          </p:cNvSpPr>
          <p:nvPr/>
        </p:nvSpPr>
        <p:spPr bwMode="auto">
          <a:xfrm>
            <a:off x="6324600" y="3962400"/>
            <a:ext cx="2057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zh-CN" altLang="en-US" sz="2400" b="1">
                <a:solidFill>
                  <a:srgbClr val="FF0000"/>
                </a:solidFill>
                <a:latin typeface="楷体_GB2312" pitchFamily="49" charset="-122"/>
                <a:ea typeface="楷体_GB2312" pitchFamily="49" charset="-122"/>
              </a:rPr>
              <a:t>接受转换信号的设备</a:t>
            </a:r>
          </a:p>
        </p:txBody>
      </p:sp>
      <p:sp>
        <p:nvSpPr>
          <p:cNvPr id="21523" name="Text Box 19"/>
          <p:cNvSpPr txBox="1">
            <a:spLocks noChangeArrowheads="1"/>
          </p:cNvSpPr>
          <p:nvPr/>
        </p:nvSpPr>
        <p:spPr bwMode="auto">
          <a:xfrm>
            <a:off x="6781800" y="4941888"/>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a:latin typeface="楷体_GB2312" pitchFamily="49" charset="-122"/>
                <a:ea typeface="楷体_GB2312" pitchFamily="49" charset="-122"/>
              </a:rPr>
              <a:t>(</a:t>
            </a:r>
            <a:r>
              <a:rPr kumimoji="1" lang="zh-CN" altLang="en-US" sz="2400" b="1">
                <a:latin typeface="楷体_GB2312" pitchFamily="49" charset="-122"/>
                <a:ea typeface="楷体_GB2312" pitchFamily="49" charset="-122"/>
              </a:rPr>
              <a:t>负载</a:t>
            </a:r>
            <a:r>
              <a:rPr kumimoji="1" lang="en-US" altLang="zh-CN" sz="2400" b="1">
                <a:latin typeface="楷体_GB2312" pitchFamily="49" charset="-122"/>
                <a:ea typeface="楷体_GB2312" pitchFamily="49" charset="-122"/>
              </a:rPr>
              <a:t>)</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4291"/>
                                        </p:tgtEl>
                                        <p:attrNameLst>
                                          <p:attrName>style.visibility</p:attrName>
                                        </p:attrNameLst>
                                      </p:cBhvr>
                                      <p:to>
                                        <p:strVal val="visible"/>
                                      </p:to>
                                    </p:set>
                                    <p:animEffect transition="in" filter="dissolve">
                                      <p:cBhvr>
                                        <p:cTn id="7" dur="1000"/>
                                        <p:tgtEl>
                                          <p:spTgt spid="542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514"/>
                                        </p:tgtEl>
                                        <p:attrNameLst>
                                          <p:attrName>style.visibility</p:attrName>
                                        </p:attrNameLst>
                                      </p:cBhvr>
                                      <p:to>
                                        <p:strVal val="visible"/>
                                      </p:to>
                                    </p:set>
                                    <p:animEffect transition="in" filter="wipe(left)">
                                      <p:cBhvr>
                                        <p:cTn id="12" dur="500"/>
                                        <p:tgtEl>
                                          <p:spTgt spid="21514"/>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1509"/>
                                        </p:tgtEl>
                                        <p:attrNameLst>
                                          <p:attrName>style.visibility</p:attrName>
                                        </p:attrNameLst>
                                      </p:cBhvr>
                                      <p:to>
                                        <p:strVal val="visible"/>
                                      </p:to>
                                    </p:set>
                                    <p:animEffect transition="in" filter="dissolve">
                                      <p:cBhvr>
                                        <p:cTn id="16" dur="500"/>
                                        <p:tgtEl>
                                          <p:spTgt spid="2150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1515"/>
                                        </p:tgtEl>
                                        <p:attrNameLst>
                                          <p:attrName>style.visibility</p:attrName>
                                        </p:attrNameLst>
                                      </p:cBhvr>
                                      <p:to>
                                        <p:strVal val="visible"/>
                                      </p:to>
                                    </p:set>
                                    <p:animEffect transition="in" filter="wipe(left)">
                                      <p:cBhvr>
                                        <p:cTn id="21" dur="500"/>
                                        <p:tgtEl>
                                          <p:spTgt spid="21515"/>
                                        </p:tgtEl>
                                      </p:cBhvr>
                                    </p:animEffect>
                                  </p:childTnLst>
                                </p:cTn>
                              </p:par>
                            </p:childTnLst>
                          </p:cTn>
                        </p:par>
                        <p:par>
                          <p:cTn id="22" fill="hold">
                            <p:stCondLst>
                              <p:cond delay="500"/>
                            </p:stCondLst>
                            <p:childTnLst>
                              <p:par>
                                <p:cTn id="23" presetID="7" presetClass="entr" presetSubtype="2" fill="hold" nodeType="afterEffect">
                                  <p:stCondLst>
                                    <p:cond delay="0"/>
                                  </p:stCondLst>
                                  <p:childTnLst>
                                    <p:set>
                                      <p:cBhvr>
                                        <p:cTn id="24" dur="1" fill="hold">
                                          <p:stCondLst>
                                            <p:cond delay="0"/>
                                          </p:stCondLst>
                                        </p:cTn>
                                        <p:tgtEl>
                                          <p:spTgt spid="21508"/>
                                        </p:tgtEl>
                                        <p:attrNameLst>
                                          <p:attrName>style.visibility</p:attrName>
                                        </p:attrNameLst>
                                      </p:cBhvr>
                                      <p:to>
                                        <p:strVal val="visible"/>
                                      </p:to>
                                    </p:set>
                                    <p:anim calcmode="lin" valueType="num">
                                      <p:cBhvr additive="base">
                                        <p:cTn id="25" dur="1000" fill="hold"/>
                                        <p:tgtEl>
                                          <p:spTgt spid="21508"/>
                                        </p:tgtEl>
                                        <p:attrNameLst>
                                          <p:attrName>ppt_x</p:attrName>
                                        </p:attrNameLst>
                                      </p:cBhvr>
                                      <p:tavLst>
                                        <p:tav tm="0">
                                          <p:val>
                                            <p:strVal val="1+#ppt_w/2"/>
                                          </p:val>
                                        </p:tav>
                                        <p:tav tm="100000">
                                          <p:val>
                                            <p:strVal val="#ppt_x"/>
                                          </p:val>
                                        </p:tav>
                                      </p:tavLst>
                                    </p:anim>
                                    <p:anim calcmode="lin" valueType="num">
                                      <p:cBhvr additive="base">
                                        <p:cTn id="26" dur="1000" fill="hold"/>
                                        <p:tgtEl>
                                          <p:spTgt spid="21508"/>
                                        </p:tgtEl>
                                        <p:attrNameLst>
                                          <p:attrName>ppt_y</p:attrName>
                                        </p:attrNameLst>
                                      </p:cBhvr>
                                      <p:tavLst>
                                        <p:tav tm="0">
                                          <p:val>
                                            <p:strVal val="#ppt_y"/>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21513"/>
                                        </p:tgtEl>
                                        <p:attrNameLst>
                                          <p:attrName>style.visibility</p:attrName>
                                        </p:attrNameLst>
                                      </p:cBhvr>
                                      <p:to>
                                        <p:strVal val="visible"/>
                                      </p:to>
                                    </p:set>
                                    <p:anim calcmode="lin" valueType="num">
                                      <p:cBhvr additive="base">
                                        <p:cTn id="29" dur="500" fill="hold"/>
                                        <p:tgtEl>
                                          <p:spTgt spid="21513"/>
                                        </p:tgtEl>
                                        <p:attrNameLst>
                                          <p:attrName>ppt_x</p:attrName>
                                        </p:attrNameLst>
                                      </p:cBhvr>
                                      <p:tavLst>
                                        <p:tav tm="0">
                                          <p:val>
                                            <p:strVal val="#ppt_x"/>
                                          </p:val>
                                        </p:tav>
                                        <p:tav tm="100000">
                                          <p:val>
                                            <p:strVal val="#ppt_x"/>
                                          </p:val>
                                        </p:tav>
                                      </p:tavLst>
                                    </p:anim>
                                    <p:anim calcmode="lin" valueType="num">
                                      <p:cBhvr additive="base">
                                        <p:cTn id="30" dur="500" fill="hold"/>
                                        <p:tgtEl>
                                          <p:spTgt spid="21513"/>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1516"/>
                                        </p:tgtEl>
                                        <p:attrNameLst>
                                          <p:attrName>style.visibility</p:attrName>
                                        </p:attrNameLst>
                                      </p:cBhvr>
                                      <p:to>
                                        <p:strVal val="visible"/>
                                      </p:to>
                                    </p:set>
                                    <p:animEffect transition="in" filter="wipe(up)">
                                      <p:cBhvr>
                                        <p:cTn id="35" dur="500"/>
                                        <p:tgtEl>
                                          <p:spTgt spid="215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1517"/>
                                        </p:tgtEl>
                                        <p:attrNameLst>
                                          <p:attrName>style.visibility</p:attrName>
                                        </p:attrNameLst>
                                      </p:cBhvr>
                                      <p:to>
                                        <p:strVal val="visible"/>
                                      </p:to>
                                    </p:set>
                                    <p:animEffect transition="in" filter="wipe(up)">
                                      <p:cBhvr>
                                        <p:cTn id="40" dur="500"/>
                                        <p:tgtEl>
                                          <p:spTgt spid="215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1518"/>
                                        </p:tgtEl>
                                        <p:attrNameLst>
                                          <p:attrName>style.visibility</p:attrName>
                                        </p:attrNameLst>
                                      </p:cBhvr>
                                      <p:to>
                                        <p:strVal val="visible"/>
                                      </p:to>
                                    </p:set>
                                    <p:animEffect transition="in" filter="dissolve">
                                      <p:cBhvr>
                                        <p:cTn id="45" dur="500"/>
                                        <p:tgtEl>
                                          <p:spTgt spid="21518"/>
                                        </p:tgtEl>
                                      </p:cBhvr>
                                    </p:animEffect>
                                  </p:childTnLst>
                                </p:cTn>
                              </p:par>
                            </p:childTnLst>
                          </p:cTn>
                        </p:par>
                        <p:par>
                          <p:cTn id="46" fill="hold">
                            <p:stCondLst>
                              <p:cond delay="500"/>
                            </p:stCondLst>
                            <p:childTnLst>
                              <p:par>
                                <p:cTn id="47" presetID="9" presetClass="entr" presetSubtype="0" fill="hold" grpId="0" nodeType="afterEffect">
                                  <p:stCondLst>
                                    <p:cond delay="0"/>
                                  </p:stCondLst>
                                  <p:childTnLst>
                                    <p:set>
                                      <p:cBhvr>
                                        <p:cTn id="48" dur="1" fill="hold">
                                          <p:stCondLst>
                                            <p:cond delay="0"/>
                                          </p:stCondLst>
                                        </p:cTn>
                                        <p:tgtEl>
                                          <p:spTgt spid="21519"/>
                                        </p:tgtEl>
                                        <p:attrNameLst>
                                          <p:attrName>style.visibility</p:attrName>
                                        </p:attrNameLst>
                                      </p:cBhvr>
                                      <p:to>
                                        <p:strVal val="visible"/>
                                      </p:to>
                                    </p:set>
                                    <p:animEffect transition="in" filter="dissolve">
                                      <p:cBhvr>
                                        <p:cTn id="49" dur="500"/>
                                        <p:tgtEl>
                                          <p:spTgt spid="2151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1520"/>
                                        </p:tgtEl>
                                        <p:attrNameLst>
                                          <p:attrName>style.visibility</p:attrName>
                                        </p:attrNameLst>
                                      </p:cBhvr>
                                      <p:to>
                                        <p:strVal val="visible"/>
                                      </p:to>
                                    </p:set>
                                    <p:animEffect transition="in" filter="dissolve">
                                      <p:cBhvr>
                                        <p:cTn id="54" dur="500"/>
                                        <p:tgtEl>
                                          <p:spTgt spid="21520"/>
                                        </p:tgtEl>
                                      </p:cBhvr>
                                    </p:animEffect>
                                  </p:childTnLst>
                                </p:cTn>
                              </p:par>
                            </p:childTnLst>
                          </p:cTn>
                        </p:par>
                        <p:par>
                          <p:cTn id="55" fill="hold">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21521"/>
                                        </p:tgtEl>
                                        <p:attrNameLst>
                                          <p:attrName>style.visibility</p:attrName>
                                        </p:attrNameLst>
                                      </p:cBhvr>
                                      <p:to>
                                        <p:strVal val="visible"/>
                                      </p:to>
                                    </p:set>
                                    <p:animEffect transition="in" filter="dissolve">
                                      <p:cBhvr>
                                        <p:cTn id="58" dur="500"/>
                                        <p:tgtEl>
                                          <p:spTgt spid="2152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1522"/>
                                        </p:tgtEl>
                                        <p:attrNameLst>
                                          <p:attrName>style.visibility</p:attrName>
                                        </p:attrNameLst>
                                      </p:cBhvr>
                                      <p:to>
                                        <p:strVal val="visible"/>
                                      </p:to>
                                    </p:set>
                                    <p:animEffect transition="in" filter="dissolve">
                                      <p:cBhvr>
                                        <p:cTn id="63" dur="500"/>
                                        <p:tgtEl>
                                          <p:spTgt spid="21522"/>
                                        </p:tgtEl>
                                      </p:cBhvr>
                                    </p:animEffec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21523"/>
                                        </p:tgtEl>
                                        <p:attrNameLst>
                                          <p:attrName>style.visibility</p:attrName>
                                        </p:attrNameLst>
                                      </p:cBhvr>
                                      <p:to>
                                        <p:strVal val="visible"/>
                                      </p:to>
                                    </p:set>
                                    <p:animEffect transition="in" filter="dissolve">
                                      <p:cBhvr>
                                        <p:cTn id="67" dur="500"/>
                                        <p:tgtEl>
                                          <p:spTgt spid="21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autoUpdateAnimBg="0"/>
      <p:bldP spid="21513" grpId="0" autoUpdateAnimBg="0"/>
      <p:bldP spid="21518" grpId="0" autoUpdateAnimBg="0"/>
      <p:bldP spid="21519" grpId="0" autoUpdateAnimBg="0"/>
      <p:bldP spid="21520" grpId="0" autoUpdateAnimBg="0"/>
      <p:bldP spid="21521" grpId="0" autoUpdateAnimBg="0"/>
      <p:bldP spid="21522" grpId="0" autoUpdateAnimBg="0"/>
      <p:bldP spid="21523"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E35CCE1-27B6-E7C4-FD99-12113F1D93D1}"/>
              </a:ext>
            </a:extLst>
          </p:cNvPr>
          <p:cNvSpPr>
            <a:spLocks noGrp="1"/>
          </p:cNvSpPr>
          <p:nvPr>
            <p:ph type="title"/>
          </p:nvPr>
        </p:nvSpPr>
        <p:spPr/>
        <p:txBody>
          <a:bodyPr/>
          <a:lstStyle/>
          <a:p>
            <a:r>
              <a:rPr lang="zh-CN" altLang="en-US" dirty="0"/>
              <a:t>课程性质及教学目标</a:t>
            </a:r>
          </a:p>
        </p:txBody>
      </p:sp>
      <p:sp>
        <p:nvSpPr>
          <p:cNvPr id="6" name="内容占位符 5">
            <a:extLst>
              <a:ext uri="{FF2B5EF4-FFF2-40B4-BE49-F238E27FC236}">
                <a16:creationId xmlns:a16="http://schemas.microsoft.com/office/drawing/2014/main" id="{E5EEB6C8-0519-268E-E6A8-25274BCEF2AB}"/>
              </a:ext>
            </a:extLst>
          </p:cNvPr>
          <p:cNvSpPr>
            <a:spLocks noGrp="1"/>
          </p:cNvSpPr>
          <p:nvPr>
            <p:ph idx="1"/>
          </p:nvPr>
        </p:nvSpPr>
        <p:spPr/>
        <p:txBody>
          <a:bodyPr/>
          <a:lstStyle/>
          <a:p>
            <a:pPr marL="342900" indent="-342900" algn="l" eaLnBrk="1" hangingPunct="1">
              <a:lnSpc>
                <a:spcPct val="120000"/>
              </a:lnSpc>
              <a:buFontTx/>
              <a:buChar char="•"/>
            </a:pPr>
            <a:r>
              <a:rPr lang="zh-CN" altLang="en-US" sz="2800" dirty="0">
                <a:latin typeface="黑体" panose="02010609060101010101" pitchFamily="49" charset="-122"/>
              </a:rPr>
              <a:t>是</a:t>
            </a:r>
            <a:r>
              <a:rPr lang="zh-CN" altLang="en-US" sz="2800" dirty="0">
                <a:solidFill>
                  <a:schemeClr val="accent2"/>
                </a:solidFill>
                <a:latin typeface="黑体" panose="02010609060101010101" pitchFamily="49" charset="-122"/>
              </a:rPr>
              <a:t>入门</a:t>
            </a:r>
            <a:r>
              <a:rPr lang="zh-CN" altLang="en-US" sz="2800" dirty="0">
                <a:latin typeface="黑体" panose="02010609060101010101" pitchFamily="49" charset="-122"/>
              </a:rPr>
              <a:t>性质的</a:t>
            </a:r>
            <a:r>
              <a:rPr lang="zh-CN" altLang="en-US" sz="2800" dirty="0">
                <a:solidFill>
                  <a:srgbClr val="FF0000"/>
                </a:solidFill>
                <a:latin typeface="黑体" panose="02010609060101010101" pitchFamily="49" charset="-122"/>
              </a:rPr>
              <a:t>技术</a:t>
            </a:r>
            <a:r>
              <a:rPr lang="zh-CN" altLang="en-US" sz="2800" dirty="0">
                <a:latin typeface="黑体" panose="02010609060101010101" pitchFamily="49" charset="-122"/>
              </a:rPr>
              <a:t>基础课程</a:t>
            </a:r>
          </a:p>
          <a:p>
            <a:pPr marL="342900" indent="-342900" algn="l" eaLnBrk="1" hangingPunct="1">
              <a:lnSpc>
                <a:spcPct val="120000"/>
              </a:lnSpc>
              <a:buFontTx/>
              <a:buChar char="•"/>
            </a:pPr>
            <a:r>
              <a:rPr lang="zh-CN" altLang="en-US" sz="2800" dirty="0">
                <a:latin typeface="黑体" panose="02010609060101010101" pitchFamily="49" charset="-122"/>
              </a:rPr>
              <a:t>本课程通过对电路原理、常用电子元器件、模拟电路及其系统的分析和设计的学习，使学生获得电路与模拟电子技术方面的基础知识、基础理论和基本技能，为深入学习电子技术及其在专业中的应用打下基础。</a:t>
            </a:r>
          </a:p>
          <a:p>
            <a:pPr marL="342900" indent="-342900" algn="l" eaLnBrk="1" hangingPunct="1">
              <a:lnSpc>
                <a:spcPct val="120000"/>
              </a:lnSpc>
              <a:buFontTx/>
              <a:buChar char="•"/>
            </a:pPr>
            <a:r>
              <a:rPr lang="zh-CN" altLang="en-US" sz="2800" dirty="0">
                <a:solidFill>
                  <a:srgbClr val="D60093"/>
                </a:solidFill>
                <a:latin typeface="黑体" panose="02010609060101010101" pitchFamily="49" charset="-122"/>
              </a:rPr>
              <a:t>建立起系统的观念、工程的观念、科技进步的观念和创新意识。</a:t>
            </a:r>
            <a:endParaRPr lang="zh-CN" altLang="en-US" sz="2800" dirty="0">
              <a:latin typeface="黑体" panose="02010609060101010101" pitchFamily="49" charset="-122"/>
            </a:endParaRPr>
          </a:p>
          <a:p>
            <a:endParaRPr lang="zh-CN" altLang="en-US" dirty="0"/>
          </a:p>
        </p:txBody>
      </p:sp>
      <p:sp>
        <p:nvSpPr>
          <p:cNvPr id="4" name="灯片编号占位符 3">
            <a:extLst>
              <a:ext uri="{FF2B5EF4-FFF2-40B4-BE49-F238E27FC236}">
                <a16:creationId xmlns:a16="http://schemas.microsoft.com/office/drawing/2014/main" id="{5AF3561D-5F2E-FB00-5774-53514ABCA295}"/>
              </a:ext>
            </a:extLst>
          </p:cNvPr>
          <p:cNvSpPr>
            <a:spLocks noGrp="1"/>
          </p:cNvSpPr>
          <p:nvPr>
            <p:ph type="sldNum" sz="quarter" idx="10"/>
          </p:nvPr>
        </p:nvSpPr>
        <p:spPr/>
        <p:txBody>
          <a:bodyPr/>
          <a:lstStyle/>
          <a:p>
            <a:pPr>
              <a:defRPr/>
            </a:pPr>
            <a:fld id="{F44E0155-7388-4695-8DB0-D88EFFC72B2E}" type="slidenum">
              <a:rPr lang="zh-CN" altLang="en-US" smtClean="0"/>
              <a:t>1</a:t>
            </a:fld>
            <a:endParaRPr lang="en-US" altLang="zh-CN"/>
          </a:p>
        </p:txBody>
      </p:sp>
    </p:spTree>
    <p:extLst>
      <p:ext uri="{BB962C8B-B14F-4D97-AF65-F5344CB8AC3E}">
        <p14:creationId xmlns:p14="http://schemas.microsoft.com/office/powerpoint/2010/main" val="381150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95CE4273-1999-4491-813B-1ED38514D4EE}" type="slidenum">
              <a:rPr lang="zh-CN" altLang="en-US" smtClean="0"/>
              <a:t>19</a:t>
            </a:fld>
            <a:endParaRPr lang="en-US" altLang="zh-CN"/>
          </a:p>
        </p:txBody>
      </p:sp>
      <p:sp>
        <p:nvSpPr>
          <p:cNvPr id="3" name="矩形 2"/>
          <p:cNvSpPr>
            <a:spLocks noChangeAspect="1"/>
          </p:cNvSpPr>
          <p:nvPr>
            <p:custDataLst>
              <p:tags r:id="rId1"/>
            </p:custDataLst>
          </p:nvPr>
        </p:nvSpPr>
        <p:spPr>
          <a:xfrm>
            <a:off x="1306286" y="1096347"/>
            <a:ext cx="6531428" cy="4665306"/>
          </a:xfrm>
          <a:prstGeom prst="rect">
            <a:avLst/>
          </a:prstGeom>
          <a:blipFill>
            <a:blip r:embed="rId3"/>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lstStyle/>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1.2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基本变量</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电流电压</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:1.2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电流、电压</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8FDA0E05-87E9-4220-9588-C61323C50618}" type="slidenum">
              <a:rPr lang="zh-CN" altLang="en-US" sz="1600" smtClean="0">
                <a:solidFill>
                  <a:srgbClr val="FFFF00"/>
                </a:solidFill>
                <a:ea typeface="宋体" panose="02010600030101010101" pitchFamily="2" charset="-122"/>
              </a:rPr>
              <a:t>20</a:t>
            </a:fld>
            <a:endParaRPr lang="en-US" altLang="zh-CN" sz="1600">
              <a:solidFill>
                <a:srgbClr val="FFFF00"/>
              </a:solidFill>
              <a:ea typeface="宋体" panose="02010600030101010101" pitchFamily="2" charset="-122"/>
            </a:endParaRPr>
          </a:p>
        </p:txBody>
      </p:sp>
      <p:sp>
        <p:nvSpPr>
          <p:cNvPr id="13315" name="Rectangle 2"/>
          <p:cNvSpPr>
            <a:spLocks noGrp="1" noChangeArrowheads="1"/>
          </p:cNvSpPr>
          <p:nvPr>
            <p:ph type="title"/>
          </p:nvPr>
        </p:nvSpPr>
        <p:spPr/>
        <p:txBody>
          <a:bodyPr/>
          <a:lstStyle/>
          <a:p>
            <a:r>
              <a:rPr lang="en-US" altLang="zh-CN"/>
              <a:t>1.2   </a:t>
            </a:r>
            <a:r>
              <a:rPr lang="zh-CN" altLang="en-US"/>
              <a:t>电路变量</a:t>
            </a:r>
          </a:p>
        </p:txBody>
      </p:sp>
      <p:sp>
        <p:nvSpPr>
          <p:cNvPr id="291844" name="Text Box 4"/>
          <p:cNvSpPr txBox="1">
            <a:spLocks noChangeArrowheads="1"/>
          </p:cNvSpPr>
          <p:nvPr/>
        </p:nvSpPr>
        <p:spPr bwMode="auto">
          <a:xfrm>
            <a:off x="395288" y="1412875"/>
            <a:ext cx="741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b="1">
                <a:effectLst>
                  <a:outerShdw blurRad="38100" dist="38100" dir="2700000" algn="tl">
                    <a:srgbClr val="C0C0C0"/>
                  </a:outerShdw>
                </a:effectLst>
                <a:latin typeface="楷体_GB2312" pitchFamily="49" charset="-122"/>
                <a:ea typeface="楷体_GB2312" pitchFamily="49" charset="-122"/>
              </a:rPr>
              <a:t>描述电路工作状态的常见物理量有哪些？！！！</a:t>
            </a:r>
          </a:p>
        </p:txBody>
      </p:sp>
      <p:grpSp>
        <p:nvGrpSpPr>
          <p:cNvPr id="291881" name="Group 41"/>
          <p:cNvGrpSpPr/>
          <p:nvPr/>
        </p:nvGrpSpPr>
        <p:grpSpPr bwMode="auto">
          <a:xfrm>
            <a:off x="827088" y="2708275"/>
            <a:ext cx="6629400" cy="1692275"/>
            <a:chOff x="521" y="1706"/>
            <a:chExt cx="4176" cy="1066"/>
          </a:xfrm>
        </p:grpSpPr>
        <p:sp>
          <p:nvSpPr>
            <p:cNvPr id="13318" name="AutoShape 6"/>
            <p:cNvSpPr>
              <a:spLocks noChangeArrowheads="1"/>
            </p:cNvSpPr>
            <p:nvPr/>
          </p:nvSpPr>
          <p:spPr bwMode="auto">
            <a:xfrm>
              <a:off x="1690" y="2099"/>
              <a:ext cx="252" cy="283"/>
            </a:xfrm>
            <a:prstGeom prst="chevron">
              <a:avLst>
                <a:gd name="adj" fmla="val 52514"/>
              </a:avLst>
            </a:prstGeom>
            <a:solidFill>
              <a:srgbClr val="9CE15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19" name="AutoShape 7"/>
            <p:cNvSpPr>
              <a:spLocks noChangeArrowheads="1"/>
            </p:cNvSpPr>
            <p:nvPr/>
          </p:nvSpPr>
          <p:spPr bwMode="auto">
            <a:xfrm>
              <a:off x="3241" y="2099"/>
              <a:ext cx="251" cy="283"/>
            </a:xfrm>
            <a:prstGeom prst="chevron">
              <a:avLst>
                <a:gd name="adj" fmla="val 52514"/>
              </a:avLst>
            </a:prstGeom>
            <a:solidFill>
              <a:srgbClr val="F98D4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20" name="Oval 8"/>
            <p:cNvSpPr>
              <a:spLocks noChangeArrowheads="1"/>
            </p:cNvSpPr>
            <p:nvPr/>
          </p:nvSpPr>
          <p:spPr bwMode="auto">
            <a:xfrm>
              <a:off x="3624" y="1709"/>
              <a:ext cx="1073" cy="1063"/>
            </a:xfrm>
            <a:prstGeom prst="ellipse">
              <a:avLst/>
            </a:prstGeom>
            <a:gradFill rotWithShape="1">
              <a:gsLst>
                <a:gs pos="0">
                  <a:srgbClr val="FFFFFF"/>
                </a:gs>
                <a:gs pos="50000">
                  <a:srgbClr val="F98D43"/>
                </a:gs>
                <a:gs pos="100000">
                  <a:srgbClr val="FFFFFF"/>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21" name="Oval 9"/>
            <p:cNvSpPr>
              <a:spLocks noChangeArrowheads="1"/>
            </p:cNvSpPr>
            <p:nvPr/>
          </p:nvSpPr>
          <p:spPr bwMode="auto">
            <a:xfrm>
              <a:off x="3624" y="1709"/>
              <a:ext cx="1073" cy="1063"/>
            </a:xfrm>
            <a:prstGeom prst="ellipse">
              <a:avLst/>
            </a:prstGeom>
            <a:gradFill rotWithShape="1">
              <a:gsLst>
                <a:gs pos="0">
                  <a:srgbClr val="F98D43">
                    <a:alpha val="31998"/>
                  </a:srgbClr>
                </a:gs>
                <a:gs pos="100000">
                  <a:srgbClr val="000000">
                    <a:alpha val="89998"/>
                  </a:srgbClr>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22" name="Oval 10"/>
            <p:cNvSpPr>
              <a:spLocks noChangeArrowheads="1"/>
            </p:cNvSpPr>
            <p:nvPr/>
          </p:nvSpPr>
          <p:spPr bwMode="auto">
            <a:xfrm>
              <a:off x="3694" y="1779"/>
              <a:ext cx="933" cy="924"/>
            </a:xfrm>
            <a:prstGeom prst="ellipse">
              <a:avLst/>
            </a:prstGeom>
            <a:gradFill rotWithShape="1">
              <a:gsLst>
                <a:gs pos="0">
                  <a:srgbClr val="874C24"/>
                </a:gs>
                <a:gs pos="50000">
                  <a:srgbClr val="F98D43"/>
                </a:gs>
                <a:gs pos="100000">
                  <a:srgbClr val="874C24"/>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23" name="Oval 11">
              <a:hlinkClick r:id="rId3" action="ppaction://hlinksldjump"/>
            </p:cNvPr>
            <p:cNvSpPr>
              <a:spLocks noChangeArrowheads="1"/>
            </p:cNvSpPr>
            <p:nvPr/>
          </p:nvSpPr>
          <p:spPr bwMode="auto">
            <a:xfrm>
              <a:off x="3696" y="1797"/>
              <a:ext cx="933" cy="924"/>
            </a:xfrm>
            <a:prstGeom prst="ellipse">
              <a:avLst/>
            </a:prstGeom>
            <a:gradFill rotWithShape="1">
              <a:gsLst>
                <a:gs pos="0">
                  <a:srgbClr val="9E5A2B"/>
                </a:gs>
                <a:gs pos="100000">
                  <a:srgbClr val="F98D43">
                    <a:alpha val="0"/>
                  </a:srgbClr>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24" name="Oval 12"/>
            <p:cNvSpPr>
              <a:spLocks noChangeArrowheads="1"/>
            </p:cNvSpPr>
            <p:nvPr/>
          </p:nvSpPr>
          <p:spPr bwMode="auto">
            <a:xfrm>
              <a:off x="3744" y="1824"/>
              <a:ext cx="841" cy="832"/>
            </a:xfrm>
            <a:prstGeom prst="ellipse">
              <a:avLst/>
            </a:prstGeom>
            <a:solidFill>
              <a:srgbClr val="333333"/>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25" name="Oval 13"/>
            <p:cNvSpPr>
              <a:spLocks noChangeArrowheads="1"/>
            </p:cNvSpPr>
            <p:nvPr/>
          </p:nvSpPr>
          <p:spPr bwMode="auto">
            <a:xfrm>
              <a:off x="521" y="1706"/>
              <a:ext cx="1073" cy="1063"/>
            </a:xfrm>
            <a:prstGeom prst="ellipse">
              <a:avLst/>
            </a:prstGeom>
            <a:gradFill rotWithShape="1">
              <a:gsLst>
                <a:gs pos="0">
                  <a:srgbClr val="FFFFFF"/>
                </a:gs>
                <a:gs pos="50000">
                  <a:srgbClr val="CC3300"/>
                </a:gs>
                <a:gs pos="100000">
                  <a:srgbClr val="FFFFFF"/>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26" name="Oval 14"/>
            <p:cNvSpPr>
              <a:spLocks noChangeArrowheads="1"/>
            </p:cNvSpPr>
            <p:nvPr/>
          </p:nvSpPr>
          <p:spPr bwMode="auto">
            <a:xfrm>
              <a:off x="521" y="1706"/>
              <a:ext cx="1073" cy="1063"/>
            </a:xfrm>
            <a:prstGeom prst="ellipse">
              <a:avLst/>
            </a:prstGeom>
            <a:gradFill rotWithShape="1">
              <a:gsLst>
                <a:gs pos="0">
                  <a:srgbClr val="CC3300">
                    <a:alpha val="31998"/>
                  </a:srgbClr>
                </a:gs>
                <a:gs pos="100000">
                  <a:srgbClr val="000000">
                    <a:alpha val="89998"/>
                  </a:srgbClr>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27" name="Oval 15"/>
            <p:cNvSpPr>
              <a:spLocks noChangeArrowheads="1"/>
            </p:cNvSpPr>
            <p:nvPr/>
          </p:nvSpPr>
          <p:spPr bwMode="auto">
            <a:xfrm>
              <a:off x="591" y="1775"/>
              <a:ext cx="933" cy="924"/>
            </a:xfrm>
            <a:prstGeom prst="ellipse">
              <a:avLst/>
            </a:prstGeom>
            <a:gradFill rotWithShape="1">
              <a:gsLst>
                <a:gs pos="0">
                  <a:srgbClr val="6E1C00"/>
                </a:gs>
                <a:gs pos="50000">
                  <a:srgbClr val="CC3300"/>
                </a:gs>
                <a:gs pos="100000">
                  <a:srgbClr val="6E1C00"/>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28" name="Oval 16"/>
            <p:cNvSpPr>
              <a:spLocks noChangeArrowheads="1"/>
            </p:cNvSpPr>
            <p:nvPr/>
          </p:nvSpPr>
          <p:spPr bwMode="auto">
            <a:xfrm>
              <a:off x="592" y="1777"/>
              <a:ext cx="933" cy="924"/>
            </a:xfrm>
            <a:prstGeom prst="ellipse">
              <a:avLst/>
            </a:prstGeom>
            <a:gradFill rotWithShape="1">
              <a:gsLst>
                <a:gs pos="0">
                  <a:srgbClr val="822000"/>
                </a:gs>
                <a:gs pos="100000">
                  <a:srgbClr val="CC3300">
                    <a:alpha val="0"/>
                  </a:srgbClr>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29" name="Oval 17">
              <a:hlinkClick r:id="rId4" action="ppaction://hlinksldjump"/>
            </p:cNvPr>
            <p:cNvSpPr>
              <a:spLocks noChangeArrowheads="1"/>
            </p:cNvSpPr>
            <p:nvPr/>
          </p:nvSpPr>
          <p:spPr bwMode="auto">
            <a:xfrm>
              <a:off x="657" y="1842"/>
              <a:ext cx="840" cy="832"/>
            </a:xfrm>
            <a:prstGeom prst="ellipse">
              <a:avLst/>
            </a:prstGeom>
            <a:solidFill>
              <a:srgbClr val="333333"/>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nvGrpSpPr>
            <p:cNvPr id="13330" name="Group 18"/>
            <p:cNvGrpSpPr/>
            <p:nvPr/>
          </p:nvGrpSpPr>
          <p:grpSpPr bwMode="auto">
            <a:xfrm>
              <a:off x="651" y="1834"/>
              <a:ext cx="813" cy="805"/>
              <a:chOff x="0" y="0"/>
              <a:chExt cx="1252" cy="1252"/>
            </a:xfrm>
          </p:grpSpPr>
          <p:sp>
            <p:nvSpPr>
              <p:cNvPr id="13349" name="Oval 19"/>
              <p:cNvSpPr>
                <a:spLocks noChangeArrowheads="1"/>
              </p:cNvSpPr>
              <p:nvPr/>
            </p:nvSpPr>
            <p:spPr bwMode="auto">
              <a:xfrm>
                <a:off x="0" y="0"/>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50" name="Oval 20"/>
              <p:cNvSpPr>
                <a:spLocks noChangeArrowheads="1"/>
              </p:cNvSpPr>
              <p:nvPr/>
            </p:nvSpPr>
            <p:spPr bwMode="auto">
              <a:xfrm>
                <a:off x="16" y="7"/>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51" name="Oval 21"/>
              <p:cNvSpPr>
                <a:spLocks noChangeArrowheads="1"/>
              </p:cNvSpPr>
              <p:nvPr/>
            </p:nvSpPr>
            <p:spPr bwMode="auto">
              <a:xfrm>
                <a:off x="29" y="19"/>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52" name="Oval 22"/>
              <p:cNvSpPr>
                <a:spLocks noChangeArrowheads="1"/>
              </p:cNvSpPr>
              <p:nvPr/>
            </p:nvSpPr>
            <p:spPr bwMode="auto">
              <a:xfrm>
                <a:off x="97" y="51"/>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sp>
          <p:nvSpPr>
            <p:cNvPr id="13331" name="Oval 23"/>
            <p:cNvSpPr>
              <a:spLocks noChangeArrowheads="1"/>
            </p:cNvSpPr>
            <p:nvPr/>
          </p:nvSpPr>
          <p:spPr bwMode="auto">
            <a:xfrm>
              <a:off x="2073" y="1709"/>
              <a:ext cx="1073" cy="1063"/>
            </a:xfrm>
            <a:prstGeom prst="ellipse">
              <a:avLst/>
            </a:prstGeom>
            <a:gradFill rotWithShape="1">
              <a:gsLst>
                <a:gs pos="0">
                  <a:srgbClr val="FFFFFF"/>
                </a:gs>
                <a:gs pos="50000">
                  <a:srgbClr val="9CE157"/>
                </a:gs>
                <a:gs pos="100000">
                  <a:srgbClr val="FFFFFF"/>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32" name="Oval 24">
              <a:hlinkClick r:id="rId5" action="ppaction://hlinksldjump"/>
            </p:cNvPr>
            <p:cNvSpPr>
              <a:spLocks noChangeArrowheads="1"/>
            </p:cNvSpPr>
            <p:nvPr/>
          </p:nvSpPr>
          <p:spPr bwMode="auto">
            <a:xfrm>
              <a:off x="2064" y="1706"/>
              <a:ext cx="1073" cy="1063"/>
            </a:xfrm>
            <a:prstGeom prst="ellipse">
              <a:avLst/>
            </a:prstGeom>
            <a:gradFill rotWithShape="1">
              <a:gsLst>
                <a:gs pos="0">
                  <a:srgbClr val="9CE157">
                    <a:alpha val="31998"/>
                  </a:srgbClr>
                </a:gs>
                <a:gs pos="100000">
                  <a:srgbClr val="486828"/>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33" name="Oval 25"/>
            <p:cNvSpPr>
              <a:spLocks noChangeArrowheads="1"/>
            </p:cNvSpPr>
            <p:nvPr/>
          </p:nvSpPr>
          <p:spPr bwMode="auto">
            <a:xfrm>
              <a:off x="2143" y="1779"/>
              <a:ext cx="933" cy="924"/>
            </a:xfrm>
            <a:prstGeom prst="ellipse">
              <a:avLst/>
            </a:prstGeom>
            <a:gradFill rotWithShape="1">
              <a:gsLst>
                <a:gs pos="0">
                  <a:srgbClr val="547A2F"/>
                </a:gs>
                <a:gs pos="50000">
                  <a:srgbClr val="9CE157"/>
                </a:gs>
                <a:gs pos="100000">
                  <a:srgbClr val="547A2F"/>
                </a:gs>
              </a:gsLst>
              <a:lin ang="189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34" name="Oval 26"/>
            <p:cNvSpPr>
              <a:spLocks noChangeArrowheads="1"/>
            </p:cNvSpPr>
            <p:nvPr/>
          </p:nvSpPr>
          <p:spPr bwMode="auto">
            <a:xfrm>
              <a:off x="2144" y="1780"/>
              <a:ext cx="933" cy="924"/>
            </a:xfrm>
            <a:prstGeom prst="ellipse">
              <a:avLst/>
            </a:prstGeom>
            <a:gradFill rotWithShape="1">
              <a:gsLst>
                <a:gs pos="0">
                  <a:srgbClr val="638F37"/>
                </a:gs>
                <a:gs pos="100000">
                  <a:srgbClr val="9CE157">
                    <a:alpha val="0"/>
                  </a:srgbClr>
                </a:gs>
              </a:gsLst>
              <a:lin ang="27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35" name="Oval 27"/>
            <p:cNvSpPr>
              <a:spLocks noChangeArrowheads="1"/>
            </p:cNvSpPr>
            <p:nvPr/>
          </p:nvSpPr>
          <p:spPr bwMode="auto">
            <a:xfrm>
              <a:off x="2189" y="1824"/>
              <a:ext cx="840" cy="832"/>
            </a:xfrm>
            <a:prstGeom prst="ellipse">
              <a:avLst/>
            </a:prstGeom>
            <a:solidFill>
              <a:srgbClr val="333333"/>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nvGrpSpPr>
            <p:cNvPr id="13336" name="Group 28"/>
            <p:cNvGrpSpPr/>
            <p:nvPr/>
          </p:nvGrpSpPr>
          <p:grpSpPr bwMode="auto">
            <a:xfrm>
              <a:off x="2203" y="1834"/>
              <a:ext cx="813" cy="805"/>
              <a:chOff x="0" y="0"/>
              <a:chExt cx="1252" cy="1252"/>
            </a:xfrm>
          </p:grpSpPr>
          <p:sp>
            <p:nvSpPr>
              <p:cNvPr id="13345" name="Oval 29"/>
              <p:cNvSpPr>
                <a:spLocks noChangeArrowheads="1"/>
              </p:cNvSpPr>
              <p:nvPr/>
            </p:nvSpPr>
            <p:spPr bwMode="auto">
              <a:xfrm>
                <a:off x="0" y="0"/>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46" name="Oval 30"/>
              <p:cNvSpPr>
                <a:spLocks noChangeArrowheads="1"/>
              </p:cNvSpPr>
              <p:nvPr/>
            </p:nvSpPr>
            <p:spPr bwMode="auto">
              <a:xfrm>
                <a:off x="16" y="7"/>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47" name="Oval 31"/>
              <p:cNvSpPr>
                <a:spLocks noChangeArrowheads="1"/>
              </p:cNvSpPr>
              <p:nvPr/>
            </p:nvSpPr>
            <p:spPr bwMode="auto">
              <a:xfrm>
                <a:off x="29" y="19"/>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48" name="Oval 32"/>
              <p:cNvSpPr>
                <a:spLocks noChangeArrowheads="1"/>
              </p:cNvSpPr>
              <p:nvPr/>
            </p:nvSpPr>
            <p:spPr bwMode="auto">
              <a:xfrm>
                <a:off x="97" y="51"/>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grpSp>
          <p:nvGrpSpPr>
            <p:cNvPr id="13337" name="Group 33"/>
            <p:cNvGrpSpPr/>
            <p:nvPr/>
          </p:nvGrpSpPr>
          <p:grpSpPr bwMode="auto">
            <a:xfrm>
              <a:off x="3759" y="1834"/>
              <a:ext cx="814" cy="805"/>
              <a:chOff x="0" y="0"/>
              <a:chExt cx="1252" cy="1252"/>
            </a:xfrm>
          </p:grpSpPr>
          <p:sp>
            <p:nvSpPr>
              <p:cNvPr id="13341" name="Oval 34"/>
              <p:cNvSpPr>
                <a:spLocks noChangeArrowheads="1"/>
              </p:cNvSpPr>
              <p:nvPr/>
            </p:nvSpPr>
            <p:spPr bwMode="auto">
              <a:xfrm>
                <a:off x="0" y="0"/>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42" name="Oval 35"/>
              <p:cNvSpPr>
                <a:spLocks noChangeArrowheads="1"/>
              </p:cNvSpPr>
              <p:nvPr/>
            </p:nvSpPr>
            <p:spPr bwMode="auto">
              <a:xfrm>
                <a:off x="16" y="7"/>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43" name="Oval 36"/>
              <p:cNvSpPr>
                <a:spLocks noChangeArrowheads="1"/>
              </p:cNvSpPr>
              <p:nvPr/>
            </p:nvSpPr>
            <p:spPr bwMode="auto">
              <a:xfrm>
                <a:off x="29" y="19"/>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3344" name="Oval 37"/>
              <p:cNvSpPr>
                <a:spLocks noChangeArrowheads="1"/>
              </p:cNvSpPr>
              <p:nvPr/>
            </p:nvSpPr>
            <p:spPr bwMode="auto">
              <a:xfrm>
                <a:off x="97" y="51"/>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sp>
          <p:nvSpPr>
            <p:cNvPr id="291878" name="Text Box 38">
              <a:hlinkClick r:id="rId6" action="ppaction://hlinksldjump"/>
            </p:cNvPr>
            <p:cNvSpPr txBox="1">
              <a:spLocks noChangeArrowheads="1"/>
            </p:cNvSpPr>
            <p:nvPr/>
          </p:nvSpPr>
          <p:spPr bwMode="auto">
            <a:xfrm>
              <a:off x="699" y="1893"/>
              <a:ext cx="720" cy="558"/>
            </a:xfrm>
            <a:prstGeom prst="rect">
              <a:avLst/>
            </a:prstGeom>
            <a:noFill/>
            <a:ln>
              <a:noFill/>
            </a:ln>
            <a:effectLst/>
            <a:extLst>
              <a:ext uri="{909E8E84-426E-40DD-AFC4-6F175D3DCCD1}">
                <a14:hiddenFill xmlns:a14="http://schemas.microsoft.com/office/drawing/2010/main">
                  <a:solidFill>
                    <a:srgbClr val="9CE157"/>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zh-CN" altLang="en-US"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a:t>
              </a:r>
              <a:r>
                <a:rPr lang="en-US" altLang="zh-CN"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1</a:t>
              </a:r>
              <a:r>
                <a:rPr lang="zh-CN" altLang="en-US"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a:t>
              </a:r>
            </a:p>
            <a:p>
              <a:pPr algn="ctr">
                <a:defRPr/>
              </a:pPr>
              <a:r>
                <a:rPr lang="zh-CN" altLang="en-US"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电流</a:t>
              </a:r>
            </a:p>
          </p:txBody>
        </p:sp>
        <p:sp>
          <p:nvSpPr>
            <p:cNvPr id="291879" name="Text Box 39">
              <a:hlinkClick r:id="rId7" action="ppaction://hlinksldjump"/>
            </p:cNvPr>
            <p:cNvSpPr txBox="1">
              <a:spLocks noChangeArrowheads="1"/>
            </p:cNvSpPr>
            <p:nvPr/>
          </p:nvSpPr>
          <p:spPr bwMode="auto">
            <a:xfrm>
              <a:off x="2300" y="1922"/>
              <a:ext cx="636" cy="558"/>
            </a:xfrm>
            <a:prstGeom prst="rect">
              <a:avLst/>
            </a:prstGeom>
            <a:noFill/>
            <a:ln>
              <a:noFill/>
            </a:ln>
            <a:effectLst/>
            <a:extLst>
              <a:ext uri="{909E8E84-426E-40DD-AFC4-6F175D3DCCD1}">
                <a14:hiddenFill xmlns:a14="http://schemas.microsoft.com/office/drawing/2010/main">
                  <a:solidFill>
                    <a:srgbClr val="9CE157"/>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a:t>
              </a:r>
              <a:r>
                <a:rPr lang="en-US" altLang="zh-CN"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2</a:t>
              </a:r>
              <a:r>
                <a:rPr lang="zh-CN" altLang="en-US"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a:t>
              </a:r>
            </a:p>
            <a:p>
              <a:pPr algn="ctr" eaLnBrk="1" hangingPunct="1">
                <a:defRPr/>
              </a:pPr>
              <a:r>
                <a:rPr lang="zh-CN" altLang="en-US"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电压</a:t>
              </a:r>
            </a:p>
          </p:txBody>
        </p:sp>
        <p:sp>
          <p:nvSpPr>
            <p:cNvPr id="291880" name="Text Box 40">
              <a:hlinkClick r:id="rId8" action="ppaction://hlinksldjump"/>
            </p:cNvPr>
            <p:cNvSpPr txBox="1">
              <a:spLocks noChangeArrowheads="1"/>
            </p:cNvSpPr>
            <p:nvPr/>
          </p:nvSpPr>
          <p:spPr bwMode="auto">
            <a:xfrm>
              <a:off x="3843" y="1922"/>
              <a:ext cx="636" cy="558"/>
            </a:xfrm>
            <a:prstGeom prst="rect">
              <a:avLst/>
            </a:prstGeom>
            <a:noFill/>
            <a:ln>
              <a:noFill/>
            </a:ln>
            <a:effectLst/>
            <a:extLst>
              <a:ext uri="{909E8E84-426E-40DD-AFC4-6F175D3DCCD1}">
                <a14:hiddenFill xmlns:a14="http://schemas.microsoft.com/office/drawing/2010/main">
                  <a:solidFill>
                    <a:srgbClr val="9CE157"/>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a:t>
              </a:r>
              <a:r>
                <a:rPr lang="en-US" altLang="zh-CN"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3</a:t>
              </a:r>
              <a:r>
                <a:rPr lang="zh-CN" altLang="en-US"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a:t>
              </a:r>
            </a:p>
            <a:p>
              <a:pPr algn="ctr" eaLnBrk="1" hangingPunct="1">
                <a:defRPr/>
              </a:pPr>
              <a:r>
                <a:rPr lang="zh-CN" altLang="en-US" sz="2600" b="1">
                  <a:solidFill>
                    <a:srgbClr val="0033CC"/>
                  </a:solidFill>
                  <a:effectLst>
                    <a:outerShdw blurRad="38100" dist="38100" dir="2700000" algn="tl">
                      <a:srgbClr val="C0C0C0"/>
                    </a:outerShdw>
                  </a:effectLst>
                  <a:latin typeface="幼圆" panose="02010509060101010101" pitchFamily="49" charset="-122"/>
                  <a:ea typeface="幼圆" panose="02010509060101010101" pitchFamily="49" charset="-122"/>
                </a:rPr>
                <a:t>功率</a:t>
              </a:r>
            </a:p>
          </p:txBody>
        </p:sp>
      </p:gr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1844">
                                            <p:txEl>
                                              <p:pRg st="0" end="0"/>
                                            </p:txEl>
                                          </p:spTgt>
                                        </p:tgtEl>
                                        <p:attrNameLst>
                                          <p:attrName>style.visibility</p:attrName>
                                        </p:attrNameLst>
                                      </p:cBhvr>
                                      <p:to>
                                        <p:strVal val="visible"/>
                                      </p:to>
                                    </p:set>
                                    <p:animEffect transition="in" filter="blinds(horizontal)">
                                      <p:cBhvr>
                                        <p:cTn id="7" dur="500"/>
                                        <p:tgtEl>
                                          <p:spTgt spid="2918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1881"/>
                                        </p:tgtEl>
                                        <p:attrNameLst>
                                          <p:attrName>style.visibility</p:attrName>
                                        </p:attrNameLst>
                                      </p:cBhvr>
                                      <p:to>
                                        <p:strVal val="visible"/>
                                      </p:to>
                                    </p:set>
                                    <p:animEffect transition="in" filter="dissolve">
                                      <p:cBhvr>
                                        <p:cTn id="12" dur="500"/>
                                        <p:tgtEl>
                                          <p:spTgt spid="291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32740"/>
            <a:ext cx="8229600" cy="1176020"/>
          </a:xfrm>
          <a:solidFill>
            <a:srgbClr val="FFFF00"/>
          </a:solidFill>
        </p:spPr>
        <p:txBody>
          <a:bodyPr/>
          <a:lstStyle/>
          <a:p>
            <a:pPr algn="ctr"/>
            <a:r>
              <a:rPr lang="zh-CN" altLang="en-US" dirty="0">
                <a:sym typeface="+mn-ea"/>
              </a:rPr>
              <a:t>两大天才发明家</a:t>
            </a:r>
            <a:endParaRPr lang="zh-CN" altLang="en-US"/>
          </a:p>
        </p:txBody>
      </p:sp>
      <p:pic>
        <p:nvPicPr>
          <p:cNvPr id="20" name="图片 19"/>
          <p:cNvPicPr>
            <a:picLocks noChangeAspect="1"/>
          </p:cNvPicPr>
          <p:nvPr/>
        </p:nvPicPr>
        <p:blipFill>
          <a:blip r:embed="rId3"/>
          <a:stretch>
            <a:fillRect/>
          </a:stretch>
        </p:blipFill>
        <p:spPr>
          <a:xfrm>
            <a:off x="395605" y="1628775"/>
            <a:ext cx="4298950" cy="3492500"/>
          </a:xfrm>
          <a:prstGeom prst="rect">
            <a:avLst/>
          </a:prstGeom>
        </p:spPr>
      </p:pic>
      <p:pic>
        <p:nvPicPr>
          <p:cNvPr id="22" name="图片 21"/>
          <p:cNvPicPr>
            <a:picLocks noChangeAspect="1"/>
          </p:cNvPicPr>
          <p:nvPr/>
        </p:nvPicPr>
        <p:blipFill>
          <a:blip r:embed="rId4"/>
          <a:stretch>
            <a:fillRect/>
          </a:stretch>
        </p:blipFill>
        <p:spPr>
          <a:xfrm>
            <a:off x="5435600" y="1628775"/>
            <a:ext cx="3073400" cy="3536950"/>
          </a:xfrm>
          <a:prstGeom prst="rect">
            <a:avLst/>
          </a:prstGeom>
        </p:spPr>
      </p:pic>
      <p:sp>
        <p:nvSpPr>
          <p:cNvPr id="100" name="文本框 99"/>
          <p:cNvSpPr txBox="1"/>
          <p:nvPr/>
        </p:nvSpPr>
        <p:spPr>
          <a:xfrm>
            <a:off x="5004048" y="5589240"/>
            <a:ext cx="4082415" cy="706755"/>
          </a:xfrm>
          <a:prstGeom prst="rect">
            <a:avLst/>
          </a:prstGeom>
          <a:solidFill>
            <a:schemeClr val="bg1"/>
          </a:solidFill>
          <a:ln w="9525">
            <a:solidFill>
              <a:srgbClr val="7030A0"/>
            </a:solidFill>
          </a:ln>
        </p:spPr>
        <p:txBody>
          <a:bodyPr wrap="square">
            <a:spAutoFit/>
          </a:bodyPr>
          <a:lstStyle/>
          <a:p>
            <a:r>
              <a:rPr lang="zh-CN" sz="2000" b="1">
                <a:solidFill>
                  <a:srgbClr val="333333"/>
                </a:solidFill>
                <a:ea typeface="宋体" panose="02010600030101010101" pitchFamily="2" charset="-122"/>
              </a:rPr>
              <a:t>把交流电、交流电发电机成为一项免费发明令全人类受益至今</a:t>
            </a:r>
            <a:endParaRPr lang="zh-CN" altLang="en-US" sz="2000" b="1">
              <a:solidFill>
                <a:srgbClr val="333333"/>
              </a:solidFill>
              <a:ea typeface="宋体" panose="02010600030101010101" pitchFamily="2" charset="-122"/>
            </a:endParaRPr>
          </a:p>
        </p:txBody>
      </p:sp>
      <p:sp>
        <p:nvSpPr>
          <p:cNvPr id="5" name="文本框 4"/>
          <p:cNvSpPr txBox="1"/>
          <p:nvPr/>
        </p:nvSpPr>
        <p:spPr>
          <a:xfrm>
            <a:off x="4283969" y="6373068"/>
            <a:ext cx="4802494" cy="461665"/>
          </a:xfrm>
          <a:prstGeom prst="rect">
            <a:avLst/>
          </a:prstGeom>
          <a:solidFill>
            <a:schemeClr val="bg1"/>
          </a:solidFill>
        </p:spPr>
        <p:txBody>
          <a:bodyPr wrap="square" rtlCol="0" anchor="t">
            <a:spAutoFit/>
          </a:bodyPr>
          <a:lstStyle/>
          <a:p>
            <a:r>
              <a:rPr lang="en-US" altLang="zh-CN" b="1" dirty="0">
                <a:solidFill>
                  <a:srgbClr val="333333"/>
                </a:solidFill>
                <a:sym typeface="+mn-ea"/>
              </a:rPr>
              <a:t>---</a:t>
            </a:r>
            <a:r>
              <a:rPr lang="zh-CN" b="1" dirty="0">
                <a:solidFill>
                  <a:srgbClr val="333333"/>
                </a:solidFill>
                <a:sym typeface="+mn-ea"/>
              </a:rPr>
              <a:t>淡泊名利、无私奉献的科研精神</a:t>
            </a:r>
            <a:endParaRPr lang="zh-CN" altLang="en-US" dirty="0"/>
          </a:p>
        </p:txBody>
      </p:sp>
      <p:sp>
        <p:nvSpPr>
          <p:cNvPr id="3" name="文本框 2"/>
          <p:cNvSpPr txBox="1"/>
          <p:nvPr/>
        </p:nvSpPr>
        <p:spPr>
          <a:xfrm>
            <a:off x="159067" y="5517232"/>
            <a:ext cx="8825865" cy="1198880"/>
          </a:xfrm>
          <a:prstGeom prst="rect">
            <a:avLst/>
          </a:prstGeom>
          <a:solidFill>
            <a:schemeClr val="accent5">
              <a:lumMod val="90000"/>
            </a:schemeClr>
          </a:solidFill>
        </p:spPr>
        <p:txBody>
          <a:bodyPr wrap="square" rtlCol="0" anchor="t">
            <a:spAutoFit/>
          </a:bodyPr>
          <a:lstStyle/>
          <a:p>
            <a:pPr>
              <a:lnSpc>
                <a:spcPct val="150000"/>
              </a:lnSpc>
              <a:defRPr/>
            </a:pPr>
            <a:r>
              <a:rPr lang="zh-CN" altLang="en-US" sz="2400" dirty="0">
                <a:latin typeface="黑体" panose="02010609060101010101" pitchFamily="49" charset="-122"/>
                <a:ea typeface="黑体" panose="02010609060101010101" pitchFamily="49" charset="-122"/>
                <a:sym typeface="+mn-ea"/>
              </a:rPr>
              <a:t>直流电流（</a:t>
            </a:r>
            <a:r>
              <a:rPr lang="en-US" altLang="zh-CN" sz="2400" b="1" i="1" dirty="0">
                <a:ea typeface="黑体" panose="02010609060101010101" pitchFamily="49" charset="-122"/>
                <a:sym typeface="+mn-ea"/>
              </a:rPr>
              <a:t>direct current</a:t>
            </a:r>
            <a:r>
              <a:rPr lang="zh-CN" altLang="en-US" sz="2400" dirty="0">
                <a:latin typeface="黑体" panose="02010609060101010101" pitchFamily="49" charset="-122"/>
                <a:ea typeface="黑体" panose="02010609060101010101" pitchFamily="49" charset="-122"/>
                <a:sym typeface="+mn-ea"/>
              </a:rPr>
              <a:t>）：其大小和方向不随时间变化；</a:t>
            </a:r>
            <a:endParaRPr lang="zh-CN" altLang="en-US" sz="2400" dirty="0">
              <a:latin typeface="黑体" panose="02010609060101010101" pitchFamily="49" charset="-122"/>
              <a:ea typeface="黑体" panose="02010609060101010101" pitchFamily="49" charset="-122"/>
            </a:endParaRPr>
          </a:p>
          <a:p>
            <a:pPr>
              <a:lnSpc>
                <a:spcPct val="150000"/>
              </a:lnSpc>
              <a:defRPr/>
            </a:pPr>
            <a:r>
              <a:rPr lang="zh-CN" altLang="en-US" sz="2400" dirty="0">
                <a:latin typeface="黑体" panose="02010609060101010101" pitchFamily="49" charset="-122"/>
                <a:ea typeface="黑体" panose="02010609060101010101" pitchFamily="49" charset="-122"/>
                <a:sym typeface="+mn-ea"/>
              </a:rPr>
              <a:t>交流电流（</a:t>
            </a:r>
            <a:r>
              <a:rPr lang="en-US" altLang="zh-CN" sz="2400" b="1" i="1" dirty="0">
                <a:ea typeface="黑体" panose="02010609060101010101" pitchFamily="49" charset="-122"/>
                <a:sym typeface="+mn-ea"/>
              </a:rPr>
              <a:t>alternating current</a:t>
            </a:r>
            <a:r>
              <a:rPr lang="zh-CN" altLang="en-US" sz="2400" dirty="0">
                <a:latin typeface="黑体" panose="02010609060101010101" pitchFamily="49" charset="-122"/>
                <a:ea typeface="黑体" panose="02010609060101010101" pitchFamily="49" charset="-122"/>
                <a:sym typeface="+mn-ea"/>
              </a:rPr>
              <a:t>）：其大小和方向随时间变化。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ldLvl="0" animBg="1"/>
      <p:bldP spid="5" grpId="0" animBg="1"/>
      <p:bldP spid="5" grpId="1"/>
      <p:bldP spid="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63396ACA-7CE1-4CFD-942E-333BD0DA0D6D}" type="slidenum">
              <a:rPr lang="zh-CN" altLang="en-US" sz="1600" smtClean="0">
                <a:solidFill>
                  <a:srgbClr val="FFFF00"/>
                </a:solidFill>
                <a:ea typeface="宋体" panose="02010600030101010101" pitchFamily="2" charset="-122"/>
              </a:rPr>
              <a:t>22</a:t>
            </a:fld>
            <a:endParaRPr lang="en-US" altLang="zh-CN" sz="1600">
              <a:solidFill>
                <a:srgbClr val="FFFF00"/>
              </a:solidFill>
              <a:ea typeface="宋体" panose="02010600030101010101" pitchFamily="2" charset="-122"/>
            </a:endParaRPr>
          </a:p>
        </p:txBody>
      </p:sp>
      <p:sp>
        <p:nvSpPr>
          <p:cNvPr id="14339" name="Rectangle 22"/>
          <p:cNvSpPr>
            <a:spLocks noGrp="1" noChangeArrowheads="1"/>
          </p:cNvSpPr>
          <p:nvPr>
            <p:ph type="title"/>
          </p:nvPr>
        </p:nvSpPr>
        <p:spPr/>
        <p:txBody>
          <a:bodyPr/>
          <a:lstStyle/>
          <a:p>
            <a:r>
              <a:rPr lang="en-US" altLang="zh-CN"/>
              <a:t>1.2   </a:t>
            </a:r>
            <a:r>
              <a:rPr lang="zh-CN" altLang="en-US"/>
              <a:t>电路变量 </a:t>
            </a:r>
          </a:p>
        </p:txBody>
      </p:sp>
      <p:sp>
        <p:nvSpPr>
          <p:cNvPr id="14340" name="Rectangle 3"/>
          <p:cNvSpPr>
            <a:spLocks noGrp="1" noChangeArrowheads="1"/>
          </p:cNvSpPr>
          <p:nvPr>
            <p:ph type="body" idx="1"/>
          </p:nvPr>
        </p:nvSpPr>
        <p:spPr/>
        <p:txBody>
          <a:bodyPr/>
          <a:lstStyle/>
          <a:p>
            <a:pPr>
              <a:buFont typeface="Wingdings" panose="05000000000000000000" pitchFamily="2" charset="2"/>
              <a:buNone/>
            </a:pPr>
            <a:r>
              <a:rPr lang="en-US" altLang="zh-CN" sz="3200"/>
              <a:t>1.2.1   </a:t>
            </a:r>
            <a:r>
              <a:rPr lang="zh-CN" altLang="en-US" sz="3200" b="1"/>
              <a:t>电流和电流的参考方向</a:t>
            </a:r>
          </a:p>
        </p:txBody>
      </p:sp>
      <p:sp>
        <p:nvSpPr>
          <p:cNvPr id="14341"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graphicFrame>
        <p:nvGraphicFramePr>
          <p:cNvPr id="16388" name="Object 2"/>
          <p:cNvGraphicFramePr>
            <a:graphicFrameLocks noChangeAspect="1"/>
          </p:cNvGraphicFramePr>
          <p:nvPr/>
        </p:nvGraphicFramePr>
        <p:xfrm>
          <a:off x="5111750" y="3284538"/>
          <a:ext cx="1246188" cy="1090612"/>
        </p:xfrm>
        <a:graphic>
          <a:graphicData uri="http://schemas.openxmlformats.org/presentationml/2006/ole">
            <mc:AlternateContent xmlns:mc="http://schemas.openxmlformats.org/markup-compatibility/2006">
              <mc:Choice xmlns:v="urn:schemas-microsoft-com:vml" Requires="v">
                <p:oleObj name="Equation" r:id="rId4" imgW="444500" imgH="393700" progId="Equation.3">
                  <p:embed/>
                </p:oleObj>
              </mc:Choice>
              <mc:Fallback>
                <p:oleObj name="Equation" r:id="rId4" imgW="444500" imgH="3937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1750" y="3284538"/>
                        <a:ext cx="1246188" cy="10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2" name="Object 3"/>
          <p:cNvGraphicFramePr>
            <a:graphicFrameLocks noGrp="1" noChangeAspect="1"/>
          </p:cNvGraphicFramePr>
          <p:nvPr>
            <p:ph sz="quarter" idx="4294967295"/>
          </p:nvPr>
        </p:nvGraphicFramePr>
        <p:xfrm>
          <a:off x="2700338" y="3141663"/>
          <a:ext cx="1125537" cy="1112837"/>
        </p:xfrm>
        <a:graphic>
          <a:graphicData uri="http://schemas.openxmlformats.org/presentationml/2006/ole">
            <mc:AlternateContent xmlns:mc="http://schemas.openxmlformats.org/markup-compatibility/2006">
              <mc:Choice xmlns:v="urn:schemas-microsoft-com:vml" Requires="v">
                <p:oleObj name="Equation" r:id="rId6" imgW="419100" imgH="393700" progId="Equation.3">
                  <p:embed/>
                </p:oleObj>
              </mc:Choice>
              <mc:Fallback>
                <p:oleObj name="Equation" r:id="rId6" imgW="419100" imgH="3937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0338" y="3141663"/>
                        <a:ext cx="1125537" cy="111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5" name="Rectangle 11"/>
          <p:cNvSpPr>
            <a:spLocks noChangeArrowheads="1"/>
          </p:cNvSpPr>
          <p:nvPr/>
        </p:nvSpPr>
        <p:spPr bwMode="auto">
          <a:xfrm>
            <a:off x="4284663" y="3500438"/>
            <a:ext cx="574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3200"/>
              <a:t>或</a:t>
            </a:r>
          </a:p>
        </p:txBody>
      </p:sp>
      <p:sp>
        <p:nvSpPr>
          <p:cNvPr id="16396" name="Text Box 12"/>
          <p:cNvSpPr txBox="1">
            <a:spLocks noChangeArrowheads="1"/>
          </p:cNvSpPr>
          <p:nvPr/>
        </p:nvSpPr>
        <p:spPr bwMode="auto">
          <a:xfrm>
            <a:off x="755650" y="4724400"/>
            <a:ext cx="81121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buFontTx/>
              <a:buNone/>
            </a:pPr>
            <a:r>
              <a:rPr lang="zh-CN" altLang="en-US" sz="2400"/>
              <a:t>单位：安（</a:t>
            </a:r>
            <a:r>
              <a:rPr lang="en-US" altLang="zh-CN" sz="2400" b="1"/>
              <a:t>A</a:t>
            </a:r>
            <a:r>
              <a:rPr lang="zh-CN" altLang="en-US" sz="2400"/>
              <a:t>） ， 其他常用  千安（</a:t>
            </a:r>
            <a:r>
              <a:rPr lang="en-US" altLang="zh-CN" sz="2400" b="1"/>
              <a:t>kA</a:t>
            </a:r>
            <a:r>
              <a:rPr lang="zh-CN" altLang="en-US" sz="2400"/>
              <a:t>）</a:t>
            </a:r>
            <a:r>
              <a:rPr lang="en-US" altLang="zh-CN" sz="2400"/>
              <a:t>, </a:t>
            </a:r>
            <a:r>
              <a:rPr lang="zh-CN" altLang="en-US" sz="2400"/>
              <a:t>毫安（</a:t>
            </a:r>
            <a:r>
              <a:rPr lang="en-US" altLang="zh-CN" sz="2400" b="1"/>
              <a:t>mA</a:t>
            </a:r>
            <a:r>
              <a:rPr lang="zh-CN" altLang="en-US" sz="2400"/>
              <a:t>）</a:t>
            </a:r>
            <a:r>
              <a:rPr lang="en-US" altLang="zh-CN" sz="2400"/>
              <a:t>, </a:t>
            </a:r>
            <a:r>
              <a:rPr lang="zh-CN" altLang="en-US" sz="2400"/>
              <a:t>微安（</a:t>
            </a:r>
            <a:r>
              <a:rPr lang="el-GR" altLang="zh-CN" sz="2400" b="1">
                <a:cs typeface="Times New Roman" panose="02020603050405020304" pitchFamily="18" charset="0"/>
              </a:rPr>
              <a:t>μ</a:t>
            </a:r>
            <a:r>
              <a:rPr lang="en-US" altLang="zh-CN" sz="2400" b="1">
                <a:cs typeface="Times New Roman" panose="02020603050405020304" pitchFamily="18" charset="0"/>
              </a:rPr>
              <a:t>A</a:t>
            </a:r>
            <a:r>
              <a:rPr lang="zh-CN" altLang="en-US" sz="2400"/>
              <a:t>）。</a:t>
            </a:r>
            <a:r>
              <a:rPr lang="en-US" altLang="zh-CN" sz="2400" b="1"/>
              <a:t>1kA=10</a:t>
            </a:r>
            <a:r>
              <a:rPr lang="en-US" altLang="zh-CN" sz="2400" b="1" baseline="30000"/>
              <a:t>3 </a:t>
            </a:r>
            <a:r>
              <a:rPr lang="en-US" altLang="zh-CN" sz="2400" b="1"/>
              <a:t>A</a:t>
            </a:r>
            <a:r>
              <a:rPr lang="en-US" altLang="zh-CN" sz="2400"/>
              <a:t> </a:t>
            </a:r>
            <a:r>
              <a:rPr lang="zh-CN" altLang="en-US" sz="2400"/>
              <a:t>，</a:t>
            </a:r>
            <a:r>
              <a:rPr lang="en-US" altLang="zh-CN" sz="2400" b="1"/>
              <a:t>1 mA=10</a:t>
            </a:r>
            <a:r>
              <a:rPr lang="zh-CN" altLang="en-US" sz="2400" b="1" baseline="30000"/>
              <a:t>－</a:t>
            </a:r>
            <a:r>
              <a:rPr lang="en-US" altLang="zh-CN" sz="2400" b="1" baseline="30000"/>
              <a:t>3</a:t>
            </a:r>
            <a:r>
              <a:rPr lang="en-US" altLang="zh-CN" sz="2400" b="1"/>
              <a:t> A</a:t>
            </a:r>
            <a:r>
              <a:rPr lang="zh-CN" altLang="en-US" sz="2400"/>
              <a:t>， </a:t>
            </a:r>
            <a:r>
              <a:rPr lang="en-US" altLang="zh-CN" sz="2400" b="1"/>
              <a:t>1μA =10</a:t>
            </a:r>
            <a:r>
              <a:rPr lang="zh-CN" altLang="en-US" sz="2400" b="1" baseline="30000"/>
              <a:t>－</a:t>
            </a:r>
            <a:r>
              <a:rPr lang="en-US" altLang="zh-CN" sz="2400" b="1" baseline="30000"/>
              <a:t>6</a:t>
            </a:r>
            <a:r>
              <a:rPr lang="en-US" altLang="zh-CN" sz="2400" b="1"/>
              <a:t> A</a:t>
            </a:r>
            <a:r>
              <a:rPr lang="en-US" altLang="zh-CN" sz="2400"/>
              <a:t> </a:t>
            </a:r>
            <a:endParaRPr lang="zh-CN" altLang="en-US" sz="2400"/>
          </a:p>
        </p:txBody>
      </p:sp>
      <p:sp>
        <p:nvSpPr>
          <p:cNvPr id="14346"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4347" name="Rectangle 16"/>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4348" name="Rectangle 1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4349" name="Rectangle 2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4350" name="Rectangle 22"/>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4351" name="Rectangle 2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4352" name="Rectangle 2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4353" name="Rectangle 2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4354" name="Rectangle 3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6417" name="Text Box 33"/>
          <p:cNvSpPr txBox="1">
            <a:spLocks noChangeArrowheads="1"/>
          </p:cNvSpPr>
          <p:nvPr/>
        </p:nvSpPr>
        <p:spPr bwMode="auto">
          <a:xfrm>
            <a:off x="852488" y="1773238"/>
            <a:ext cx="7110412"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solidFill>
                  <a:srgbClr val="FF3300"/>
                </a:solidFill>
              </a:rPr>
              <a:t>电流：</a:t>
            </a:r>
            <a:r>
              <a:rPr lang="zh-CN" altLang="en-US" sz="2400"/>
              <a:t>电荷有规则的运动形成电流，</a:t>
            </a:r>
          </a:p>
          <a:p>
            <a:pPr eaLnBrk="1" hangingPunct="1">
              <a:spcBef>
                <a:spcPct val="0"/>
              </a:spcBef>
              <a:buFontTx/>
              <a:buNone/>
            </a:pPr>
            <a:r>
              <a:rPr lang="zh-CN" altLang="en-US" sz="2400"/>
              <a:t>             用符号 </a:t>
            </a:r>
            <a:r>
              <a:rPr lang="en-US" altLang="zh-CN" sz="2400" b="1" i="1">
                <a:solidFill>
                  <a:srgbClr val="FF0000"/>
                </a:solidFill>
              </a:rPr>
              <a:t>I</a:t>
            </a:r>
            <a:r>
              <a:rPr lang="en-US" altLang="zh-CN" sz="2400" i="1"/>
              <a:t> </a:t>
            </a:r>
            <a:r>
              <a:rPr lang="en-US" altLang="zh-CN" sz="2400"/>
              <a:t> </a:t>
            </a:r>
            <a:r>
              <a:rPr lang="zh-CN" altLang="en-US" sz="2400"/>
              <a:t>或  </a:t>
            </a:r>
            <a:r>
              <a:rPr lang="en-US" altLang="zh-CN" sz="2400" b="1" i="1">
                <a:solidFill>
                  <a:srgbClr val="FF0000"/>
                </a:solidFill>
              </a:rPr>
              <a:t>i</a:t>
            </a:r>
            <a:r>
              <a:rPr lang="en-US" altLang="zh-CN" sz="2400">
                <a:solidFill>
                  <a:srgbClr val="FF0000"/>
                </a:solidFill>
              </a:rPr>
              <a:t> </a:t>
            </a:r>
            <a:r>
              <a:rPr lang="en-US" altLang="zh-CN" sz="2400"/>
              <a:t>  </a:t>
            </a:r>
            <a:r>
              <a:rPr lang="zh-CN" altLang="en-US" sz="2400"/>
              <a:t>表示。</a:t>
            </a:r>
          </a:p>
          <a:p>
            <a:pPr eaLnBrk="1" hangingPunct="1">
              <a:buFontTx/>
              <a:buNone/>
            </a:pPr>
            <a:endParaRPr lang="zh-CN" altLang="en-US" sz="1800"/>
          </a:p>
        </p:txBody>
      </p:sp>
      <p:sp>
        <p:nvSpPr>
          <p:cNvPr id="19" name="AutoShape 7"/>
          <p:cNvSpPr/>
          <p:nvPr/>
        </p:nvSpPr>
        <p:spPr bwMode="auto">
          <a:xfrm>
            <a:off x="6348413" y="2786063"/>
            <a:ext cx="1895475" cy="858837"/>
          </a:xfrm>
          <a:prstGeom prst="borderCallout1">
            <a:avLst>
              <a:gd name="adj1" fmla="val 13310"/>
              <a:gd name="adj2" fmla="val -4019"/>
              <a:gd name="adj3" fmla="val 97968"/>
              <a:gd name="adj4" fmla="val -53852"/>
            </a:avLst>
          </a:prstGeom>
          <a:solidFill>
            <a:srgbClr val="47FFD1"/>
          </a:solidFill>
          <a:ln w="19050">
            <a:solidFill>
              <a:srgbClr val="FF3300"/>
            </a:solidFill>
            <a:miter lim="800000"/>
          </a:ln>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b="1">
                <a:ea typeface="楷体_GB2312" pitchFamily="49" charset="-122"/>
              </a:rPr>
              <a:t>时变电流</a:t>
            </a:r>
            <a:endParaRPr lang="en-US" altLang="zh-CN" sz="2400" b="1">
              <a:ea typeface="楷体_GB2312" pitchFamily="49" charset="-122"/>
            </a:endParaRPr>
          </a:p>
          <a:p>
            <a:pPr algn="ctr" eaLnBrk="1" hangingPunct="1">
              <a:spcBef>
                <a:spcPct val="0"/>
              </a:spcBef>
              <a:buFontTx/>
              <a:buNone/>
            </a:pPr>
            <a:r>
              <a:rPr lang="zh-CN" altLang="en-US" sz="2400" b="1">
                <a:ea typeface="楷体_GB2312" pitchFamily="49" charset="-122"/>
              </a:rPr>
              <a:t>小写</a:t>
            </a:r>
            <a:endParaRPr lang="zh-CN" altLang="zh-CN" sz="2400" b="1">
              <a:ea typeface="楷体_GB2312" pitchFamily="49" charset="-122"/>
            </a:endParaRPr>
          </a:p>
        </p:txBody>
      </p:sp>
      <p:sp>
        <p:nvSpPr>
          <p:cNvPr id="22" name="AutoShape 7"/>
          <p:cNvSpPr/>
          <p:nvPr/>
        </p:nvSpPr>
        <p:spPr bwMode="auto">
          <a:xfrm>
            <a:off x="285750" y="3143250"/>
            <a:ext cx="1477963" cy="862013"/>
          </a:xfrm>
          <a:prstGeom prst="borderCallout2">
            <a:avLst>
              <a:gd name="adj1" fmla="val 13259"/>
              <a:gd name="adj2" fmla="val 105157"/>
              <a:gd name="adj3" fmla="val 13259"/>
              <a:gd name="adj4" fmla="val 109991"/>
              <a:gd name="adj5" fmla="val 71639"/>
              <a:gd name="adj6" fmla="val 159185"/>
            </a:avLst>
          </a:prstGeom>
          <a:solidFill>
            <a:srgbClr val="66FFFF"/>
          </a:solidFill>
          <a:ln w="19050">
            <a:solidFill>
              <a:srgbClr val="C00000"/>
            </a:solidFill>
            <a:miter lim="800000"/>
          </a:ln>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b="1">
                <a:ea typeface="楷体_GB2312" pitchFamily="49" charset="-122"/>
              </a:rPr>
              <a:t>直流电流</a:t>
            </a:r>
            <a:endParaRPr lang="en-US" altLang="zh-CN" sz="2400" b="1">
              <a:ea typeface="楷体_GB2312" pitchFamily="49" charset="-122"/>
            </a:endParaRPr>
          </a:p>
          <a:p>
            <a:pPr algn="ctr" eaLnBrk="1" hangingPunct="1">
              <a:spcBef>
                <a:spcPct val="0"/>
              </a:spcBef>
              <a:buFontTx/>
              <a:buNone/>
            </a:pPr>
            <a:r>
              <a:rPr lang="zh-CN" altLang="en-US" sz="2400" b="1">
                <a:ea typeface="楷体_GB2312" pitchFamily="49" charset="-122"/>
              </a:rPr>
              <a:t>大写</a:t>
            </a:r>
            <a:endParaRPr lang="zh-CN" altLang="zh-CN" sz="2400" b="1">
              <a:ea typeface="楷体_GB2312" pitchFamily="49" charset="-122"/>
            </a:endParaRPr>
          </a:p>
        </p:txBody>
      </p:sp>
      <p:sp>
        <p:nvSpPr>
          <p:cNvPr id="23" name="Rectangle 3"/>
          <p:cNvSpPr txBox="1">
            <a:spLocks noChangeArrowheads="1"/>
          </p:cNvSpPr>
          <p:nvPr/>
        </p:nvSpPr>
        <p:spPr bwMode="auto">
          <a:xfrm>
            <a:off x="827088" y="4292600"/>
            <a:ext cx="70675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t>Q</a:t>
            </a:r>
            <a:r>
              <a:rPr lang="en-US" altLang="zh-CN" sz="2400" b="1"/>
              <a:t> </a:t>
            </a:r>
            <a:r>
              <a:rPr lang="en-US" altLang="zh-CN" sz="2400"/>
              <a:t> </a:t>
            </a:r>
            <a:r>
              <a:rPr lang="zh-CN" altLang="en-US" sz="2400"/>
              <a:t>和 </a:t>
            </a:r>
            <a:r>
              <a:rPr lang="en-US" altLang="zh-CN" sz="2400" b="1" i="1"/>
              <a:t>q</a:t>
            </a:r>
            <a:r>
              <a:rPr lang="en-US" altLang="zh-CN" sz="2400"/>
              <a:t>  </a:t>
            </a:r>
            <a:r>
              <a:rPr lang="zh-CN" altLang="en-US" sz="2400"/>
              <a:t>表示电荷量，</a:t>
            </a:r>
            <a:r>
              <a:rPr lang="en-US" altLang="zh-CN" sz="2400" b="1" i="1"/>
              <a:t>t</a:t>
            </a:r>
            <a:r>
              <a:rPr lang="en-US" altLang="zh-CN" sz="2400" b="1"/>
              <a:t> </a:t>
            </a:r>
            <a:r>
              <a:rPr lang="en-US" altLang="zh-CN" sz="2400"/>
              <a:t>  </a:t>
            </a:r>
            <a:r>
              <a:rPr lang="zh-CN" altLang="en-US" sz="2400"/>
              <a:t>表示时间。</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9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6388"/>
                                        </p:tgtEl>
                                        <p:attrNameLst>
                                          <p:attrName>style.visibility</p:attrName>
                                        </p:attrNameLst>
                                      </p:cBhvr>
                                      <p:to>
                                        <p:strVal val="visible"/>
                                      </p:to>
                                    </p:set>
                                    <p:animEffect transition="in" filter="box(in)">
                                      <p:cBhvr>
                                        <p:cTn id="23" dur="500"/>
                                        <p:tgtEl>
                                          <p:spTgt spid="16388"/>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checkerboard(across)">
                                      <p:cBhvr>
                                        <p:cTn id="28" dur="500"/>
                                        <p:tgtEl>
                                          <p:spTgt spid="2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16396">
                                            <p:txEl>
                                              <p:pRg st="0" end="0"/>
                                            </p:txEl>
                                          </p:spTgt>
                                        </p:tgtEl>
                                        <p:attrNameLst>
                                          <p:attrName>style.visibility</p:attrName>
                                        </p:attrNameLst>
                                      </p:cBhvr>
                                      <p:to>
                                        <p:strVal val="visible"/>
                                      </p:to>
                                    </p:set>
                                    <p:animEffect transition="in" filter="checkerboard(across)">
                                      <p:cBhvr>
                                        <p:cTn id="41" dur="500"/>
                                        <p:tgtEl>
                                          <p:spTgt spid="163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build="p" autoUpdateAnimBg="0"/>
      <p:bldP spid="19" grpId="0" animBg="1" autoUpdateAnimBg="0"/>
      <p:bldP spid="22"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E999823-FC7D-4062-8551-AF7F9EFB8DE0}" type="slidenum">
              <a:rPr lang="zh-CN" altLang="en-US" sz="1600" smtClean="0">
                <a:solidFill>
                  <a:srgbClr val="FFFF00"/>
                </a:solidFill>
                <a:ea typeface="宋体" panose="02010600030101010101" pitchFamily="2" charset="-122"/>
              </a:rPr>
              <a:t>23</a:t>
            </a:fld>
            <a:endParaRPr lang="en-US" altLang="zh-CN" sz="1600">
              <a:solidFill>
                <a:srgbClr val="FFFF00"/>
              </a:solidFill>
              <a:ea typeface="宋体" panose="02010600030101010101" pitchFamily="2" charset="-122"/>
            </a:endParaRPr>
          </a:p>
        </p:txBody>
      </p:sp>
      <p:sp>
        <p:nvSpPr>
          <p:cNvPr id="16387" name="Rectangle 4"/>
          <p:cNvSpPr>
            <a:spLocks noGrp="1" noChangeArrowheads="1"/>
          </p:cNvSpPr>
          <p:nvPr>
            <p:ph type="title"/>
          </p:nvPr>
        </p:nvSpPr>
        <p:spPr/>
        <p:txBody>
          <a:bodyPr/>
          <a:lstStyle/>
          <a:p>
            <a:r>
              <a:rPr lang="en-US" altLang="zh-CN"/>
              <a:t>1.2.1   </a:t>
            </a:r>
            <a:r>
              <a:rPr lang="zh-CN" altLang="en-US" b="1"/>
              <a:t>电流和电流的参考方向</a:t>
            </a:r>
          </a:p>
        </p:txBody>
      </p:sp>
      <p:graphicFrame>
        <p:nvGraphicFramePr>
          <p:cNvPr id="293893" name="Group 5"/>
          <p:cNvGraphicFramePr>
            <a:graphicFrameLocks noGrp="1"/>
          </p:cNvGraphicFramePr>
          <p:nvPr/>
        </p:nvGraphicFramePr>
        <p:xfrm>
          <a:off x="1042988" y="1989138"/>
          <a:ext cx="7080250" cy="1371600"/>
        </p:xfrm>
        <a:graphic>
          <a:graphicData uri="http://schemas.openxmlformats.org/drawingml/2006/table">
            <a:tbl>
              <a:tblPr/>
              <a:tblGrid>
                <a:gridCol w="1416050">
                  <a:extLst>
                    <a:ext uri="{9D8B030D-6E8A-4147-A177-3AD203B41FA5}">
                      <a16:colId xmlns:a16="http://schemas.microsoft.com/office/drawing/2014/main" val="20000"/>
                    </a:ext>
                  </a:extLst>
                </a:gridCol>
                <a:gridCol w="1416050">
                  <a:extLst>
                    <a:ext uri="{9D8B030D-6E8A-4147-A177-3AD203B41FA5}">
                      <a16:colId xmlns:a16="http://schemas.microsoft.com/office/drawing/2014/main" val="20001"/>
                    </a:ext>
                  </a:extLst>
                </a:gridCol>
                <a:gridCol w="1416050">
                  <a:extLst>
                    <a:ext uri="{9D8B030D-6E8A-4147-A177-3AD203B41FA5}">
                      <a16:colId xmlns:a16="http://schemas.microsoft.com/office/drawing/2014/main" val="20002"/>
                    </a:ext>
                  </a:extLst>
                </a:gridCol>
                <a:gridCol w="1416050">
                  <a:extLst>
                    <a:ext uri="{9D8B030D-6E8A-4147-A177-3AD203B41FA5}">
                      <a16:colId xmlns:a16="http://schemas.microsoft.com/office/drawing/2014/main" val="20003"/>
                    </a:ext>
                  </a:extLst>
                </a:gridCol>
                <a:gridCol w="1416050">
                  <a:extLst>
                    <a:ext uri="{9D8B030D-6E8A-4147-A177-3AD203B41FA5}">
                      <a16:colId xmlns:a16="http://schemas.microsoft.com/office/drawing/2014/main" val="20004"/>
                    </a:ext>
                  </a:extLst>
                </a:gridCol>
              </a:tblGrid>
              <a:tr h="412750">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前缀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338">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中文名字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太</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吉</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750">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比例因子</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r>
                        <a:rPr kumimoji="0" lang="en-US" altLang="zh-CN" sz="2400" b="1" i="0" u="none" strike="noStrike" cap="none" normalizeH="0" baseline="30000">
                          <a:ln>
                            <a:noFill/>
                          </a:ln>
                          <a:solidFill>
                            <a:schemeClr val="tx1"/>
                          </a:solidFill>
                          <a:effectLst/>
                          <a:latin typeface="Times New Roman" panose="02020603050405020304" pitchFamily="18" charset="0"/>
                          <a:ea typeface="黑体" panose="02010609060101010101" pitchFamily="49"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r>
                        <a:rPr kumimoji="0" lang="en-US" altLang="zh-CN" sz="2400" b="1" i="0" u="none" strike="noStrike" cap="none" normalizeH="0" baseline="30000">
                          <a:ln>
                            <a:noFill/>
                          </a:ln>
                          <a:solidFill>
                            <a:schemeClr val="tx1"/>
                          </a:solidFill>
                          <a:effectLst/>
                          <a:latin typeface="Times New Roman" panose="02020603050405020304" pitchFamily="18" charset="0"/>
                          <a:ea typeface="黑体" panose="02010609060101010101" pitchFamily="49"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r>
                        <a:rPr kumimoji="0" lang="en-US" altLang="zh-CN" sz="2400" b="1" i="0" u="none" strike="noStrike" cap="none" normalizeH="0" baseline="30000">
                          <a:ln>
                            <a:noFill/>
                          </a:ln>
                          <a:solidFill>
                            <a:schemeClr val="tx1"/>
                          </a:solidFill>
                          <a:effectLst/>
                          <a:latin typeface="Times New Roman" panose="02020603050405020304" pitchFamily="18" charset="0"/>
                          <a:ea typeface="黑体" panose="02010609060101010101" pitchFamily="49"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r>
                        <a:rPr kumimoji="0" lang="en-US" altLang="zh-CN" sz="2400" b="1" i="0" u="none" strike="noStrike" cap="none" normalizeH="0" baseline="30000">
                          <a:ln>
                            <a:noFill/>
                          </a:ln>
                          <a:solidFill>
                            <a:schemeClr val="tx1"/>
                          </a:solidFill>
                          <a:effectLst/>
                          <a:latin typeface="Times New Roman" panose="02020603050405020304" pitchFamily="18" charset="0"/>
                          <a:ea typeface="黑体" panose="02010609060101010101" pitchFamily="49"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93919" name="Group 31"/>
          <p:cNvGraphicFramePr>
            <a:graphicFrameLocks noGrp="1"/>
          </p:cNvGraphicFramePr>
          <p:nvPr/>
        </p:nvGraphicFramePr>
        <p:xfrm>
          <a:off x="1042988" y="3598863"/>
          <a:ext cx="7080250" cy="1417638"/>
        </p:xfrm>
        <a:graphic>
          <a:graphicData uri="http://schemas.openxmlformats.org/drawingml/2006/table">
            <a:tbl>
              <a:tblPr/>
              <a:tblGrid>
                <a:gridCol w="1416050">
                  <a:extLst>
                    <a:ext uri="{9D8B030D-6E8A-4147-A177-3AD203B41FA5}">
                      <a16:colId xmlns:a16="http://schemas.microsoft.com/office/drawing/2014/main" val="20000"/>
                    </a:ext>
                  </a:extLst>
                </a:gridCol>
                <a:gridCol w="1416050">
                  <a:extLst>
                    <a:ext uri="{9D8B030D-6E8A-4147-A177-3AD203B41FA5}">
                      <a16:colId xmlns:a16="http://schemas.microsoft.com/office/drawing/2014/main" val="20001"/>
                    </a:ext>
                  </a:extLst>
                </a:gridCol>
                <a:gridCol w="1416050">
                  <a:extLst>
                    <a:ext uri="{9D8B030D-6E8A-4147-A177-3AD203B41FA5}">
                      <a16:colId xmlns:a16="http://schemas.microsoft.com/office/drawing/2014/main" val="20002"/>
                    </a:ext>
                  </a:extLst>
                </a:gridCol>
                <a:gridCol w="1416050">
                  <a:extLst>
                    <a:ext uri="{9D8B030D-6E8A-4147-A177-3AD203B41FA5}">
                      <a16:colId xmlns:a16="http://schemas.microsoft.com/office/drawing/2014/main" val="20003"/>
                    </a:ext>
                  </a:extLst>
                </a:gridCol>
                <a:gridCol w="1416050">
                  <a:extLst>
                    <a:ext uri="{9D8B030D-6E8A-4147-A177-3AD203B41FA5}">
                      <a16:colId xmlns:a16="http://schemas.microsoft.com/office/drawing/2014/main" val="20004"/>
                    </a:ext>
                  </a:extLst>
                </a:gridCol>
              </a:tblGrid>
              <a:tr h="503238">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前缀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endPar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p</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中文名字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毫</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纳</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比例因子</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r>
                        <a:rPr kumimoji="0" lang="en-US" altLang="zh-CN" sz="2400" b="1" i="0" u="none" strike="noStrike" cap="none" normalizeH="0" baseline="30000">
                          <a:ln>
                            <a:noFill/>
                          </a:ln>
                          <a:solidFill>
                            <a:schemeClr val="tx1"/>
                          </a:solidFill>
                          <a:effectLst/>
                          <a:latin typeface="Times New Roman" panose="02020603050405020304" pitchFamily="18" charset="0"/>
                          <a:ea typeface="黑体" panose="02010609060101010101" pitchFamily="49"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r>
                        <a:rPr kumimoji="0" lang="en-US" altLang="zh-CN" sz="2400" b="1" i="0" u="none" strike="noStrike" cap="none" normalizeH="0" baseline="30000">
                          <a:ln>
                            <a:noFill/>
                          </a:ln>
                          <a:solidFill>
                            <a:schemeClr val="tx1"/>
                          </a:solidFill>
                          <a:effectLst/>
                          <a:latin typeface="Times New Roman" panose="02020603050405020304" pitchFamily="18" charset="0"/>
                          <a:ea typeface="黑体" panose="02010609060101010101" pitchFamily="49"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r>
                        <a:rPr kumimoji="0" lang="en-US" altLang="zh-CN" sz="2400" b="1" i="0" u="none" strike="noStrike" cap="none" normalizeH="0" baseline="30000">
                          <a:ln>
                            <a:noFill/>
                          </a:ln>
                          <a:solidFill>
                            <a:schemeClr val="tx1"/>
                          </a:solidFill>
                          <a:effectLst/>
                          <a:latin typeface="Times New Roman" panose="02020603050405020304" pitchFamily="18" charset="0"/>
                          <a:ea typeface="黑体" panose="02010609060101010101" pitchFamily="49"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r>
                        <a:rPr kumimoji="0" lang="en-US" altLang="zh-CN" sz="2400" b="1" i="0" u="none" strike="noStrike" cap="none" normalizeH="0" baseline="30000">
                          <a:ln>
                            <a:noFill/>
                          </a:ln>
                          <a:solidFill>
                            <a:schemeClr val="tx1"/>
                          </a:solidFill>
                          <a:effectLst/>
                          <a:latin typeface="Times New Roman" panose="02020603050405020304" pitchFamily="18" charset="0"/>
                          <a:ea typeface="黑体" panose="02010609060101010101" pitchFamily="49" charset="-122"/>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93945" name="Object 57"/>
          <p:cNvGraphicFramePr>
            <a:graphicFrameLocks noChangeAspect="1"/>
          </p:cNvGraphicFramePr>
          <p:nvPr/>
        </p:nvGraphicFramePr>
        <p:xfrm>
          <a:off x="4283075" y="3716338"/>
          <a:ext cx="277813" cy="360362"/>
        </p:xfrm>
        <a:graphic>
          <a:graphicData uri="http://schemas.openxmlformats.org/presentationml/2006/ole">
            <mc:AlternateContent xmlns:mc="http://schemas.openxmlformats.org/markup-compatibility/2006">
              <mc:Choice xmlns:v="urn:schemas-microsoft-com:vml" Requires="v">
                <p:oleObj name="公式" r:id="rId3" imgW="127000" imgH="165100" progId="Equation.3">
                  <p:embed/>
                </p:oleObj>
              </mc:Choice>
              <mc:Fallback>
                <p:oleObj name="公式" r:id="rId3" imgW="127000" imgH="165100" progId="Equation.3">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075" y="3716338"/>
                        <a:ext cx="277813" cy="360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3946" name="Rectangle 58"/>
          <p:cNvSpPr>
            <a:spLocks noChangeArrowheads="1"/>
          </p:cNvSpPr>
          <p:nvPr/>
        </p:nvSpPr>
        <p:spPr bwMode="auto">
          <a:xfrm>
            <a:off x="2855913" y="1436688"/>
            <a:ext cx="3425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spcBef>
                <a:spcPct val="0"/>
              </a:spcBef>
              <a:buFontTx/>
              <a:buNone/>
            </a:pPr>
            <a:r>
              <a:rPr lang="zh-CN" altLang="en-US" sz="2400"/>
              <a:t>表</a:t>
            </a:r>
            <a:r>
              <a:rPr lang="en-US" altLang="zh-CN" sz="2400"/>
              <a:t>1 </a:t>
            </a:r>
            <a:r>
              <a:rPr lang="zh-CN" altLang="en-US" sz="2400"/>
              <a:t>常见物理单位前缀</a:t>
            </a:r>
          </a:p>
        </p:txBody>
      </p:sp>
      <p:sp>
        <p:nvSpPr>
          <p:cNvPr id="293947" name="Rectangle 59"/>
          <p:cNvSpPr>
            <a:spLocks noChangeArrowheads="1"/>
          </p:cNvSpPr>
          <p:nvPr/>
        </p:nvSpPr>
        <p:spPr bwMode="auto">
          <a:xfrm>
            <a:off x="1763713" y="5229225"/>
            <a:ext cx="6480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1kA=10</a:t>
            </a:r>
            <a:r>
              <a:rPr lang="en-US" altLang="zh-CN" sz="2400" b="1" baseline="30000"/>
              <a:t>3</a:t>
            </a:r>
            <a:r>
              <a:rPr lang="en-US" altLang="zh-CN" sz="2400" b="1"/>
              <a:t> A</a:t>
            </a:r>
            <a:r>
              <a:rPr lang="en-US" altLang="zh-CN" sz="2400"/>
              <a:t> </a:t>
            </a:r>
            <a:r>
              <a:rPr lang="zh-CN" altLang="en-US" sz="2400"/>
              <a:t>，</a:t>
            </a:r>
            <a:r>
              <a:rPr lang="en-US" altLang="zh-CN" sz="2400" b="1"/>
              <a:t>1 mA=10</a:t>
            </a:r>
            <a:r>
              <a:rPr lang="zh-CN" altLang="en-US" sz="2400" b="1" baseline="30000"/>
              <a:t>－</a:t>
            </a:r>
            <a:r>
              <a:rPr lang="en-US" altLang="zh-CN" sz="2400" b="1" baseline="30000"/>
              <a:t>3</a:t>
            </a:r>
            <a:r>
              <a:rPr lang="en-US" altLang="zh-CN" sz="2400" b="1"/>
              <a:t> A</a:t>
            </a:r>
            <a:r>
              <a:rPr lang="zh-CN" altLang="en-US" sz="2400"/>
              <a:t>， </a:t>
            </a:r>
            <a:r>
              <a:rPr lang="en-US" altLang="zh-CN" sz="2400" b="1"/>
              <a:t>1μA =10</a:t>
            </a:r>
            <a:r>
              <a:rPr lang="zh-CN" altLang="en-US" sz="2400" b="1" baseline="30000"/>
              <a:t>－</a:t>
            </a:r>
            <a:r>
              <a:rPr lang="en-US" altLang="zh-CN" sz="2400" b="1" baseline="30000"/>
              <a:t>6</a:t>
            </a:r>
            <a:r>
              <a:rPr lang="en-US" altLang="zh-CN" sz="2400" b="1"/>
              <a:t> A</a:t>
            </a:r>
            <a:endParaRPr lang="zh-CN" altLang="en-US" sz="2400" b="1"/>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3893"/>
                                        </p:tgtEl>
                                        <p:attrNameLst>
                                          <p:attrName>style.visibility</p:attrName>
                                        </p:attrNameLst>
                                      </p:cBhvr>
                                      <p:to>
                                        <p:strVal val="visible"/>
                                      </p:to>
                                    </p:set>
                                    <p:animEffect transition="in" filter="wipe(left)">
                                      <p:cBhvr>
                                        <p:cTn id="7" dur="500"/>
                                        <p:tgtEl>
                                          <p:spTgt spid="29389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3946"/>
                                        </p:tgtEl>
                                        <p:attrNameLst>
                                          <p:attrName>style.visibility</p:attrName>
                                        </p:attrNameLst>
                                      </p:cBhvr>
                                      <p:to>
                                        <p:strVal val="visible"/>
                                      </p:to>
                                    </p:set>
                                    <p:animEffect transition="in" filter="wipe(left)">
                                      <p:cBhvr>
                                        <p:cTn id="10" dur="500"/>
                                        <p:tgtEl>
                                          <p:spTgt spid="2939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93919"/>
                                        </p:tgtEl>
                                        <p:attrNameLst>
                                          <p:attrName>style.visibility</p:attrName>
                                        </p:attrNameLst>
                                      </p:cBhvr>
                                      <p:to>
                                        <p:strVal val="visible"/>
                                      </p:to>
                                    </p:set>
                                    <p:animEffect transition="in" filter="wipe(left)">
                                      <p:cBhvr>
                                        <p:cTn id="15" dur="500"/>
                                        <p:tgtEl>
                                          <p:spTgt spid="293919"/>
                                        </p:tgtEl>
                                      </p:cBhvr>
                                    </p:animEffect>
                                  </p:childTnLst>
                                </p:cTn>
                              </p:par>
                              <p:par>
                                <p:cTn id="16" presetID="22" presetClass="entr" presetSubtype="8" fill="hold" nodeType="withEffect">
                                  <p:stCondLst>
                                    <p:cond delay="0"/>
                                  </p:stCondLst>
                                  <p:childTnLst>
                                    <p:set>
                                      <p:cBhvr>
                                        <p:cTn id="17" dur="1" fill="hold">
                                          <p:stCondLst>
                                            <p:cond delay="0"/>
                                          </p:stCondLst>
                                        </p:cTn>
                                        <p:tgtEl>
                                          <p:spTgt spid="293945"/>
                                        </p:tgtEl>
                                        <p:attrNameLst>
                                          <p:attrName>style.visibility</p:attrName>
                                        </p:attrNameLst>
                                      </p:cBhvr>
                                      <p:to>
                                        <p:strVal val="visible"/>
                                      </p:to>
                                    </p:set>
                                    <p:animEffect transition="in" filter="wipe(left)">
                                      <p:cBhvr>
                                        <p:cTn id="18" dur="500"/>
                                        <p:tgtEl>
                                          <p:spTgt spid="29394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93947"/>
                                        </p:tgtEl>
                                        <p:attrNameLst>
                                          <p:attrName>style.visibility</p:attrName>
                                        </p:attrNameLst>
                                      </p:cBhvr>
                                      <p:to>
                                        <p:strVal val="visible"/>
                                      </p:to>
                                    </p:set>
                                    <p:animEffect transition="in" filter="wipe(left)">
                                      <p:cBhvr>
                                        <p:cTn id="23" dur="500"/>
                                        <p:tgtEl>
                                          <p:spTgt spid="293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46" grpId="0"/>
      <p:bldP spid="2939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579F0700-626B-41F9-94D8-6C494B9B227F}" type="slidenum">
              <a:rPr lang="zh-CN" altLang="en-US" sz="1600" smtClean="0">
                <a:solidFill>
                  <a:srgbClr val="FFFF00"/>
                </a:solidFill>
                <a:ea typeface="宋体" panose="02010600030101010101" pitchFamily="2" charset="-122"/>
              </a:rPr>
              <a:t>24</a:t>
            </a:fld>
            <a:endParaRPr lang="en-US" altLang="zh-CN" sz="1600">
              <a:solidFill>
                <a:srgbClr val="FFFF00"/>
              </a:solidFill>
              <a:ea typeface="宋体" panose="02010600030101010101" pitchFamily="2" charset="-122"/>
            </a:endParaRPr>
          </a:p>
        </p:txBody>
      </p:sp>
      <p:sp>
        <p:nvSpPr>
          <p:cNvPr id="20512" name="Text Box 32"/>
          <p:cNvSpPr txBox="1">
            <a:spLocks noChangeArrowheads="1"/>
          </p:cNvSpPr>
          <p:nvPr/>
        </p:nvSpPr>
        <p:spPr bwMode="auto">
          <a:xfrm>
            <a:off x="323850" y="1628775"/>
            <a:ext cx="8229600"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buFontTx/>
              <a:buNone/>
            </a:pPr>
            <a:r>
              <a:rPr lang="zh-CN" altLang="en-US" sz="2400" b="1">
                <a:solidFill>
                  <a:srgbClr val="FF0000"/>
                </a:solidFill>
                <a:latin typeface="黑体" panose="02010609060101010101" pitchFamily="49" charset="-122"/>
              </a:rPr>
              <a:t>参考</a:t>
            </a:r>
            <a:r>
              <a:rPr kumimoji="1" lang="zh-CN" altLang="en-US" sz="2400" b="1">
                <a:solidFill>
                  <a:srgbClr val="FF0000"/>
                </a:solidFill>
                <a:latin typeface="黑体" panose="02010609060101010101" pitchFamily="49" charset="-122"/>
              </a:rPr>
              <a:t>方向</a:t>
            </a:r>
            <a:r>
              <a:rPr lang="zh-CN" altLang="en-US" sz="2400" b="1">
                <a:solidFill>
                  <a:srgbClr val="FF0000"/>
                </a:solidFill>
                <a:latin typeface="黑体" panose="02010609060101010101" pitchFamily="49" charset="-122"/>
              </a:rPr>
              <a:t>：</a:t>
            </a:r>
            <a:r>
              <a:rPr lang="zh-CN" altLang="en-US" sz="2400">
                <a:latin typeface="黑体" panose="02010609060101010101" pitchFamily="49" charset="-122"/>
              </a:rPr>
              <a:t>为了方便分析与运算，任意假定电流的</a:t>
            </a:r>
            <a:r>
              <a:rPr kumimoji="1" lang="zh-CN" altLang="en-US" sz="2400">
                <a:solidFill>
                  <a:srgbClr val="000000"/>
                </a:solidFill>
                <a:latin typeface="黑体" panose="02010609060101010101" pitchFamily="49" charset="-122"/>
              </a:rPr>
              <a:t>方向。</a:t>
            </a:r>
          </a:p>
          <a:p>
            <a:pPr eaLnBrk="1" hangingPunct="1">
              <a:lnSpc>
                <a:spcPct val="120000"/>
              </a:lnSpc>
              <a:buFontTx/>
              <a:buNone/>
            </a:pPr>
            <a:r>
              <a:rPr kumimoji="1" lang="zh-CN" altLang="en-US" sz="2400">
                <a:solidFill>
                  <a:srgbClr val="000000"/>
                </a:solidFill>
                <a:latin typeface="黑体" panose="02010609060101010101" pitchFamily="49" charset="-122"/>
              </a:rPr>
              <a:t>          </a:t>
            </a:r>
            <a:r>
              <a:rPr lang="zh-CN" altLang="en-US" sz="2400">
                <a:latin typeface="黑体" panose="02010609060101010101" pitchFamily="49" charset="-122"/>
              </a:rPr>
              <a:t>任意假定的</a:t>
            </a:r>
            <a:r>
              <a:rPr kumimoji="1" lang="zh-CN" altLang="en-US" sz="2400">
                <a:solidFill>
                  <a:srgbClr val="000000"/>
                </a:solidFill>
                <a:latin typeface="黑体" panose="02010609060101010101" pitchFamily="49" charset="-122"/>
              </a:rPr>
              <a:t>方向称为</a:t>
            </a:r>
            <a:r>
              <a:rPr lang="zh-CN" altLang="en-US" sz="2400">
                <a:latin typeface="黑体" panose="02010609060101010101" pitchFamily="49" charset="-122"/>
              </a:rPr>
              <a:t>参考</a:t>
            </a:r>
            <a:r>
              <a:rPr kumimoji="1" lang="zh-CN" altLang="en-US" sz="2400">
                <a:solidFill>
                  <a:srgbClr val="000000"/>
                </a:solidFill>
                <a:latin typeface="黑体" panose="02010609060101010101" pitchFamily="49" charset="-122"/>
              </a:rPr>
              <a:t>方向，简称方向。</a:t>
            </a:r>
            <a:endParaRPr lang="zh-CN" altLang="en-US" sz="2400">
              <a:latin typeface="黑体" panose="02010609060101010101" pitchFamily="49" charset="-122"/>
            </a:endParaRPr>
          </a:p>
        </p:txBody>
      </p:sp>
      <p:sp>
        <p:nvSpPr>
          <p:cNvPr id="20531" name="Text Box 51"/>
          <p:cNvSpPr txBox="1">
            <a:spLocks noChangeArrowheads="1"/>
          </p:cNvSpPr>
          <p:nvPr/>
        </p:nvSpPr>
        <p:spPr bwMode="auto">
          <a:xfrm>
            <a:off x="1905000" y="4881563"/>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lang="en-US" altLang="zh-CN" sz="2000">
                <a:latin typeface="黑体" panose="02010609060101010101" pitchFamily="49" charset="-122"/>
              </a:rPr>
              <a:t>  </a:t>
            </a:r>
            <a:r>
              <a:rPr lang="zh-CN" altLang="en-US" sz="2400">
                <a:latin typeface="黑体" panose="02010609060101010101" pitchFamily="49" charset="-122"/>
              </a:rPr>
              <a:t>电流参考方向的表示方法</a:t>
            </a:r>
          </a:p>
        </p:txBody>
      </p:sp>
      <p:sp>
        <p:nvSpPr>
          <p:cNvPr id="26" name="Text Box 32"/>
          <p:cNvSpPr txBox="1">
            <a:spLocks noChangeArrowheads="1"/>
          </p:cNvSpPr>
          <p:nvPr/>
        </p:nvSpPr>
        <p:spPr bwMode="auto">
          <a:xfrm>
            <a:off x="323850" y="1196975"/>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buFontTx/>
              <a:buNone/>
            </a:pPr>
            <a:r>
              <a:rPr lang="zh-CN" altLang="en-US" sz="2400"/>
              <a:t>电流的实际方向：正电荷移动的方向。</a:t>
            </a:r>
          </a:p>
        </p:txBody>
      </p:sp>
      <p:sp>
        <p:nvSpPr>
          <p:cNvPr id="17414" name="Rectangle 28"/>
          <p:cNvSpPr>
            <a:spLocks noGrp="1" noChangeArrowheads="1"/>
          </p:cNvSpPr>
          <p:nvPr>
            <p:ph type="title"/>
          </p:nvPr>
        </p:nvSpPr>
        <p:spPr/>
        <p:txBody>
          <a:bodyPr/>
          <a:lstStyle/>
          <a:p>
            <a:r>
              <a:rPr lang="en-US" altLang="zh-CN"/>
              <a:t>1.2.1   </a:t>
            </a:r>
            <a:r>
              <a:rPr lang="zh-CN" altLang="en-US"/>
              <a:t>电流和电流的参考方向</a:t>
            </a:r>
          </a:p>
        </p:txBody>
      </p:sp>
      <p:grpSp>
        <p:nvGrpSpPr>
          <p:cNvPr id="2" name="Group 48"/>
          <p:cNvGrpSpPr/>
          <p:nvPr/>
        </p:nvGrpSpPr>
        <p:grpSpPr bwMode="auto">
          <a:xfrm>
            <a:off x="250825" y="3384550"/>
            <a:ext cx="2058988" cy="1265238"/>
            <a:chOff x="1385" y="2803"/>
            <a:chExt cx="1297" cy="797"/>
          </a:xfrm>
        </p:grpSpPr>
        <p:sp>
          <p:nvSpPr>
            <p:cNvPr id="17436" name="Text Box 7"/>
            <p:cNvSpPr txBox="1">
              <a:spLocks noChangeArrowheads="1"/>
            </p:cNvSpPr>
            <p:nvPr/>
          </p:nvSpPr>
          <p:spPr bwMode="auto">
            <a:xfrm>
              <a:off x="1385" y="319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a:ea typeface="宋体" panose="02010600030101010101" pitchFamily="2" charset="-122"/>
                </a:rPr>
                <a:t>a</a:t>
              </a:r>
            </a:p>
          </p:txBody>
        </p:sp>
        <p:sp>
          <p:nvSpPr>
            <p:cNvPr id="17437" name="Text Box 8"/>
            <p:cNvSpPr txBox="1">
              <a:spLocks noChangeArrowheads="1"/>
            </p:cNvSpPr>
            <p:nvPr/>
          </p:nvSpPr>
          <p:spPr bwMode="auto">
            <a:xfrm>
              <a:off x="2441" y="319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a:ea typeface="宋体" panose="02010600030101010101" pitchFamily="2" charset="-122"/>
                </a:rPr>
                <a:t>b</a:t>
              </a:r>
            </a:p>
          </p:txBody>
        </p:sp>
        <p:sp>
          <p:nvSpPr>
            <p:cNvPr id="17438" name="Text Box 9"/>
            <p:cNvSpPr txBox="1">
              <a:spLocks noChangeArrowheads="1"/>
            </p:cNvSpPr>
            <p:nvPr/>
          </p:nvSpPr>
          <p:spPr bwMode="auto">
            <a:xfrm>
              <a:off x="1877" y="3273"/>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ea typeface="宋体" panose="02010600030101010101" pitchFamily="2" charset="-122"/>
                </a:rPr>
                <a:t>R</a:t>
              </a:r>
              <a:endParaRPr kumimoji="1" lang="en-US" altLang="zh-CN" b="1">
                <a:ea typeface="宋体" panose="02010600030101010101" pitchFamily="2" charset="-122"/>
              </a:endParaRPr>
            </a:p>
          </p:txBody>
        </p:sp>
        <p:sp>
          <p:nvSpPr>
            <p:cNvPr id="17439" name="Line 10"/>
            <p:cNvSpPr>
              <a:spLocks noChangeShapeType="1"/>
            </p:cNvSpPr>
            <p:nvPr/>
          </p:nvSpPr>
          <p:spPr bwMode="auto">
            <a:xfrm>
              <a:off x="1503" y="3231"/>
              <a:ext cx="39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0" name="Rectangle 11"/>
            <p:cNvSpPr>
              <a:spLocks noChangeArrowheads="1"/>
            </p:cNvSpPr>
            <p:nvPr/>
          </p:nvSpPr>
          <p:spPr bwMode="auto">
            <a:xfrm>
              <a:off x="1899" y="3171"/>
              <a:ext cx="264" cy="1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7441" name="Line 12"/>
            <p:cNvSpPr>
              <a:spLocks noChangeShapeType="1"/>
            </p:cNvSpPr>
            <p:nvPr/>
          </p:nvSpPr>
          <p:spPr bwMode="auto">
            <a:xfrm>
              <a:off x="1805" y="3091"/>
              <a:ext cx="492"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2" name="Text Box 13"/>
            <p:cNvSpPr txBox="1">
              <a:spLocks noChangeArrowheads="1"/>
            </p:cNvSpPr>
            <p:nvPr/>
          </p:nvSpPr>
          <p:spPr bwMode="auto">
            <a:xfrm>
              <a:off x="1913" y="2803"/>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ea typeface="宋体" panose="02010600030101010101" pitchFamily="2" charset="-122"/>
                </a:rPr>
                <a:t>I</a:t>
              </a:r>
              <a:endParaRPr kumimoji="1" lang="en-US" altLang="zh-CN" b="1">
                <a:ea typeface="宋体" panose="02010600030101010101" pitchFamily="2" charset="-122"/>
              </a:endParaRPr>
            </a:p>
          </p:txBody>
        </p:sp>
        <p:sp>
          <p:nvSpPr>
            <p:cNvPr id="17443" name="Line 14"/>
            <p:cNvSpPr>
              <a:spLocks noChangeShapeType="1"/>
            </p:cNvSpPr>
            <p:nvPr/>
          </p:nvSpPr>
          <p:spPr bwMode="auto">
            <a:xfrm>
              <a:off x="2153" y="3235"/>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4" name="Oval 15"/>
            <p:cNvSpPr>
              <a:spLocks noChangeArrowheads="1"/>
            </p:cNvSpPr>
            <p:nvPr/>
          </p:nvSpPr>
          <p:spPr bwMode="auto">
            <a:xfrm>
              <a:off x="1457" y="3209"/>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7445" name="Oval 16"/>
            <p:cNvSpPr>
              <a:spLocks noChangeArrowheads="1"/>
            </p:cNvSpPr>
            <p:nvPr/>
          </p:nvSpPr>
          <p:spPr bwMode="auto">
            <a:xfrm>
              <a:off x="2537" y="3205"/>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grpSp>
      <p:sp>
        <p:nvSpPr>
          <p:cNvPr id="27" name="Text Box 32"/>
          <p:cNvSpPr txBox="1">
            <a:spLocks noChangeArrowheads="1"/>
          </p:cNvSpPr>
          <p:nvPr/>
        </p:nvSpPr>
        <p:spPr bwMode="auto">
          <a:xfrm>
            <a:off x="179388" y="2951163"/>
            <a:ext cx="4175125" cy="457200"/>
          </a:xfrm>
          <a:prstGeom prst="rect">
            <a:avLst/>
          </a:prstGeom>
          <a:noFill/>
          <a:ln w="9525">
            <a:noFill/>
            <a:miter lim="800000"/>
          </a:ln>
          <a:effec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defRPr/>
            </a:pPr>
            <a:r>
              <a:rPr kumimoji="1" lang="zh-CN" altLang="en-US" b="1">
                <a:solidFill>
                  <a:srgbClr val="FF0000"/>
                </a:solidFill>
                <a:effectLst>
                  <a:outerShdw blurRad="38100" dist="38100" dir="2700000" algn="tl">
                    <a:srgbClr val="C0C0C0"/>
                  </a:outerShdw>
                </a:effectLst>
                <a:ea typeface="黑体" panose="02010609060101010101" pitchFamily="49" charset="-122"/>
              </a:rPr>
              <a:t>电流参考</a:t>
            </a:r>
            <a:r>
              <a:rPr lang="zh-CN" altLang="en-US" b="1">
                <a:solidFill>
                  <a:srgbClr val="FF0000"/>
                </a:solidFill>
                <a:ea typeface="黑体" panose="02010609060101010101" pitchFamily="49" charset="-122"/>
              </a:rPr>
              <a:t>方向</a:t>
            </a:r>
            <a:r>
              <a:rPr kumimoji="1" lang="zh-CN" altLang="en-US" b="1">
                <a:solidFill>
                  <a:srgbClr val="FF0000"/>
                </a:solidFill>
                <a:effectLst>
                  <a:outerShdw blurRad="38100" dist="38100" dir="2700000" algn="tl">
                    <a:srgbClr val="C0C0C0"/>
                  </a:outerShdw>
                </a:effectLst>
                <a:ea typeface="黑体" panose="02010609060101010101" pitchFamily="49" charset="-122"/>
              </a:rPr>
              <a:t>的表示方法：</a:t>
            </a:r>
          </a:p>
        </p:txBody>
      </p:sp>
      <p:sp>
        <p:nvSpPr>
          <p:cNvPr id="57386" name="Text Box 42"/>
          <p:cNvSpPr txBox="1">
            <a:spLocks noChangeArrowheads="1"/>
          </p:cNvSpPr>
          <p:nvPr/>
        </p:nvSpPr>
        <p:spPr bwMode="auto">
          <a:xfrm>
            <a:off x="3922713" y="3024188"/>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①箭头表示法</a:t>
            </a:r>
          </a:p>
        </p:txBody>
      </p:sp>
      <p:sp>
        <p:nvSpPr>
          <p:cNvPr id="57387" name="Text Box 43"/>
          <p:cNvSpPr txBox="1">
            <a:spLocks noChangeArrowheads="1"/>
          </p:cNvSpPr>
          <p:nvPr/>
        </p:nvSpPr>
        <p:spPr bwMode="auto">
          <a:xfrm>
            <a:off x="6351588" y="3024188"/>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②双下标表示法</a:t>
            </a:r>
          </a:p>
        </p:txBody>
      </p:sp>
      <p:sp>
        <p:nvSpPr>
          <p:cNvPr id="57388" name="Text Box 44"/>
          <p:cNvSpPr txBox="1">
            <a:spLocks noChangeArrowheads="1"/>
          </p:cNvSpPr>
          <p:nvPr/>
        </p:nvSpPr>
        <p:spPr bwMode="auto">
          <a:xfrm>
            <a:off x="6718300" y="3875088"/>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i="1"/>
              <a:t>I</a:t>
            </a:r>
            <a:r>
              <a:rPr lang="en-US" altLang="zh-CN" sz="2400" b="1" baseline="-25000"/>
              <a:t>ab</a:t>
            </a:r>
          </a:p>
        </p:txBody>
      </p:sp>
      <p:grpSp>
        <p:nvGrpSpPr>
          <p:cNvPr id="57389" name="Group 45"/>
          <p:cNvGrpSpPr/>
          <p:nvPr/>
        </p:nvGrpSpPr>
        <p:grpSpPr bwMode="auto">
          <a:xfrm>
            <a:off x="2987675" y="3600450"/>
            <a:ext cx="2516188" cy="1055688"/>
            <a:chOff x="2064" y="2115"/>
            <a:chExt cx="1585" cy="665"/>
          </a:xfrm>
        </p:grpSpPr>
        <p:grpSp>
          <p:nvGrpSpPr>
            <p:cNvPr id="17425" name="Group 46"/>
            <p:cNvGrpSpPr/>
            <p:nvPr/>
          </p:nvGrpSpPr>
          <p:grpSpPr bwMode="auto">
            <a:xfrm>
              <a:off x="2064" y="2115"/>
              <a:ext cx="1585" cy="665"/>
              <a:chOff x="2064" y="2115"/>
              <a:chExt cx="1585" cy="665"/>
            </a:xfrm>
          </p:grpSpPr>
          <p:sp>
            <p:nvSpPr>
              <p:cNvPr id="17427" name="Text Box 37"/>
              <p:cNvSpPr txBox="1">
                <a:spLocks noChangeArrowheads="1"/>
              </p:cNvSpPr>
              <p:nvPr/>
            </p:nvSpPr>
            <p:spPr bwMode="auto">
              <a:xfrm>
                <a:off x="2064" y="238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a:solidFill>
                      <a:srgbClr val="006600"/>
                    </a:solidFill>
                    <a:ea typeface="宋体" panose="02010600030101010101" pitchFamily="2" charset="-122"/>
                  </a:rPr>
                  <a:t>a</a:t>
                </a:r>
              </a:p>
            </p:txBody>
          </p:sp>
          <p:sp>
            <p:nvSpPr>
              <p:cNvPr id="17428" name="Text Box 38"/>
              <p:cNvSpPr txBox="1">
                <a:spLocks noChangeArrowheads="1"/>
              </p:cNvSpPr>
              <p:nvPr/>
            </p:nvSpPr>
            <p:spPr bwMode="auto">
              <a:xfrm>
                <a:off x="3408" y="2376"/>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a:solidFill>
                      <a:srgbClr val="006600"/>
                    </a:solidFill>
                    <a:ea typeface="宋体" panose="02010600030101010101" pitchFamily="2" charset="-122"/>
                  </a:rPr>
                  <a:t>b</a:t>
                </a:r>
              </a:p>
            </p:txBody>
          </p:sp>
          <p:sp>
            <p:nvSpPr>
              <p:cNvPr id="17429" name="Text Box 39"/>
              <p:cNvSpPr txBox="1">
                <a:spLocks noChangeArrowheads="1"/>
              </p:cNvSpPr>
              <p:nvPr/>
            </p:nvSpPr>
            <p:spPr bwMode="auto">
              <a:xfrm>
                <a:off x="2556" y="2453"/>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solidFill>
                      <a:srgbClr val="006600"/>
                    </a:solidFill>
                    <a:ea typeface="宋体" panose="02010600030101010101" pitchFamily="2" charset="-122"/>
                  </a:rPr>
                  <a:t>R</a:t>
                </a:r>
                <a:endParaRPr kumimoji="1" lang="en-US" altLang="zh-CN" b="1">
                  <a:solidFill>
                    <a:srgbClr val="006600"/>
                  </a:solidFill>
                  <a:ea typeface="宋体" panose="02010600030101010101" pitchFamily="2" charset="-122"/>
                </a:endParaRPr>
              </a:p>
            </p:txBody>
          </p:sp>
          <p:sp>
            <p:nvSpPr>
              <p:cNvPr id="17430" name="Line 40"/>
              <p:cNvSpPr>
                <a:spLocks noChangeShapeType="1"/>
              </p:cNvSpPr>
              <p:nvPr/>
            </p:nvSpPr>
            <p:spPr bwMode="auto">
              <a:xfrm>
                <a:off x="2182" y="2411"/>
                <a:ext cx="39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1" name="Rectangle 41"/>
              <p:cNvSpPr>
                <a:spLocks noChangeArrowheads="1"/>
              </p:cNvSpPr>
              <p:nvPr/>
            </p:nvSpPr>
            <p:spPr bwMode="auto">
              <a:xfrm>
                <a:off x="2578" y="2351"/>
                <a:ext cx="264" cy="1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7432" name="Line 42"/>
              <p:cNvSpPr>
                <a:spLocks noChangeShapeType="1"/>
              </p:cNvSpPr>
              <p:nvPr/>
            </p:nvSpPr>
            <p:spPr bwMode="auto">
              <a:xfrm>
                <a:off x="3016" y="2423"/>
                <a:ext cx="348" cy="0"/>
              </a:xfrm>
              <a:prstGeom prst="line">
                <a:avLst/>
              </a:prstGeom>
              <a:noFill/>
              <a:ln w="38100">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3" name="Text Box 43"/>
              <p:cNvSpPr txBox="1">
                <a:spLocks noChangeArrowheads="1"/>
              </p:cNvSpPr>
              <p:nvPr/>
            </p:nvSpPr>
            <p:spPr bwMode="auto">
              <a:xfrm>
                <a:off x="3107" y="2115"/>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ea typeface="宋体" panose="02010600030101010101" pitchFamily="2" charset="-122"/>
                  </a:rPr>
                  <a:t>I</a:t>
                </a:r>
                <a:endParaRPr kumimoji="1" lang="en-US" altLang="zh-CN" b="1">
                  <a:ea typeface="宋体" panose="02010600030101010101" pitchFamily="2" charset="-122"/>
                </a:endParaRPr>
              </a:p>
            </p:txBody>
          </p:sp>
          <p:sp>
            <p:nvSpPr>
              <p:cNvPr id="17434" name="Oval 45"/>
              <p:cNvSpPr>
                <a:spLocks noChangeArrowheads="1"/>
              </p:cNvSpPr>
              <p:nvPr/>
            </p:nvSpPr>
            <p:spPr bwMode="auto">
              <a:xfrm>
                <a:off x="2115" y="2387"/>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7435" name="Oval 46"/>
              <p:cNvSpPr>
                <a:spLocks noChangeArrowheads="1"/>
              </p:cNvSpPr>
              <p:nvPr/>
            </p:nvSpPr>
            <p:spPr bwMode="auto">
              <a:xfrm>
                <a:off x="3515" y="2387"/>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grpSp>
        <p:sp>
          <p:nvSpPr>
            <p:cNvPr id="17426" name="Line 56"/>
            <p:cNvSpPr>
              <a:spLocks noChangeShapeType="1"/>
            </p:cNvSpPr>
            <p:nvPr/>
          </p:nvSpPr>
          <p:spPr bwMode="auto">
            <a:xfrm>
              <a:off x="2835" y="2423"/>
              <a:ext cx="68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7401" name="Rectangle 57"/>
          <p:cNvSpPr>
            <a:spLocks noChangeArrowheads="1"/>
          </p:cNvSpPr>
          <p:nvPr/>
        </p:nvSpPr>
        <p:spPr bwMode="auto">
          <a:xfrm>
            <a:off x="7523163" y="3875088"/>
            <a:ext cx="517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i="1"/>
              <a:t>I</a:t>
            </a:r>
            <a:r>
              <a:rPr lang="en-US" altLang="zh-CN" sz="2400" b="1" baseline="-25000"/>
              <a:t>ba</a:t>
            </a:r>
          </a:p>
        </p:txBody>
      </p:sp>
      <p:sp>
        <p:nvSpPr>
          <p:cNvPr id="57402" name="Rectangle 58"/>
          <p:cNvSpPr>
            <a:spLocks noChangeArrowheads="1"/>
          </p:cNvSpPr>
          <p:nvPr/>
        </p:nvSpPr>
        <p:spPr bwMode="auto">
          <a:xfrm>
            <a:off x="7127875" y="3875088"/>
            <a:ext cx="75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a:t>
            </a:r>
            <a:endParaRPr lang="zh-CN" altLang="en-US" sz="2400" b="1"/>
          </a:p>
        </p:txBody>
      </p:sp>
      <p:sp>
        <p:nvSpPr>
          <p:cNvPr id="57403" name="Text Box 59"/>
          <p:cNvSpPr txBox="1">
            <a:spLocks noChangeArrowheads="1"/>
          </p:cNvSpPr>
          <p:nvPr/>
        </p:nvSpPr>
        <p:spPr bwMode="auto">
          <a:xfrm>
            <a:off x="1022350" y="4484688"/>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t>(a)</a:t>
            </a:r>
          </a:p>
        </p:txBody>
      </p:sp>
      <p:sp>
        <p:nvSpPr>
          <p:cNvPr id="57404" name="Text Box 60"/>
          <p:cNvSpPr txBox="1">
            <a:spLocks noChangeArrowheads="1"/>
          </p:cNvSpPr>
          <p:nvPr/>
        </p:nvSpPr>
        <p:spPr bwMode="auto">
          <a:xfrm>
            <a:off x="3903663" y="448468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t>(b)</a:t>
            </a:r>
          </a:p>
        </p:txBody>
      </p:sp>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57386"/>
                                        </p:tgtEl>
                                        <p:attrNameLst>
                                          <p:attrName>style.visibility</p:attrName>
                                        </p:attrNameLst>
                                      </p:cBhvr>
                                      <p:to>
                                        <p:strVal val="visible"/>
                                      </p:to>
                                    </p:set>
                                    <p:animEffect transition="in" filter="wipe(left)">
                                      <p:cBhvr>
                                        <p:cTn id="22" dur="500"/>
                                        <p:tgtEl>
                                          <p:spTgt spid="5738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9" presetClass="entr" presetSubtype="0" fill="hold" grpId="0" nodeType="withEffect">
                                  <p:stCondLst>
                                    <p:cond delay="0"/>
                                  </p:stCondLst>
                                  <p:childTnLst>
                                    <p:set>
                                      <p:cBhvr>
                                        <p:cTn id="28" dur="1" fill="hold">
                                          <p:stCondLst>
                                            <p:cond delay="0"/>
                                          </p:stCondLst>
                                        </p:cTn>
                                        <p:tgtEl>
                                          <p:spTgt spid="57403"/>
                                        </p:tgtEl>
                                        <p:attrNameLst>
                                          <p:attrName>style.visibility</p:attrName>
                                        </p:attrNameLst>
                                      </p:cBhvr>
                                      <p:to>
                                        <p:strVal val="visible"/>
                                      </p:to>
                                    </p:set>
                                    <p:animEffect transition="in" filter="dissolve">
                                      <p:cBhvr>
                                        <p:cTn id="29" dur="500"/>
                                        <p:tgtEl>
                                          <p:spTgt spid="57403"/>
                                        </p:tgtEl>
                                      </p:cBhvr>
                                    </p:animEffect>
                                  </p:childTnLst>
                                </p:cTn>
                              </p:par>
                              <p:par>
                                <p:cTn id="30" presetID="4" presetClass="entr" presetSubtype="16" fill="hold" nodeType="withEffect">
                                  <p:stCondLst>
                                    <p:cond delay="0"/>
                                  </p:stCondLst>
                                  <p:childTnLst>
                                    <p:set>
                                      <p:cBhvr>
                                        <p:cTn id="31" dur="1" fill="hold">
                                          <p:stCondLst>
                                            <p:cond delay="0"/>
                                          </p:stCondLst>
                                        </p:cTn>
                                        <p:tgtEl>
                                          <p:spTgt spid="20531">
                                            <p:txEl>
                                              <p:pRg st="0" end="0"/>
                                            </p:txEl>
                                          </p:spTgt>
                                        </p:tgtEl>
                                        <p:attrNameLst>
                                          <p:attrName>style.visibility</p:attrName>
                                        </p:attrNameLst>
                                      </p:cBhvr>
                                      <p:to>
                                        <p:strVal val="visible"/>
                                      </p:to>
                                    </p:set>
                                    <p:animEffect transition="in" filter="box(in)">
                                      <p:cBhvr>
                                        <p:cTn id="32" dur="500"/>
                                        <p:tgtEl>
                                          <p:spTgt spid="20531">
                                            <p:txEl>
                                              <p:pRg st="0" end="0"/>
                                            </p:txEl>
                                          </p:spTgt>
                                        </p:tgtEl>
                                      </p:cBhvr>
                                    </p:animEffect>
                                  </p:childTnLst>
                                </p:cTn>
                              </p:par>
                            </p:childTnLst>
                          </p:cTn>
                        </p:par>
                        <p:par>
                          <p:cTn id="33" fill="hold">
                            <p:stCondLst>
                              <p:cond delay="0"/>
                            </p:stCondLst>
                            <p:childTnLst>
                              <p:par>
                                <p:cTn id="34" presetID="9" presetClass="entr" presetSubtype="0" fill="hold" nodeType="afterEffect">
                                  <p:stCondLst>
                                    <p:cond delay="0"/>
                                  </p:stCondLst>
                                  <p:childTnLst>
                                    <p:set>
                                      <p:cBhvr>
                                        <p:cTn id="35" dur="1" fill="hold">
                                          <p:stCondLst>
                                            <p:cond delay="0"/>
                                          </p:stCondLst>
                                        </p:cTn>
                                        <p:tgtEl>
                                          <p:spTgt spid="57389"/>
                                        </p:tgtEl>
                                        <p:attrNameLst>
                                          <p:attrName>style.visibility</p:attrName>
                                        </p:attrNameLst>
                                      </p:cBhvr>
                                      <p:to>
                                        <p:strVal val="visible"/>
                                      </p:to>
                                    </p:set>
                                    <p:animEffect transition="in" filter="dissolve">
                                      <p:cBhvr>
                                        <p:cTn id="36" dur="500"/>
                                        <p:tgtEl>
                                          <p:spTgt spid="5738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7404"/>
                                        </p:tgtEl>
                                        <p:attrNameLst>
                                          <p:attrName>style.visibility</p:attrName>
                                        </p:attrNameLst>
                                      </p:cBhvr>
                                      <p:to>
                                        <p:strVal val="visible"/>
                                      </p:to>
                                    </p:set>
                                    <p:animEffect transition="in" filter="dissolve">
                                      <p:cBhvr>
                                        <p:cTn id="39" dur="500"/>
                                        <p:tgtEl>
                                          <p:spTgt spid="5740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57387"/>
                                        </p:tgtEl>
                                        <p:attrNameLst>
                                          <p:attrName>style.visibility</p:attrName>
                                        </p:attrNameLst>
                                      </p:cBhvr>
                                      <p:to>
                                        <p:strVal val="visible"/>
                                      </p:to>
                                    </p:set>
                                    <p:animEffect transition="in" filter="dissolve">
                                      <p:cBhvr>
                                        <p:cTn id="44" dur="500"/>
                                        <p:tgtEl>
                                          <p:spTgt spid="5738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7388"/>
                                        </p:tgtEl>
                                        <p:attrNameLst>
                                          <p:attrName>style.visibility</p:attrName>
                                        </p:attrNameLst>
                                      </p:cBhvr>
                                      <p:to>
                                        <p:strVal val="visible"/>
                                      </p:to>
                                    </p:set>
                                    <p:animEffect transition="in" filter="wipe(left)">
                                      <p:cBhvr>
                                        <p:cTn id="49" dur="500"/>
                                        <p:tgtEl>
                                          <p:spTgt spid="5738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7401"/>
                                        </p:tgtEl>
                                        <p:attrNameLst>
                                          <p:attrName>style.visibility</p:attrName>
                                        </p:attrNameLst>
                                      </p:cBhvr>
                                      <p:to>
                                        <p:strVal val="visible"/>
                                      </p:to>
                                    </p:set>
                                    <p:animEffect transition="in" filter="wipe(left)">
                                      <p:cBhvr>
                                        <p:cTn id="54" dur="500"/>
                                        <p:tgtEl>
                                          <p:spTgt spid="5740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7402"/>
                                        </p:tgtEl>
                                        <p:attrNameLst>
                                          <p:attrName>style.visibility</p:attrName>
                                        </p:attrNameLst>
                                      </p:cBhvr>
                                      <p:to>
                                        <p:strVal val="visible"/>
                                      </p:to>
                                    </p:set>
                                    <p:animEffect transition="in" filter="wipe(left)">
                                      <p:cBhvr>
                                        <p:cTn id="59" dur="500"/>
                                        <p:tgtEl>
                                          <p:spTgt spid="57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57386" grpId="0"/>
      <p:bldP spid="57387" grpId="0"/>
      <p:bldP spid="57388" grpId="0"/>
      <p:bldP spid="57401" grpId="0"/>
      <p:bldP spid="57402" grpId="0"/>
      <p:bldP spid="57403" grpId="0"/>
      <p:bldP spid="5740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E45A807-4F10-4E66-9ACC-0B13B0076BAE}" type="slidenum">
              <a:rPr lang="zh-CN" altLang="en-US" sz="1600" smtClean="0">
                <a:solidFill>
                  <a:srgbClr val="FFFF00"/>
                </a:solidFill>
                <a:ea typeface="宋体" panose="02010600030101010101" pitchFamily="2" charset="-122"/>
              </a:rPr>
              <a:t>25</a:t>
            </a:fld>
            <a:endParaRPr lang="en-US" altLang="zh-CN" sz="1600">
              <a:solidFill>
                <a:srgbClr val="FFFF00"/>
              </a:solidFill>
              <a:ea typeface="宋体" panose="02010600030101010101" pitchFamily="2" charset="-122"/>
            </a:endParaRPr>
          </a:p>
        </p:txBody>
      </p:sp>
      <p:sp>
        <p:nvSpPr>
          <p:cNvPr id="18435" name="Rectangle 3"/>
          <p:cNvSpPr>
            <a:spLocks noChangeArrowheads="1"/>
          </p:cNvSpPr>
          <p:nvPr/>
        </p:nvSpPr>
        <p:spPr bwMode="auto">
          <a:xfrm>
            <a:off x="838200" y="1066800"/>
            <a:ext cx="7118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solidFill>
                  <a:srgbClr val="000000"/>
                </a:solidFill>
              </a:rPr>
              <a:t>实际方向与参考方向</a:t>
            </a:r>
            <a:r>
              <a:rPr kumimoji="1" lang="zh-CN" altLang="en-US" sz="2400">
                <a:solidFill>
                  <a:srgbClr val="CC0000"/>
                </a:solidFill>
              </a:rPr>
              <a:t>一致</a:t>
            </a:r>
            <a:r>
              <a:rPr kumimoji="1" lang="zh-CN" altLang="en-US" sz="2400">
                <a:solidFill>
                  <a:srgbClr val="000000"/>
                </a:solidFill>
              </a:rPr>
              <a:t>，电流值为</a:t>
            </a:r>
            <a:r>
              <a:rPr kumimoji="1" lang="zh-CN" altLang="en-US" sz="2400">
                <a:solidFill>
                  <a:srgbClr val="CC0000"/>
                </a:solidFill>
              </a:rPr>
              <a:t>正值</a:t>
            </a:r>
            <a:r>
              <a:rPr kumimoji="1" lang="zh-CN" altLang="en-US" sz="2400">
                <a:solidFill>
                  <a:srgbClr val="000000"/>
                </a:solidFill>
              </a:rPr>
              <a:t>；</a:t>
            </a:r>
          </a:p>
          <a:p>
            <a:pPr eaLnBrk="1" hangingPunct="1">
              <a:spcBef>
                <a:spcPct val="0"/>
              </a:spcBef>
              <a:buFontTx/>
              <a:buNone/>
            </a:pPr>
            <a:r>
              <a:rPr kumimoji="1" lang="zh-CN" altLang="en-US" sz="2400">
                <a:solidFill>
                  <a:srgbClr val="000000"/>
                </a:solidFill>
              </a:rPr>
              <a:t>实际方向与参考方向</a:t>
            </a:r>
            <a:r>
              <a:rPr kumimoji="1" lang="zh-CN" altLang="en-US" sz="2400">
                <a:solidFill>
                  <a:srgbClr val="CC0000"/>
                </a:solidFill>
              </a:rPr>
              <a:t>相反</a:t>
            </a:r>
            <a:r>
              <a:rPr kumimoji="1" lang="zh-CN" altLang="en-US" sz="2400">
                <a:solidFill>
                  <a:srgbClr val="000000"/>
                </a:solidFill>
              </a:rPr>
              <a:t>，电流值为</a:t>
            </a:r>
            <a:r>
              <a:rPr kumimoji="1" lang="zh-CN" altLang="en-US" sz="2400">
                <a:solidFill>
                  <a:srgbClr val="CC0000"/>
                </a:solidFill>
              </a:rPr>
              <a:t>负值</a:t>
            </a:r>
            <a:r>
              <a:rPr kumimoji="1" lang="zh-CN" altLang="en-US" sz="2400">
                <a:solidFill>
                  <a:srgbClr val="000000"/>
                </a:solidFill>
              </a:rPr>
              <a:t>。</a:t>
            </a:r>
          </a:p>
        </p:txBody>
      </p:sp>
      <p:sp>
        <p:nvSpPr>
          <p:cNvPr id="18436" name="Text Box 4"/>
          <p:cNvSpPr txBox="1">
            <a:spLocks noChangeArrowheads="1"/>
          </p:cNvSpPr>
          <p:nvPr/>
        </p:nvSpPr>
        <p:spPr bwMode="auto">
          <a:xfrm>
            <a:off x="609600" y="2376488"/>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25000"/>
              </a:spcBef>
              <a:buFontTx/>
              <a:buNone/>
            </a:pPr>
            <a:r>
              <a:rPr kumimoji="1" lang="en-US" altLang="zh-CN" sz="2400">
                <a:solidFill>
                  <a:srgbClr val="FF3300"/>
                </a:solidFill>
              </a:rPr>
              <a:t>[</a:t>
            </a:r>
            <a:r>
              <a:rPr kumimoji="1" lang="zh-CN" altLang="en-US" sz="2400">
                <a:solidFill>
                  <a:srgbClr val="FF3300"/>
                </a:solidFill>
              </a:rPr>
              <a:t>例</a:t>
            </a:r>
            <a:r>
              <a:rPr kumimoji="1" lang="en-US" altLang="zh-CN" sz="2400">
                <a:solidFill>
                  <a:srgbClr val="FF3300"/>
                </a:solidFill>
              </a:rPr>
              <a:t>]</a:t>
            </a:r>
          </a:p>
        </p:txBody>
      </p:sp>
      <p:grpSp>
        <p:nvGrpSpPr>
          <p:cNvPr id="18437" name="Group 18"/>
          <p:cNvGrpSpPr/>
          <p:nvPr/>
        </p:nvGrpSpPr>
        <p:grpSpPr bwMode="auto">
          <a:xfrm>
            <a:off x="2971800" y="3933825"/>
            <a:ext cx="2058988" cy="1223963"/>
            <a:chOff x="703" y="2115"/>
            <a:chExt cx="1297" cy="771"/>
          </a:xfrm>
        </p:grpSpPr>
        <p:grpSp>
          <p:nvGrpSpPr>
            <p:cNvPr id="18441" name="Group 5"/>
            <p:cNvGrpSpPr/>
            <p:nvPr/>
          </p:nvGrpSpPr>
          <p:grpSpPr bwMode="auto">
            <a:xfrm>
              <a:off x="703" y="2115"/>
              <a:ext cx="1297" cy="692"/>
              <a:chOff x="912" y="1209"/>
              <a:chExt cx="1297" cy="692"/>
            </a:xfrm>
          </p:grpSpPr>
          <p:sp>
            <p:nvSpPr>
              <p:cNvPr id="18444" name="Text Box 6"/>
              <p:cNvSpPr txBox="1">
                <a:spLocks noChangeArrowheads="1"/>
              </p:cNvSpPr>
              <p:nvPr/>
            </p:nvSpPr>
            <p:spPr bwMode="auto">
              <a:xfrm>
                <a:off x="912" y="149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a:t>a</a:t>
                </a:r>
              </a:p>
            </p:txBody>
          </p:sp>
          <p:sp>
            <p:nvSpPr>
              <p:cNvPr id="18445" name="Text Box 7"/>
              <p:cNvSpPr txBox="1">
                <a:spLocks noChangeArrowheads="1"/>
              </p:cNvSpPr>
              <p:nvPr/>
            </p:nvSpPr>
            <p:spPr bwMode="auto">
              <a:xfrm>
                <a:off x="1968" y="1497"/>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a:t>b</a:t>
                </a:r>
              </a:p>
            </p:txBody>
          </p:sp>
          <p:sp>
            <p:nvSpPr>
              <p:cNvPr id="18446" name="Text Box 8"/>
              <p:cNvSpPr txBox="1">
                <a:spLocks noChangeArrowheads="1"/>
              </p:cNvSpPr>
              <p:nvPr/>
            </p:nvSpPr>
            <p:spPr bwMode="auto">
              <a:xfrm>
                <a:off x="1404" y="1574"/>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t>R</a:t>
                </a:r>
                <a:endParaRPr kumimoji="1" lang="en-US" altLang="zh-CN" b="1"/>
              </a:p>
            </p:txBody>
          </p:sp>
          <p:sp>
            <p:nvSpPr>
              <p:cNvPr id="18447" name="Line 9"/>
              <p:cNvSpPr>
                <a:spLocks noChangeShapeType="1"/>
              </p:cNvSpPr>
              <p:nvPr/>
            </p:nvSpPr>
            <p:spPr bwMode="auto">
              <a:xfrm>
                <a:off x="1030" y="1532"/>
                <a:ext cx="39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8" name="Rectangle 10"/>
              <p:cNvSpPr>
                <a:spLocks noChangeArrowheads="1"/>
              </p:cNvSpPr>
              <p:nvPr/>
            </p:nvSpPr>
            <p:spPr bwMode="auto">
              <a:xfrm>
                <a:off x="1426" y="1472"/>
                <a:ext cx="264" cy="1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8449" name="Line 11"/>
              <p:cNvSpPr>
                <a:spLocks noChangeShapeType="1"/>
              </p:cNvSpPr>
              <p:nvPr/>
            </p:nvSpPr>
            <p:spPr bwMode="auto">
              <a:xfrm>
                <a:off x="1332" y="1392"/>
                <a:ext cx="492" cy="0"/>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0" name="Text Box 12"/>
              <p:cNvSpPr txBox="1">
                <a:spLocks noChangeArrowheads="1"/>
              </p:cNvSpPr>
              <p:nvPr/>
            </p:nvSpPr>
            <p:spPr bwMode="auto">
              <a:xfrm>
                <a:off x="1152" y="120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i="1">
                    <a:solidFill>
                      <a:srgbClr val="FF0000"/>
                    </a:solidFill>
                  </a:rPr>
                  <a:t>I</a:t>
                </a:r>
                <a:endParaRPr kumimoji="1" lang="en-US" altLang="zh-CN"/>
              </a:p>
            </p:txBody>
          </p:sp>
          <p:sp>
            <p:nvSpPr>
              <p:cNvPr id="18451" name="Line 13"/>
              <p:cNvSpPr>
                <a:spLocks noChangeShapeType="1"/>
              </p:cNvSpPr>
              <p:nvPr/>
            </p:nvSpPr>
            <p:spPr bwMode="auto">
              <a:xfrm>
                <a:off x="1680" y="1536"/>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52" name="Oval 14"/>
              <p:cNvSpPr>
                <a:spLocks noChangeArrowheads="1"/>
              </p:cNvSpPr>
              <p:nvPr/>
            </p:nvSpPr>
            <p:spPr bwMode="auto">
              <a:xfrm>
                <a:off x="984" y="1510"/>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8453" name="Oval 15"/>
              <p:cNvSpPr>
                <a:spLocks noChangeArrowheads="1"/>
              </p:cNvSpPr>
              <p:nvPr/>
            </p:nvSpPr>
            <p:spPr bwMode="auto">
              <a:xfrm>
                <a:off x="2064" y="1506"/>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sp>
          <p:nvSpPr>
            <p:cNvPr id="18442" name="Line 16"/>
            <p:cNvSpPr>
              <a:spLocks noChangeShapeType="1"/>
            </p:cNvSpPr>
            <p:nvPr/>
          </p:nvSpPr>
          <p:spPr bwMode="auto">
            <a:xfrm>
              <a:off x="1156" y="2115"/>
              <a:ext cx="492" cy="0"/>
            </a:xfrm>
            <a:prstGeom prst="line">
              <a:avLst/>
            </a:prstGeom>
            <a:noFill/>
            <a:ln w="38100">
              <a:solidFill>
                <a:srgbClr val="000099"/>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443" name="Line 17"/>
            <p:cNvSpPr>
              <a:spLocks noChangeShapeType="1"/>
            </p:cNvSpPr>
            <p:nvPr/>
          </p:nvSpPr>
          <p:spPr bwMode="auto">
            <a:xfrm flipH="1">
              <a:off x="1066" y="2886"/>
              <a:ext cx="492" cy="0"/>
            </a:xfrm>
            <a:prstGeom prst="line">
              <a:avLst/>
            </a:prstGeom>
            <a:noFill/>
            <a:ln w="38100">
              <a:solidFill>
                <a:srgbClr val="CC0000"/>
              </a:solidFill>
              <a:prstDash val="dash"/>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8438" name="Rectangle 19"/>
          <p:cNvSpPr>
            <a:spLocks noChangeArrowheads="1"/>
          </p:cNvSpPr>
          <p:nvPr/>
        </p:nvSpPr>
        <p:spPr bwMode="auto">
          <a:xfrm>
            <a:off x="1295400" y="2436813"/>
            <a:ext cx="7315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t>下图中红色箭头表示的是电流 </a:t>
            </a:r>
            <a:r>
              <a:rPr kumimoji="1" lang="en-US" altLang="zh-CN" sz="2400" i="1"/>
              <a:t>I </a:t>
            </a:r>
            <a:r>
              <a:rPr kumimoji="1" lang="zh-CN" altLang="en-US" sz="2400"/>
              <a:t>的参考方向。</a:t>
            </a:r>
          </a:p>
          <a:p>
            <a:pPr eaLnBrk="1" hangingPunct="1">
              <a:spcBef>
                <a:spcPct val="0"/>
              </a:spcBef>
              <a:buFontTx/>
              <a:buNone/>
            </a:pPr>
            <a:r>
              <a:rPr kumimoji="1" lang="zh-CN" altLang="en-US" sz="2400"/>
              <a:t>若 </a:t>
            </a:r>
            <a:r>
              <a:rPr kumimoji="1" lang="en-US" altLang="zh-CN" sz="2400" b="1" i="1"/>
              <a:t>I </a:t>
            </a:r>
            <a:r>
              <a:rPr kumimoji="1" lang="en-US" altLang="zh-CN" sz="2400" b="1"/>
              <a:t>= 5A</a:t>
            </a:r>
            <a:r>
              <a:rPr kumimoji="1" lang="zh-CN" altLang="en-US" sz="2400"/>
              <a:t>，则电流的实际方向是从</a:t>
            </a:r>
            <a:r>
              <a:rPr kumimoji="1" lang="zh-CN" altLang="en-US" sz="2400" b="1"/>
              <a:t> </a:t>
            </a:r>
            <a:r>
              <a:rPr kumimoji="1" lang="en-US" altLang="zh-CN" sz="2400" b="1"/>
              <a:t>a</a:t>
            </a:r>
            <a:r>
              <a:rPr kumimoji="1" lang="en-US" altLang="zh-CN" sz="2400"/>
              <a:t> </a:t>
            </a:r>
            <a:r>
              <a:rPr kumimoji="1" lang="zh-CN" altLang="en-US" sz="2400"/>
              <a:t>向 </a:t>
            </a:r>
            <a:r>
              <a:rPr kumimoji="1" lang="en-US" altLang="zh-CN" sz="2400" b="1"/>
              <a:t>b</a:t>
            </a:r>
            <a:r>
              <a:rPr kumimoji="1" lang="zh-CN" altLang="en-US" sz="2400"/>
              <a:t>；</a:t>
            </a:r>
          </a:p>
          <a:p>
            <a:pPr eaLnBrk="1" hangingPunct="1">
              <a:spcBef>
                <a:spcPct val="0"/>
              </a:spcBef>
              <a:buFontTx/>
              <a:buNone/>
            </a:pPr>
            <a:r>
              <a:rPr kumimoji="1" lang="zh-CN" altLang="en-US" sz="2400"/>
              <a:t>若 </a:t>
            </a:r>
            <a:r>
              <a:rPr kumimoji="1" lang="en-US" altLang="zh-CN" sz="2400" b="1" i="1"/>
              <a:t>I</a:t>
            </a:r>
            <a:r>
              <a:rPr kumimoji="1" lang="en-US" altLang="zh-CN" sz="2400" b="1"/>
              <a:t> = –5A</a:t>
            </a:r>
            <a:r>
              <a:rPr kumimoji="1" lang="zh-CN" altLang="en-US" sz="2400"/>
              <a:t>，则电流的实际方向是从</a:t>
            </a:r>
            <a:r>
              <a:rPr kumimoji="1" lang="zh-CN" altLang="en-US" sz="2400" b="1"/>
              <a:t> </a:t>
            </a:r>
            <a:r>
              <a:rPr kumimoji="1" lang="en-US" altLang="zh-CN" sz="2400" b="1"/>
              <a:t>b</a:t>
            </a:r>
            <a:r>
              <a:rPr kumimoji="1" lang="en-US" altLang="zh-CN" sz="2400"/>
              <a:t> </a:t>
            </a:r>
            <a:r>
              <a:rPr kumimoji="1" lang="zh-CN" altLang="en-US" sz="2400"/>
              <a:t>向 </a:t>
            </a:r>
            <a:r>
              <a:rPr kumimoji="1" lang="en-US" altLang="zh-CN" sz="2400" b="1"/>
              <a:t>a</a:t>
            </a:r>
            <a:r>
              <a:rPr kumimoji="1" lang="en-US" altLang="zh-CN" sz="2400"/>
              <a:t> </a:t>
            </a:r>
            <a:r>
              <a:rPr kumimoji="1" lang="zh-CN" altLang="en-US" sz="2400"/>
              <a:t>。</a:t>
            </a:r>
          </a:p>
        </p:txBody>
      </p:sp>
      <p:sp>
        <p:nvSpPr>
          <p:cNvPr id="18439" name="Text Box 21"/>
          <p:cNvSpPr txBox="1">
            <a:spLocks noChangeArrowheads="1"/>
          </p:cNvSpPr>
          <p:nvPr/>
        </p:nvSpPr>
        <p:spPr bwMode="auto">
          <a:xfrm>
            <a:off x="1828800" y="5192713"/>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lang="en-US" altLang="zh-CN" sz="2400"/>
              <a:t>  </a:t>
            </a:r>
            <a:r>
              <a:rPr lang="zh-CN" altLang="en-US" sz="2400"/>
              <a:t>电流的参考方向与实际方向</a:t>
            </a:r>
          </a:p>
        </p:txBody>
      </p:sp>
      <p:sp>
        <p:nvSpPr>
          <p:cNvPr id="18440" name="Rectangle 20"/>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1.2.1   </a:t>
            </a:r>
            <a:r>
              <a:rPr lang="zh-CN" altLang="en-US" sz="3600">
                <a:solidFill>
                  <a:srgbClr val="FF0000"/>
                </a:solidFill>
              </a:rPr>
              <a:t>电流和电流的参考方向</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B33DF41D-684F-4BC3-89B3-9B1AB15C07F8}" type="slidenum">
              <a:rPr lang="zh-CN" altLang="en-US" sz="1600" smtClean="0">
                <a:solidFill>
                  <a:srgbClr val="FFFF00"/>
                </a:solidFill>
                <a:ea typeface="宋体" panose="02010600030101010101" pitchFamily="2" charset="-122"/>
              </a:rPr>
              <a:t>26</a:t>
            </a:fld>
            <a:endParaRPr lang="en-US" altLang="zh-CN" sz="1600">
              <a:solidFill>
                <a:srgbClr val="FFFF00"/>
              </a:solidFill>
              <a:ea typeface="宋体" panose="02010600030101010101" pitchFamily="2" charset="-122"/>
            </a:endParaRPr>
          </a:p>
        </p:txBody>
      </p:sp>
      <p:sp>
        <p:nvSpPr>
          <p:cNvPr id="19459"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graphicFrame>
        <p:nvGraphicFramePr>
          <p:cNvPr id="3074" name="Object 2"/>
          <p:cNvGraphicFramePr>
            <a:graphicFrameLocks noChangeAspect="1"/>
          </p:cNvGraphicFramePr>
          <p:nvPr/>
        </p:nvGraphicFramePr>
        <p:xfrm>
          <a:off x="4857750" y="2438400"/>
          <a:ext cx="2030413" cy="1162050"/>
        </p:xfrm>
        <a:graphic>
          <a:graphicData uri="http://schemas.openxmlformats.org/presentationml/2006/ole">
            <mc:AlternateContent xmlns:mc="http://schemas.openxmlformats.org/markup-compatibility/2006">
              <mc:Choice xmlns:v="urn:schemas-microsoft-com:vml" Requires="v">
                <p:oleObj name="Equation" r:id="rId3" imgW="723900" imgH="419100" progId="Equation.3">
                  <p:embed/>
                </p:oleObj>
              </mc:Choice>
              <mc:Fallback>
                <p:oleObj name="Equation" r:id="rId3" imgW="723900" imgH="4191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0" y="2438400"/>
                        <a:ext cx="20304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1" name="Rectangle 19"/>
          <p:cNvSpPr>
            <a:spLocks noGrp="1" noChangeArrowheads="1"/>
          </p:cNvSpPr>
          <p:nvPr>
            <p:ph type="title"/>
          </p:nvPr>
        </p:nvSpPr>
        <p:spPr/>
        <p:txBody>
          <a:bodyPr/>
          <a:lstStyle/>
          <a:p>
            <a:r>
              <a:rPr lang="en-US" altLang="zh-CN"/>
              <a:t>1.2.2   </a:t>
            </a:r>
            <a:r>
              <a:rPr lang="zh-CN" altLang="en-US"/>
              <a:t>电压和电压的参考方向</a:t>
            </a:r>
          </a:p>
        </p:txBody>
      </p:sp>
      <p:graphicFrame>
        <p:nvGraphicFramePr>
          <p:cNvPr id="3075" name="Object 3"/>
          <p:cNvGraphicFramePr>
            <a:graphicFrameLocks noGrp="1" noChangeAspect="1"/>
          </p:cNvGraphicFramePr>
          <p:nvPr>
            <p:ph sz="quarter" idx="4294967295"/>
          </p:nvPr>
        </p:nvGraphicFramePr>
        <p:xfrm>
          <a:off x="2484438" y="2565400"/>
          <a:ext cx="1557337" cy="1003300"/>
        </p:xfrm>
        <a:graphic>
          <a:graphicData uri="http://schemas.openxmlformats.org/presentationml/2006/ole">
            <mc:AlternateContent xmlns:mc="http://schemas.openxmlformats.org/markup-compatibility/2006">
              <mc:Choice xmlns:v="urn:schemas-microsoft-com:vml" Requires="v">
                <p:oleObj name="Equation" r:id="rId5" imgW="685800" imgH="419100" progId="Equation.3">
                  <p:embed/>
                </p:oleObj>
              </mc:Choice>
              <mc:Fallback>
                <p:oleObj name="Equation" r:id="rId5" imgW="685800" imgH="4191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2565400"/>
                        <a:ext cx="1557337"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8" name="Rectangle 9"/>
          <p:cNvSpPr>
            <a:spLocks noChangeArrowheads="1"/>
          </p:cNvSpPr>
          <p:nvPr/>
        </p:nvSpPr>
        <p:spPr bwMode="auto">
          <a:xfrm>
            <a:off x="4143375" y="2714625"/>
            <a:ext cx="644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3200" b="1"/>
              <a:t>或</a:t>
            </a:r>
          </a:p>
        </p:txBody>
      </p:sp>
      <p:sp>
        <p:nvSpPr>
          <p:cNvPr id="3079" name="Text Box 10"/>
          <p:cNvSpPr txBox="1">
            <a:spLocks noChangeArrowheads="1"/>
          </p:cNvSpPr>
          <p:nvPr/>
        </p:nvSpPr>
        <p:spPr bwMode="auto">
          <a:xfrm>
            <a:off x="395288" y="3951288"/>
            <a:ext cx="8443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t>Q</a:t>
            </a:r>
            <a:r>
              <a:rPr lang="en-US" altLang="zh-CN" sz="2400"/>
              <a:t> </a:t>
            </a:r>
            <a:r>
              <a:rPr lang="zh-CN" altLang="en-US" sz="2400"/>
              <a:t>和</a:t>
            </a:r>
            <a:r>
              <a:rPr lang="en-US" altLang="zh-CN" sz="2400" b="1" i="1"/>
              <a:t>q</a:t>
            </a:r>
            <a:r>
              <a:rPr lang="en-US" altLang="zh-CN" sz="2400" b="1"/>
              <a:t> </a:t>
            </a:r>
            <a:r>
              <a:rPr lang="zh-CN" altLang="en-US" sz="2400"/>
              <a:t>表示电荷量；</a:t>
            </a:r>
            <a:r>
              <a:rPr lang="en-US" altLang="zh-CN" sz="2400" b="1" i="1"/>
              <a:t>W</a:t>
            </a:r>
            <a:r>
              <a:rPr lang="en-US" altLang="zh-CN" sz="2400" b="1" baseline="-25000"/>
              <a:t>ab</a:t>
            </a:r>
            <a:r>
              <a:rPr lang="en-US" altLang="zh-CN" sz="2400"/>
              <a:t> </a:t>
            </a:r>
            <a:r>
              <a:rPr lang="zh-CN" altLang="en-US" sz="2400"/>
              <a:t>和</a:t>
            </a:r>
            <a:r>
              <a:rPr lang="en-US" altLang="zh-CN" sz="2400" b="1" i="1"/>
              <a:t>w</a:t>
            </a:r>
            <a:r>
              <a:rPr lang="en-US" altLang="zh-CN" sz="2400" b="1" baseline="-25000"/>
              <a:t>ab</a:t>
            </a:r>
            <a:r>
              <a:rPr lang="en-US" altLang="zh-CN" sz="2400"/>
              <a:t> </a:t>
            </a:r>
            <a:r>
              <a:rPr lang="zh-CN" altLang="en-US" sz="2400"/>
              <a:t>表示电场力做的功；</a:t>
            </a:r>
            <a:r>
              <a:rPr lang="zh-CN" altLang="en-US" sz="2400" b="1" i="1"/>
              <a:t> </a:t>
            </a:r>
            <a:r>
              <a:rPr lang="en-US" altLang="zh-CN" sz="2400" b="1" i="1"/>
              <a:t>t </a:t>
            </a:r>
            <a:r>
              <a:rPr lang="zh-CN" altLang="en-US" sz="2400"/>
              <a:t>表示时间。</a:t>
            </a:r>
          </a:p>
        </p:txBody>
      </p:sp>
      <p:sp>
        <p:nvSpPr>
          <p:cNvPr id="19465"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9466"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9467"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9468" name="Rectangle 2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9469" name="Rectangle 2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9470" name="Rectangle 2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19471" name="Rectangle 2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3087" name="Text Box 35"/>
          <p:cNvSpPr txBox="1">
            <a:spLocks noChangeArrowheads="1"/>
          </p:cNvSpPr>
          <p:nvPr/>
        </p:nvSpPr>
        <p:spPr bwMode="auto">
          <a:xfrm>
            <a:off x="381000" y="1125538"/>
            <a:ext cx="8153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buFontTx/>
              <a:buNone/>
            </a:pPr>
            <a:r>
              <a:rPr lang="zh-CN" altLang="en-US" sz="2400"/>
              <a:t>电压：电场力把单位正电荷从</a:t>
            </a:r>
            <a:r>
              <a:rPr lang="en-US" altLang="zh-CN" sz="2400"/>
              <a:t>a</a:t>
            </a:r>
            <a:r>
              <a:rPr lang="zh-CN" altLang="en-US" sz="2400"/>
              <a:t>点移动到</a:t>
            </a:r>
            <a:r>
              <a:rPr lang="en-US" altLang="zh-CN" sz="2400"/>
              <a:t>b</a:t>
            </a:r>
            <a:r>
              <a:rPr lang="zh-CN" altLang="en-US" sz="2400"/>
              <a:t>点所做的功称为</a:t>
            </a:r>
            <a:r>
              <a:rPr lang="en-US" altLang="zh-CN" sz="2400"/>
              <a:t>a</a:t>
            </a:r>
            <a:r>
              <a:rPr lang="zh-CN" altLang="en-US" sz="2400"/>
              <a:t>、</a:t>
            </a:r>
            <a:r>
              <a:rPr lang="en-US" altLang="zh-CN" sz="2400"/>
              <a:t>b</a:t>
            </a:r>
            <a:r>
              <a:rPr lang="zh-CN" altLang="en-US" sz="2400"/>
              <a:t>两点之间的电压。用符号 </a:t>
            </a:r>
            <a:r>
              <a:rPr lang="en-US" altLang="zh-CN" sz="2400" b="1" i="1">
                <a:solidFill>
                  <a:srgbClr val="FF0000"/>
                </a:solidFill>
              </a:rPr>
              <a:t>U</a:t>
            </a:r>
            <a:r>
              <a:rPr lang="en-US" altLang="zh-CN" sz="2400" b="1"/>
              <a:t>  </a:t>
            </a:r>
            <a:r>
              <a:rPr lang="zh-CN" altLang="en-US" sz="2400"/>
              <a:t>或 </a:t>
            </a:r>
            <a:r>
              <a:rPr lang="en-US" altLang="zh-CN" sz="2400" b="1" i="1">
                <a:solidFill>
                  <a:srgbClr val="FF0000"/>
                </a:solidFill>
              </a:rPr>
              <a:t>u</a:t>
            </a:r>
            <a:r>
              <a:rPr lang="en-US" altLang="zh-CN" sz="2400" b="1"/>
              <a:t> </a:t>
            </a:r>
            <a:r>
              <a:rPr lang="zh-CN" altLang="en-US" sz="2400"/>
              <a:t>表示。</a:t>
            </a:r>
          </a:p>
        </p:txBody>
      </p:sp>
      <p:sp>
        <p:nvSpPr>
          <p:cNvPr id="16" name="AutoShape 7"/>
          <p:cNvSpPr/>
          <p:nvPr/>
        </p:nvSpPr>
        <p:spPr bwMode="auto">
          <a:xfrm>
            <a:off x="539750" y="2349500"/>
            <a:ext cx="1511300" cy="792163"/>
          </a:xfrm>
          <a:prstGeom prst="borderCallout2">
            <a:avLst>
              <a:gd name="adj1" fmla="val 14431"/>
              <a:gd name="adj2" fmla="val 105042"/>
              <a:gd name="adj3" fmla="val 14431"/>
              <a:gd name="adj4" fmla="val 107144"/>
              <a:gd name="adj5" fmla="val 86972"/>
              <a:gd name="adj6" fmla="val 124894"/>
            </a:avLst>
          </a:prstGeom>
          <a:solidFill>
            <a:srgbClr val="66FFFF"/>
          </a:solidFill>
          <a:ln w="19050">
            <a:solidFill>
              <a:srgbClr val="C00000"/>
            </a:solidFill>
            <a:miter lim="800000"/>
          </a:ln>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b="1">
                <a:ea typeface="楷体_GB2312" pitchFamily="49" charset="-122"/>
              </a:rPr>
              <a:t>直流电压</a:t>
            </a:r>
            <a:endParaRPr lang="en-US" altLang="zh-CN" sz="2400" b="1">
              <a:ea typeface="楷体_GB2312" pitchFamily="49" charset="-122"/>
            </a:endParaRPr>
          </a:p>
          <a:p>
            <a:pPr algn="ctr" eaLnBrk="1" hangingPunct="1">
              <a:spcBef>
                <a:spcPct val="0"/>
              </a:spcBef>
              <a:buFontTx/>
              <a:buNone/>
            </a:pPr>
            <a:r>
              <a:rPr lang="zh-CN" altLang="en-US" sz="2400" b="1">
                <a:ea typeface="楷体_GB2312" pitchFamily="49" charset="-122"/>
              </a:rPr>
              <a:t>大写</a:t>
            </a:r>
            <a:endParaRPr lang="zh-CN" altLang="zh-CN" sz="2400" b="1">
              <a:ea typeface="楷体_GB2312" pitchFamily="49" charset="-122"/>
            </a:endParaRPr>
          </a:p>
        </p:txBody>
      </p:sp>
      <p:sp>
        <p:nvSpPr>
          <p:cNvPr id="17" name="AutoShape 7"/>
          <p:cNvSpPr/>
          <p:nvPr/>
        </p:nvSpPr>
        <p:spPr bwMode="auto">
          <a:xfrm>
            <a:off x="6877050" y="2133600"/>
            <a:ext cx="1746250" cy="862013"/>
          </a:xfrm>
          <a:prstGeom prst="borderCallout1">
            <a:avLst>
              <a:gd name="adj1" fmla="val 13259"/>
              <a:gd name="adj2" fmla="val -4366"/>
              <a:gd name="adj3" fmla="val 83792"/>
              <a:gd name="adj4" fmla="val -101907"/>
            </a:avLst>
          </a:prstGeom>
          <a:solidFill>
            <a:srgbClr val="47FFD1"/>
          </a:solidFill>
          <a:ln w="19050">
            <a:solidFill>
              <a:srgbClr val="FF3300"/>
            </a:solidFill>
            <a:miter lim="800000"/>
          </a:ln>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b="1">
                <a:ea typeface="楷体_GB2312" pitchFamily="49" charset="-122"/>
              </a:rPr>
              <a:t>时变电压</a:t>
            </a:r>
            <a:endParaRPr lang="en-US" altLang="zh-CN" sz="2400" b="1">
              <a:ea typeface="楷体_GB2312" pitchFamily="49" charset="-122"/>
            </a:endParaRPr>
          </a:p>
          <a:p>
            <a:pPr algn="ctr" eaLnBrk="1" hangingPunct="1">
              <a:spcBef>
                <a:spcPct val="0"/>
              </a:spcBef>
              <a:buFontTx/>
              <a:buNone/>
            </a:pPr>
            <a:r>
              <a:rPr lang="zh-CN" altLang="en-US" sz="2400" b="1">
                <a:ea typeface="楷体_GB2312" pitchFamily="49" charset="-122"/>
              </a:rPr>
              <a:t>小写</a:t>
            </a:r>
            <a:endParaRPr lang="zh-CN" altLang="zh-CN" sz="2400" b="1">
              <a:ea typeface="楷体_GB2312" pitchFamily="49" charset="-122"/>
            </a:endParaRPr>
          </a:p>
        </p:txBody>
      </p:sp>
      <p:sp>
        <p:nvSpPr>
          <p:cNvPr id="18" name="Text Box 54"/>
          <p:cNvSpPr txBox="1">
            <a:spLocks noChangeArrowheads="1"/>
          </p:cNvSpPr>
          <p:nvPr/>
        </p:nvSpPr>
        <p:spPr bwMode="auto">
          <a:xfrm>
            <a:off x="539750" y="4662488"/>
            <a:ext cx="80391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单位：伏（</a:t>
            </a:r>
            <a:r>
              <a:rPr lang="en-US" altLang="zh-CN" sz="2400" b="1"/>
              <a:t>V</a:t>
            </a:r>
            <a:r>
              <a:rPr lang="zh-CN" altLang="en-US" sz="2400"/>
              <a:t>）， 其他常用：千伏（</a:t>
            </a:r>
            <a:r>
              <a:rPr lang="en-US" altLang="zh-CN" sz="2400" b="1"/>
              <a:t>kV</a:t>
            </a:r>
            <a:r>
              <a:rPr lang="zh-CN" altLang="en-US" sz="2400"/>
              <a:t>），毫伏（</a:t>
            </a:r>
            <a:r>
              <a:rPr lang="en-US" altLang="zh-CN" sz="2400" b="1"/>
              <a:t>mV</a:t>
            </a:r>
            <a:r>
              <a:rPr lang="zh-CN" altLang="en-US" sz="2400"/>
              <a:t>）</a:t>
            </a:r>
          </a:p>
          <a:p>
            <a:pPr eaLnBrk="1" hangingPunct="1">
              <a:spcBef>
                <a:spcPct val="50000"/>
              </a:spcBef>
              <a:buFontTx/>
              <a:buNone/>
            </a:pPr>
            <a:r>
              <a:rPr lang="en-US" altLang="zh-CN" sz="2400" b="1"/>
              <a:t>1kV=10</a:t>
            </a:r>
            <a:r>
              <a:rPr lang="en-US" altLang="zh-CN" sz="2400" b="1" baseline="30000"/>
              <a:t>3 </a:t>
            </a:r>
            <a:r>
              <a:rPr lang="en-US" altLang="zh-CN" sz="2400" b="1"/>
              <a:t>V </a:t>
            </a:r>
            <a:r>
              <a:rPr lang="zh-CN" altLang="en-US" sz="2400" b="1"/>
              <a:t>，</a:t>
            </a:r>
            <a:r>
              <a:rPr lang="en-US" altLang="zh-CN" sz="2400" b="1"/>
              <a:t>1 mV=10</a:t>
            </a:r>
            <a:r>
              <a:rPr lang="zh-CN" altLang="en-US" sz="2400" b="1" baseline="30000"/>
              <a:t>－</a:t>
            </a:r>
            <a:r>
              <a:rPr lang="en-US" altLang="zh-CN" sz="2400" b="1" baseline="30000"/>
              <a:t>3</a:t>
            </a:r>
            <a:r>
              <a:rPr lang="en-US" altLang="zh-CN" sz="2400" b="1"/>
              <a:t> V</a:t>
            </a:r>
            <a:r>
              <a:rPr lang="zh-CN" altLang="en-US" sz="2400" b="1"/>
              <a:t>， </a:t>
            </a:r>
            <a:r>
              <a:rPr lang="en-US" altLang="zh-CN" sz="2400" b="1"/>
              <a:t>1</a:t>
            </a:r>
            <a:r>
              <a:rPr lang="en-US" altLang="zh-CN" sz="2400" b="1">
                <a:cs typeface="Times New Roman" panose="02020603050405020304" pitchFamily="18" charset="0"/>
              </a:rPr>
              <a:t>μV</a:t>
            </a:r>
            <a:r>
              <a:rPr lang="en-US" altLang="zh-CN" sz="2400" b="1"/>
              <a:t> =10</a:t>
            </a:r>
            <a:r>
              <a:rPr lang="zh-CN" altLang="en-US" sz="2400" b="1" baseline="30000"/>
              <a:t>－</a:t>
            </a:r>
            <a:r>
              <a:rPr lang="en-US" altLang="zh-CN" sz="2400" b="1" baseline="30000"/>
              <a:t>6</a:t>
            </a:r>
            <a:r>
              <a:rPr lang="en-US" altLang="zh-CN" sz="2400" b="1"/>
              <a:t> V</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87">
                                            <p:txEl>
                                              <p:pRg st="0" end="0"/>
                                            </p:txEl>
                                          </p:spTgt>
                                        </p:tgtEl>
                                        <p:attrNameLst>
                                          <p:attrName>style.visibility</p:attrName>
                                        </p:attrNameLst>
                                      </p:cBhvr>
                                      <p:to>
                                        <p:strVal val="visible"/>
                                      </p:to>
                                    </p:set>
                                    <p:animEffect transition="in" filter="box(in)">
                                      <p:cBhvr>
                                        <p:cTn id="7" dur="500"/>
                                        <p:tgtEl>
                                          <p:spTgt spid="30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diamond(in)">
                                      <p:cBhvr>
                                        <p:cTn id="12" dur="20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checkerboard(across)">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checkerboard(across)">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p:bldP spid="3079" grpId="0"/>
      <p:bldP spid="16" grpId="0" animBg="1"/>
      <p:bldP spid="17" grpId="0" animBg="1"/>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5183E115-5F5C-462F-A330-99CDB94724B4}" type="slidenum">
              <a:rPr lang="zh-CN" altLang="en-US" sz="1600" smtClean="0">
                <a:solidFill>
                  <a:srgbClr val="FFFF00"/>
                </a:solidFill>
                <a:ea typeface="宋体" panose="02010600030101010101" pitchFamily="2" charset="-122"/>
              </a:rPr>
              <a:t>27</a:t>
            </a:fld>
            <a:endParaRPr lang="en-US" altLang="zh-CN" sz="1600">
              <a:solidFill>
                <a:srgbClr val="FFFF00"/>
              </a:solidFill>
              <a:ea typeface="宋体" panose="02010600030101010101" pitchFamily="2" charset="-122"/>
            </a:endParaRPr>
          </a:p>
        </p:txBody>
      </p:sp>
      <p:sp>
        <p:nvSpPr>
          <p:cNvPr id="33794" name="Text Box 17"/>
          <p:cNvSpPr txBox="1">
            <a:spLocks noChangeArrowheads="1"/>
          </p:cNvSpPr>
          <p:nvPr/>
        </p:nvSpPr>
        <p:spPr bwMode="auto">
          <a:xfrm>
            <a:off x="468313" y="2565400"/>
            <a:ext cx="82296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buFontTx/>
              <a:buNone/>
            </a:pPr>
            <a:r>
              <a:rPr lang="zh-CN" altLang="en-US" sz="2400">
                <a:solidFill>
                  <a:srgbClr val="FF3300"/>
                </a:solidFill>
                <a:latin typeface="黑体" panose="02010609060101010101" pitchFamily="49" charset="-122"/>
              </a:rPr>
              <a:t>参考方向的表示方法：</a:t>
            </a:r>
            <a:r>
              <a:rPr lang="zh-CN" altLang="en-US" sz="2400">
                <a:latin typeface="黑体" panose="02010609060101010101" pitchFamily="49" charset="-122"/>
              </a:rPr>
              <a:t>正负极性（参考方向是由</a:t>
            </a:r>
            <a:endParaRPr kumimoji="1" lang="zh-CN" altLang="en-US" sz="2400">
              <a:latin typeface="黑体" panose="02010609060101010101" pitchFamily="49" charset="-122"/>
            </a:endParaRPr>
          </a:p>
          <a:p>
            <a:pPr eaLnBrk="1" hangingPunct="1">
              <a:buFontTx/>
              <a:buNone/>
            </a:pPr>
            <a:r>
              <a:rPr kumimoji="1" lang="zh-CN" altLang="en-US" sz="2400">
                <a:latin typeface="黑体" panose="02010609060101010101" pitchFamily="49" charset="-122"/>
              </a:rPr>
              <a:t>        正极性指向负极性）</a:t>
            </a:r>
            <a:r>
              <a:rPr lang="zh-CN" altLang="en-US" sz="2400">
                <a:latin typeface="黑体" panose="02010609060101010101" pitchFamily="49" charset="-122"/>
              </a:rPr>
              <a:t>、箭头和双下标</a:t>
            </a:r>
          </a:p>
        </p:txBody>
      </p:sp>
      <p:grpSp>
        <p:nvGrpSpPr>
          <p:cNvPr id="2" name="Group 70"/>
          <p:cNvGrpSpPr/>
          <p:nvPr/>
        </p:nvGrpSpPr>
        <p:grpSpPr bwMode="auto">
          <a:xfrm>
            <a:off x="468313" y="3571875"/>
            <a:ext cx="2057400" cy="1233488"/>
            <a:chOff x="960" y="2928"/>
            <a:chExt cx="1296" cy="777"/>
          </a:xfrm>
        </p:grpSpPr>
        <p:sp>
          <p:nvSpPr>
            <p:cNvPr id="20512" name="Text Box 41"/>
            <p:cNvSpPr txBox="1">
              <a:spLocks noChangeArrowheads="1"/>
            </p:cNvSpPr>
            <p:nvPr/>
          </p:nvSpPr>
          <p:spPr bwMode="auto">
            <a:xfrm>
              <a:off x="960" y="334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a:t>a</a:t>
              </a:r>
            </a:p>
          </p:txBody>
        </p:sp>
        <p:sp>
          <p:nvSpPr>
            <p:cNvPr id="20513" name="Text Box 42"/>
            <p:cNvSpPr txBox="1">
              <a:spLocks noChangeArrowheads="1"/>
            </p:cNvSpPr>
            <p:nvPr/>
          </p:nvSpPr>
          <p:spPr bwMode="auto">
            <a:xfrm>
              <a:off x="2016" y="3340"/>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a:t>b</a:t>
              </a:r>
            </a:p>
          </p:txBody>
        </p:sp>
        <p:sp>
          <p:nvSpPr>
            <p:cNvPr id="20514" name="Text Box 43"/>
            <p:cNvSpPr txBox="1">
              <a:spLocks noChangeArrowheads="1"/>
            </p:cNvSpPr>
            <p:nvPr/>
          </p:nvSpPr>
          <p:spPr bwMode="auto">
            <a:xfrm>
              <a:off x="1452" y="3417"/>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i="1"/>
                <a:t>R</a:t>
              </a:r>
              <a:endParaRPr kumimoji="1" lang="en-US" altLang="zh-CN" sz="2400" b="1"/>
            </a:p>
          </p:txBody>
        </p:sp>
        <p:sp>
          <p:nvSpPr>
            <p:cNvPr id="20515" name="Line 44"/>
            <p:cNvSpPr>
              <a:spLocks noChangeShapeType="1"/>
            </p:cNvSpPr>
            <p:nvPr/>
          </p:nvSpPr>
          <p:spPr bwMode="auto">
            <a:xfrm>
              <a:off x="1078" y="3375"/>
              <a:ext cx="39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6" name="Rectangle 45"/>
            <p:cNvSpPr>
              <a:spLocks noChangeArrowheads="1"/>
            </p:cNvSpPr>
            <p:nvPr/>
          </p:nvSpPr>
          <p:spPr bwMode="auto">
            <a:xfrm>
              <a:off x="1474" y="3315"/>
              <a:ext cx="264" cy="1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0517" name="Text Box 46"/>
            <p:cNvSpPr txBox="1">
              <a:spLocks noChangeArrowheads="1"/>
            </p:cNvSpPr>
            <p:nvPr/>
          </p:nvSpPr>
          <p:spPr bwMode="auto">
            <a:xfrm>
              <a:off x="1440" y="2928"/>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i="1">
                  <a:solidFill>
                    <a:srgbClr val="FF0000"/>
                  </a:solidFill>
                </a:rPr>
                <a:t>U</a:t>
              </a:r>
              <a:r>
                <a:rPr kumimoji="1" lang="en-US" altLang="zh-CN" sz="2400" b="1" baseline="-25000">
                  <a:solidFill>
                    <a:srgbClr val="FF0000"/>
                  </a:solidFill>
                </a:rPr>
                <a:t>ab</a:t>
              </a:r>
            </a:p>
          </p:txBody>
        </p:sp>
        <p:sp>
          <p:nvSpPr>
            <p:cNvPr id="20518" name="Line 47"/>
            <p:cNvSpPr>
              <a:spLocks noChangeShapeType="1"/>
            </p:cNvSpPr>
            <p:nvPr/>
          </p:nvSpPr>
          <p:spPr bwMode="auto">
            <a:xfrm>
              <a:off x="1728" y="3379"/>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19" name="Oval 48"/>
            <p:cNvSpPr>
              <a:spLocks noChangeArrowheads="1"/>
            </p:cNvSpPr>
            <p:nvPr/>
          </p:nvSpPr>
          <p:spPr bwMode="auto">
            <a:xfrm>
              <a:off x="1032" y="3353"/>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0520" name="Oval 49"/>
            <p:cNvSpPr>
              <a:spLocks noChangeArrowheads="1"/>
            </p:cNvSpPr>
            <p:nvPr/>
          </p:nvSpPr>
          <p:spPr bwMode="auto">
            <a:xfrm>
              <a:off x="2112" y="3349"/>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0521" name="Text Box 50"/>
            <p:cNvSpPr txBox="1">
              <a:spLocks noChangeArrowheads="1"/>
            </p:cNvSpPr>
            <p:nvPr/>
          </p:nvSpPr>
          <p:spPr bwMode="auto">
            <a:xfrm>
              <a:off x="1200" y="3013"/>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i="1">
                  <a:solidFill>
                    <a:srgbClr val="FF0000"/>
                  </a:solidFill>
                </a:rPr>
                <a:t>+</a:t>
              </a:r>
            </a:p>
          </p:txBody>
        </p:sp>
        <p:sp>
          <p:nvSpPr>
            <p:cNvPr id="20522" name="Text Box 51"/>
            <p:cNvSpPr txBox="1">
              <a:spLocks noChangeArrowheads="1"/>
            </p:cNvSpPr>
            <p:nvPr/>
          </p:nvSpPr>
          <p:spPr bwMode="auto">
            <a:xfrm>
              <a:off x="1824" y="300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i="1">
                  <a:solidFill>
                    <a:srgbClr val="FF0000"/>
                  </a:solidFill>
                </a:rPr>
                <a:t>–</a:t>
              </a:r>
            </a:p>
          </p:txBody>
        </p:sp>
      </p:grpSp>
      <p:sp>
        <p:nvSpPr>
          <p:cNvPr id="33797" name="Text Box 55"/>
          <p:cNvSpPr txBox="1">
            <a:spLocks noChangeArrowheads="1"/>
          </p:cNvSpPr>
          <p:nvPr/>
        </p:nvSpPr>
        <p:spPr bwMode="auto">
          <a:xfrm>
            <a:off x="468313" y="1628775"/>
            <a:ext cx="807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buFontTx/>
              <a:buNone/>
            </a:pPr>
            <a:r>
              <a:rPr lang="zh-CN" altLang="en-US" sz="2400" b="1">
                <a:solidFill>
                  <a:srgbClr val="FF3300"/>
                </a:solidFill>
                <a:latin typeface="黑体" panose="02010609060101010101" pitchFamily="49" charset="-122"/>
              </a:rPr>
              <a:t>参考</a:t>
            </a:r>
            <a:r>
              <a:rPr kumimoji="1" lang="zh-CN" altLang="en-US" sz="2400" b="1">
                <a:solidFill>
                  <a:srgbClr val="FF3300"/>
                </a:solidFill>
                <a:latin typeface="黑体" panose="02010609060101010101" pitchFamily="49" charset="-122"/>
              </a:rPr>
              <a:t>方向（极性）</a:t>
            </a:r>
            <a:r>
              <a:rPr lang="zh-CN" altLang="en-US" sz="2400" b="1">
                <a:solidFill>
                  <a:srgbClr val="FF3300"/>
                </a:solidFill>
                <a:latin typeface="黑体" panose="02010609060101010101" pitchFamily="49" charset="-122"/>
              </a:rPr>
              <a:t>：</a:t>
            </a:r>
            <a:r>
              <a:rPr lang="zh-CN" altLang="en-US" sz="2400">
                <a:latin typeface="黑体" panose="02010609060101010101" pitchFamily="49" charset="-122"/>
              </a:rPr>
              <a:t>为了方便分析与运算，任意假定的电压</a:t>
            </a:r>
            <a:r>
              <a:rPr kumimoji="1" lang="zh-CN" altLang="en-US" sz="2400">
                <a:solidFill>
                  <a:srgbClr val="000000"/>
                </a:solidFill>
                <a:latin typeface="黑体" panose="02010609060101010101" pitchFamily="49" charset="-122"/>
              </a:rPr>
              <a:t>方向，简称方向。</a:t>
            </a:r>
            <a:endParaRPr lang="zh-CN" altLang="en-US" sz="2400">
              <a:latin typeface="黑体" panose="02010609060101010101" pitchFamily="49" charset="-122"/>
            </a:endParaRPr>
          </a:p>
        </p:txBody>
      </p:sp>
      <p:grpSp>
        <p:nvGrpSpPr>
          <p:cNvPr id="3" name="Group 84"/>
          <p:cNvGrpSpPr/>
          <p:nvPr/>
        </p:nvGrpSpPr>
        <p:grpSpPr bwMode="auto">
          <a:xfrm>
            <a:off x="3155950" y="3500438"/>
            <a:ext cx="2030413" cy="1309687"/>
            <a:chOff x="3024" y="2928"/>
            <a:chExt cx="1279" cy="825"/>
          </a:xfrm>
        </p:grpSpPr>
        <p:sp>
          <p:nvSpPr>
            <p:cNvPr id="20502" name="Text Box 72"/>
            <p:cNvSpPr txBox="1">
              <a:spLocks noChangeArrowheads="1"/>
            </p:cNvSpPr>
            <p:nvPr/>
          </p:nvSpPr>
          <p:spPr bwMode="auto">
            <a:xfrm>
              <a:off x="3024" y="338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a:t>a</a:t>
              </a:r>
            </a:p>
          </p:txBody>
        </p:sp>
        <p:sp>
          <p:nvSpPr>
            <p:cNvPr id="20503" name="Text Box 73"/>
            <p:cNvSpPr txBox="1">
              <a:spLocks noChangeArrowheads="1"/>
            </p:cNvSpPr>
            <p:nvPr/>
          </p:nvSpPr>
          <p:spPr bwMode="auto">
            <a:xfrm>
              <a:off x="4080" y="3388"/>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a:t>b</a:t>
              </a:r>
            </a:p>
          </p:txBody>
        </p:sp>
        <p:sp>
          <p:nvSpPr>
            <p:cNvPr id="20504" name="Text Box 74"/>
            <p:cNvSpPr txBox="1">
              <a:spLocks noChangeArrowheads="1"/>
            </p:cNvSpPr>
            <p:nvPr/>
          </p:nvSpPr>
          <p:spPr bwMode="auto">
            <a:xfrm>
              <a:off x="3516" y="3465"/>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i="1"/>
                <a:t>R</a:t>
              </a:r>
              <a:endParaRPr kumimoji="1" lang="en-US" altLang="zh-CN" sz="2400" b="1"/>
            </a:p>
          </p:txBody>
        </p:sp>
        <p:sp>
          <p:nvSpPr>
            <p:cNvPr id="20505" name="Line 75"/>
            <p:cNvSpPr>
              <a:spLocks noChangeShapeType="1"/>
            </p:cNvSpPr>
            <p:nvPr/>
          </p:nvSpPr>
          <p:spPr bwMode="auto">
            <a:xfrm>
              <a:off x="3142" y="3423"/>
              <a:ext cx="39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6" name="Rectangle 76"/>
            <p:cNvSpPr>
              <a:spLocks noChangeArrowheads="1"/>
            </p:cNvSpPr>
            <p:nvPr/>
          </p:nvSpPr>
          <p:spPr bwMode="auto">
            <a:xfrm>
              <a:off x="3538" y="3363"/>
              <a:ext cx="264" cy="1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0507" name="Text Box 77"/>
            <p:cNvSpPr txBox="1">
              <a:spLocks noChangeArrowheads="1"/>
            </p:cNvSpPr>
            <p:nvPr/>
          </p:nvSpPr>
          <p:spPr bwMode="auto">
            <a:xfrm>
              <a:off x="3408" y="2928"/>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i="1">
                  <a:solidFill>
                    <a:srgbClr val="FF0000"/>
                  </a:solidFill>
                </a:rPr>
                <a:t>U</a:t>
              </a:r>
              <a:r>
                <a:rPr kumimoji="1" lang="en-US" altLang="zh-CN" sz="2400" b="1" baseline="-25000">
                  <a:solidFill>
                    <a:srgbClr val="FF0000"/>
                  </a:solidFill>
                </a:rPr>
                <a:t>ab</a:t>
              </a:r>
            </a:p>
          </p:txBody>
        </p:sp>
        <p:sp>
          <p:nvSpPr>
            <p:cNvPr id="20508" name="Line 78"/>
            <p:cNvSpPr>
              <a:spLocks noChangeShapeType="1"/>
            </p:cNvSpPr>
            <p:nvPr/>
          </p:nvSpPr>
          <p:spPr bwMode="auto">
            <a:xfrm>
              <a:off x="3792" y="3427"/>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9" name="Oval 79"/>
            <p:cNvSpPr>
              <a:spLocks noChangeArrowheads="1"/>
            </p:cNvSpPr>
            <p:nvPr/>
          </p:nvSpPr>
          <p:spPr bwMode="auto">
            <a:xfrm>
              <a:off x="3096" y="3401"/>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0510" name="Oval 80"/>
            <p:cNvSpPr>
              <a:spLocks noChangeArrowheads="1"/>
            </p:cNvSpPr>
            <p:nvPr/>
          </p:nvSpPr>
          <p:spPr bwMode="auto">
            <a:xfrm>
              <a:off x="4176" y="3397"/>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0511" name="Line 83"/>
            <p:cNvSpPr>
              <a:spLocks noChangeShapeType="1"/>
            </p:cNvSpPr>
            <p:nvPr/>
          </p:nvSpPr>
          <p:spPr bwMode="auto">
            <a:xfrm>
              <a:off x="3312" y="3264"/>
              <a:ext cx="720" cy="0"/>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0443" name="Text Box 85"/>
          <p:cNvSpPr txBox="1">
            <a:spLocks noChangeArrowheads="1"/>
          </p:cNvSpPr>
          <p:nvPr/>
        </p:nvSpPr>
        <p:spPr bwMode="auto">
          <a:xfrm>
            <a:off x="2843213" y="5084763"/>
            <a:ext cx="4033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latin typeface="黑体" panose="02010609060101010101" pitchFamily="49" charset="-122"/>
              </a:rPr>
              <a:t>电压的参考方向与参考极性</a:t>
            </a:r>
          </a:p>
        </p:txBody>
      </p:sp>
      <p:sp>
        <p:nvSpPr>
          <p:cNvPr id="29" name="Text Box 32"/>
          <p:cNvSpPr txBox="1">
            <a:spLocks noChangeArrowheads="1"/>
          </p:cNvSpPr>
          <p:nvPr/>
        </p:nvSpPr>
        <p:spPr bwMode="auto">
          <a:xfrm>
            <a:off x="468313" y="1125538"/>
            <a:ext cx="8229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buFontTx/>
              <a:buNone/>
            </a:pPr>
            <a:r>
              <a:rPr lang="zh-CN" altLang="en-US" sz="2600">
                <a:latin typeface="黑体" panose="02010609060101010101" pitchFamily="49" charset="-122"/>
              </a:rPr>
              <a:t>电压的</a:t>
            </a:r>
            <a:r>
              <a:rPr lang="zh-CN" altLang="en-US" sz="2600" b="1">
                <a:solidFill>
                  <a:srgbClr val="FF0000"/>
                </a:solidFill>
                <a:latin typeface="黑体" panose="02010609060101010101" pitchFamily="49" charset="-122"/>
              </a:rPr>
              <a:t>实际方向</a:t>
            </a:r>
            <a:r>
              <a:rPr lang="zh-CN" altLang="en-US" sz="2600">
                <a:latin typeface="黑体" panose="02010609060101010101" pitchFamily="49" charset="-122"/>
              </a:rPr>
              <a:t>：电位降的方向。</a:t>
            </a:r>
          </a:p>
        </p:txBody>
      </p:sp>
      <p:sp>
        <p:nvSpPr>
          <p:cNvPr id="45" name="Text Box 26"/>
          <p:cNvSpPr txBox="1">
            <a:spLocks noChangeArrowheads="1"/>
          </p:cNvSpPr>
          <p:nvPr/>
        </p:nvSpPr>
        <p:spPr bwMode="auto">
          <a:xfrm>
            <a:off x="6078538" y="4695825"/>
            <a:ext cx="1836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kumimoji="1" lang="en-US" altLang="zh-CN" sz="2400" b="1" i="1"/>
              <a:t>U</a:t>
            </a:r>
            <a:r>
              <a:rPr kumimoji="1" lang="en-US" altLang="zh-CN" sz="2400" b="1" baseline="-25000"/>
              <a:t>ab</a:t>
            </a:r>
            <a:r>
              <a:rPr kumimoji="1" lang="en-US" altLang="zh-CN" sz="2400" b="1"/>
              <a:t>  =  </a:t>
            </a:r>
            <a:r>
              <a:rPr kumimoji="1" lang="zh-CN" altLang="en-US" sz="2400" b="1"/>
              <a:t>－</a:t>
            </a:r>
            <a:r>
              <a:rPr kumimoji="1" lang="en-US" altLang="zh-CN" sz="2400" b="1" i="1"/>
              <a:t>U</a:t>
            </a:r>
            <a:r>
              <a:rPr kumimoji="1" lang="en-US" altLang="zh-CN" sz="2400" b="1" baseline="-25000"/>
              <a:t>ba</a:t>
            </a:r>
          </a:p>
        </p:txBody>
      </p:sp>
      <p:grpSp>
        <p:nvGrpSpPr>
          <p:cNvPr id="4" name="组合 53"/>
          <p:cNvGrpSpPr/>
          <p:nvPr/>
        </p:nvGrpSpPr>
        <p:grpSpPr bwMode="auto">
          <a:xfrm>
            <a:off x="5724525" y="3573463"/>
            <a:ext cx="2425700" cy="1304925"/>
            <a:chOff x="5715019" y="4224352"/>
            <a:chExt cx="2425701" cy="1304923"/>
          </a:xfrm>
        </p:grpSpPr>
        <p:grpSp>
          <p:nvGrpSpPr>
            <p:cNvPr id="20492" name="Group 19"/>
            <p:cNvGrpSpPr/>
            <p:nvPr/>
          </p:nvGrpSpPr>
          <p:grpSpPr bwMode="auto">
            <a:xfrm>
              <a:off x="5715019" y="4224352"/>
              <a:ext cx="2425701" cy="1090613"/>
              <a:chOff x="3948" y="2442"/>
              <a:chExt cx="1528" cy="687"/>
            </a:xfrm>
          </p:grpSpPr>
          <p:sp>
            <p:nvSpPr>
              <p:cNvPr id="20499" name="Text Box 23"/>
              <p:cNvSpPr txBox="1">
                <a:spLocks noChangeArrowheads="1"/>
              </p:cNvSpPr>
              <p:nvPr/>
            </p:nvSpPr>
            <p:spPr bwMode="auto">
              <a:xfrm>
                <a:off x="3948" y="284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kumimoji="1" lang="en-US" altLang="zh-CN" sz="2400" b="1"/>
                  <a:t>a</a:t>
                </a:r>
              </a:p>
            </p:txBody>
          </p:sp>
          <p:sp>
            <p:nvSpPr>
              <p:cNvPr id="20500" name="Text Box 24"/>
              <p:cNvSpPr txBox="1">
                <a:spLocks noChangeArrowheads="1"/>
              </p:cNvSpPr>
              <p:nvPr/>
            </p:nvSpPr>
            <p:spPr bwMode="auto">
              <a:xfrm>
                <a:off x="5253" y="279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kumimoji="1" lang="en-US" altLang="zh-CN" sz="2400" b="1"/>
                  <a:t>b</a:t>
                </a:r>
              </a:p>
            </p:txBody>
          </p:sp>
          <p:sp>
            <p:nvSpPr>
              <p:cNvPr id="20501" name="Text Box 25"/>
              <p:cNvSpPr txBox="1">
                <a:spLocks noChangeArrowheads="1"/>
              </p:cNvSpPr>
              <p:nvPr/>
            </p:nvSpPr>
            <p:spPr bwMode="auto">
              <a:xfrm>
                <a:off x="4466" y="2442"/>
                <a:ext cx="3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kumimoji="1" lang="en-US" altLang="zh-CN" sz="2400" b="1" i="1">
                    <a:solidFill>
                      <a:srgbClr val="FF0000"/>
                    </a:solidFill>
                  </a:rPr>
                  <a:t>U</a:t>
                </a:r>
                <a:r>
                  <a:rPr kumimoji="1" lang="en-US" altLang="zh-CN" sz="2400" b="1" baseline="-25000">
                    <a:solidFill>
                      <a:srgbClr val="FF0000"/>
                    </a:solidFill>
                  </a:rPr>
                  <a:t>ab</a:t>
                </a:r>
              </a:p>
            </p:txBody>
          </p:sp>
        </p:grpSp>
        <p:sp>
          <p:nvSpPr>
            <p:cNvPr id="20493" name="Rectangle 76"/>
            <p:cNvSpPr>
              <a:spLocks noChangeArrowheads="1"/>
            </p:cNvSpPr>
            <p:nvPr/>
          </p:nvSpPr>
          <p:spPr bwMode="auto">
            <a:xfrm>
              <a:off x="6715140" y="4857760"/>
              <a:ext cx="419100" cy="20955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0494" name="Line 78"/>
            <p:cNvSpPr>
              <a:spLocks noChangeShapeType="1"/>
            </p:cNvSpPr>
            <p:nvPr/>
          </p:nvSpPr>
          <p:spPr bwMode="auto">
            <a:xfrm>
              <a:off x="7142636" y="4972740"/>
              <a:ext cx="609600"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5" name="Line 75"/>
            <p:cNvSpPr>
              <a:spLocks noChangeShapeType="1"/>
            </p:cNvSpPr>
            <p:nvPr/>
          </p:nvSpPr>
          <p:spPr bwMode="auto">
            <a:xfrm>
              <a:off x="6057007" y="4957094"/>
              <a:ext cx="63023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6" name="Oval 79"/>
            <p:cNvSpPr>
              <a:spLocks noChangeArrowheads="1"/>
            </p:cNvSpPr>
            <p:nvPr/>
          </p:nvSpPr>
          <p:spPr bwMode="auto">
            <a:xfrm>
              <a:off x="5986473" y="4914684"/>
              <a:ext cx="85725" cy="85725"/>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0497" name="Oval 79"/>
            <p:cNvSpPr>
              <a:spLocks noChangeArrowheads="1"/>
            </p:cNvSpPr>
            <p:nvPr/>
          </p:nvSpPr>
          <p:spPr bwMode="auto">
            <a:xfrm>
              <a:off x="7715272" y="4929198"/>
              <a:ext cx="85725" cy="85725"/>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0498" name="Text Box 74"/>
            <p:cNvSpPr txBox="1">
              <a:spLocks noChangeArrowheads="1"/>
            </p:cNvSpPr>
            <p:nvPr/>
          </p:nvSpPr>
          <p:spPr bwMode="auto">
            <a:xfrm>
              <a:off x="6715144" y="5072076"/>
              <a:ext cx="387351" cy="45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i="1"/>
                <a:t>R</a:t>
              </a:r>
              <a:endParaRPr kumimoji="1" lang="en-US" altLang="zh-CN" sz="2400" b="1"/>
            </a:p>
          </p:txBody>
        </p:sp>
      </p:grpSp>
      <p:sp>
        <p:nvSpPr>
          <p:cNvPr id="20491" name="Rectangle 41"/>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1.2.2   </a:t>
            </a:r>
            <a:r>
              <a:rPr lang="zh-CN" altLang="en-US" sz="3600">
                <a:solidFill>
                  <a:srgbClr val="FF0000"/>
                </a:solidFill>
              </a:rPr>
              <a:t>电压和电压的参考方向</a:t>
            </a:r>
          </a:p>
        </p:txBody>
      </p:sp>
    </p:spTree>
    <p:custDataLst>
      <p:tags r:id="rId1"/>
    </p:custData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par>
                          <p:cTn id="31" fill="hold">
                            <p:stCondLst>
                              <p:cond delay="0"/>
                            </p:stCondLst>
                            <p:childTnLst>
                              <p:par>
                                <p:cTn id="32" presetID="9" presetClass="entr" presetSubtype="0" fill="hold" grpId="0" nodeType="afterEffect">
                                  <p:stCondLst>
                                    <p:cond delay="0"/>
                                  </p:stCondLst>
                                  <p:childTnLst>
                                    <p:set>
                                      <p:cBhvr>
                                        <p:cTn id="33" dur="1" fill="hold">
                                          <p:stCondLst>
                                            <p:cond delay="0"/>
                                          </p:stCondLst>
                                        </p:cTn>
                                        <p:tgtEl>
                                          <p:spTgt spid="60443"/>
                                        </p:tgtEl>
                                        <p:attrNameLst>
                                          <p:attrName>style.visibility</p:attrName>
                                        </p:attrNameLst>
                                      </p:cBhvr>
                                      <p:to>
                                        <p:strVal val="visible"/>
                                      </p:to>
                                    </p:set>
                                    <p:animEffect transition="in" filter="dissolve">
                                      <p:cBhvr>
                                        <p:cTn id="34" dur="500"/>
                                        <p:tgtEl>
                                          <p:spTgt spid="60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60443" grpId="0"/>
      <p:bldP spid="29"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F2163A90-1390-4B0F-8056-4B876C09339D}" type="slidenum">
              <a:rPr lang="zh-CN" altLang="en-US" sz="1600" smtClean="0">
                <a:solidFill>
                  <a:srgbClr val="FFFF00"/>
                </a:solidFill>
                <a:ea typeface="宋体" panose="02010600030101010101" pitchFamily="2" charset="-122"/>
              </a:rPr>
              <a:t>28</a:t>
            </a:fld>
            <a:endParaRPr lang="en-US" altLang="zh-CN" sz="1600">
              <a:solidFill>
                <a:srgbClr val="FFFF00"/>
              </a:solidFill>
              <a:ea typeface="宋体" panose="02010600030101010101" pitchFamily="2" charset="-122"/>
            </a:endParaRPr>
          </a:p>
        </p:txBody>
      </p:sp>
      <p:sp>
        <p:nvSpPr>
          <p:cNvPr id="34818" name="Rectangle 3"/>
          <p:cNvSpPr>
            <a:spLocks noChangeArrowheads="1"/>
          </p:cNvSpPr>
          <p:nvPr/>
        </p:nvSpPr>
        <p:spPr bwMode="auto">
          <a:xfrm>
            <a:off x="457200" y="1093788"/>
            <a:ext cx="80645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0"/>
              </a:spcBef>
              <a:buFontTx/>
              <a:buNone/>
            </a:pPr>
            <a:r>
              <a:rPr kumimoji="1" lang="zh-CN" altLang="en-US" sz="2400">
                <a:solidFill>
                  <a:srgbClr val="000000"/>
                </a:solidFill>
              </a:rPr>
              <a:t>实际极性与参考极性</a:t>
            </a:r>
            <a:r>
              <a:rPr kumimoji="1" lang="zh-CN" altLang="en-US" sz="2400">
                <a:solidFill>
                  <a:srgbClr val="CC0000"/>
                </a:solidFill>
              </a:rPr>
              <a:t>一致</a:t>
            </a:r>
            <a:r>
              <a:rPr kumimoji="1" lang="zh-CN" altLang="en-US" sz="2400">
                <a:solidFill>
                  <a:srgbClr val="000000"/>
                </a:solidFill>
              </a:rPr>
              <a:t>，电压值为</a:t>
            </a:r>
            <a:r>
              <a:rPr kumimoji="1" lang="zh-CN" altLang="en-US" sz="2400">
                <a:solidFill>
                  <a:srgbClr val="CC0000"/>
                </a:solidFill>
              </a:rPr>
              <a:t>正值</a:t>
            </a:r>
            <a:r>
              <a:rPr kumimoji="1" lang="zh-CN" altLang="en-US" sz="2400">
                <a:solidFill>
                  <a:srgbClr val="000000"/>
                </a:solidFill>
              </a:rPr>
              <a:t>；</a:t>
            </a:r>
          </a:p>
          <a:p>
            <a:pPr eaLnBrk="1" hangingPunct="1">
              <a:lnSpc>
                <a:spcPct val="120000"/>
              </a:lnSpc>
              <a:spcBef>
                <a:spcPct val="0"/>
              </a:spcBef>
              <a:buFontTx/>
              <a:buNone/>
            </a:pPr>
            <a:r>
              <a:rPr kumimoji="1" lang="zh-CN" altLang="en-US" sz="2400">
                <a:solidFill>
                  <a:srgbClr val="000000"/>
                </a:solidFill>
              </a:rPr>
              <a:t>实际极性与参考极性</a:t>
            </a:r>
            <a:r>
              <a:rPr kumimoji="1" lang="zh-CN" altLang="en-US" sz="2400">
                <a:solidFill>
                  <a:srgbClr val="CC0000"/>
                </a:solidFill>
              </a:rPr>
              <a:t>相反</a:t>
            </a:r>
            <a:r>
              <a:rPr kumimoji="1" lang="zh-CN" altLang="en-US" sz="2400">
                <a:solidFill>
                  <a:srgbClr val="000000"/>
                </a:solidFill>
              </a:rPr>
              <a:t>，电压值为</a:t>
            </a:r>
            <a:r>
              <a:rPr kumimoji="1" lang="zh-CN" altLang="en-US" sz="2400">
                <a:solidFill>
                  <a:srgbClr val="CC0000"/>
                </a:solidFill>
              </a:rPr>
              <a:t>负值</a:t>
            </a:r>
            <a:r>
              <a:rPr kumimoji="1" lang="zh-CN" altLang="en-US" sz="2400">
                <a:solidFill>
                  <a:srgbClr val="000000"/>
                </a:solidFill>
              </a:rPr>
              <a:t>。</a:t>
            </a:r>
          </a:p>
        </p:txBody>
      </p:sp>
      <p:sp>
        <p:nvSpPr>
          <p:cNvPr id="34819" name="Text Box 4"/>
          <p:cNvSpPr txBox="1">
            <a:spLocks noChangeArrowheads="1"/>
          </p:cNvSpPr>
          <p:nvPr/>
        </p:nvSpPr>
        <p:spPr bwMode="auto">
          <a:xfrm>
            <a:off x="609600" y="2209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25000"/>
              </a:spcBef>
              <a:buFontTx/>
              <a:buNone/>
            </a:pPr>
            <a:r>
              <a:rPr kumimoji="1" lang="en-US" altLang="zh-CN" sz="2400">
                <a:solidFill>
                  <a:srgbClr val="FF3300"/>
                </a:solidFill>
              </a:rPr>
              <a:t>[</a:t>
            </a:r>
            <a:r>
              <a:rPr kumimoji="1" lang="zh-CN" altLang="en-US" sz="2400">
                <a:solidFill>
                  <a:srgbClr val="FF3300"/>
                </a:solidFill>
              </a:rPr>
              <a:t>例</a:t>
            </a:r>
            <a:r>
              <a:rPr kumimoji="1" lang="en-US" altLang="zh-CN" sz="2400">
                <a:solidFill>
                  <a:srgbClr val="FF3300"/>
                </a:solidFill>
              </a:rPr>
              <a:t>]</a:t>
            </a:r>
          </a:p>
        </p:txBody>
      </p:sp>
      <p:grpSp>
        <p:nvGrpSpPr>
          <p:cNvPr id="2" name="Group 20"/>
          <p:cNvGrpSpPr/>
          <p:nvPr/>
        </p:nvGrpSpPr>
        <p:grpSpPr bwMode="auto">
          <a:xfrm>
            <a:off x="1874838" y="3327400"/>
            <a:ext cx="2058987" cy="1174750"/>
            <a:chOff x="864" y="2188"/>
            <a:chExt cx="1297" cy="740"/>
          </a:xfrm>
        </p:grpSpPr>
        <p:sp>
          <p:nvSpPr>
            <p:cNvPr id="21524" name="Text Box 21"/>
            <p:cNvSpPr txBox="1">
              <a:spLocks noChangeArrowheads="1"/>
            </p:cNvSpPr>
            <p:nvPr/>
          </p:nvSpPr>
          <p:spPr bwMode="auto">
            <a:xfrm>
              <a:off x="864" y="25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a:t>a</a:t>
              </a:r>
            </a:p>
          </p:txBody>
        </p:sp>
        <p:sp>
          <p:nvSpPr>
            <p:cNvPr id="21525" name="Text Box 22"/>
            <p:cNvSpPr txBox="1">
              <a:spLocks noChangeArrowheads="1"/>
            </p:cNvSpPr>
            <p:nvPr/>
          </p:nvSpPr>
          <p:spPr bwMode="auto">
            <a:xfrm>
              <a:off x="1920" y="2524"/>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a:t>b</a:t>
              </a:r>
            </a:p>
          </p:txBody>
        </p:sp>
        <p:sp>
          <p:nvSpPr>
            <p:cNvPr id="21526" name="Text Box 23"/>
            <p:cNvSpPr txBox="1">
              <a:spLocks noChangeArrowheads="1"/>
            </p:cNvSpPr>
            <p:nvPr/>
          </p:nvSpPr>
          <p:spPr bwMode="auto">
            <a:xfrm>
              <a:off x="1356" y="2601"/>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t>R</a:t>
              </a:r>
              <a:endParaRPr kumimoji="1" lang="en-US" altLang="zh-CN" b="1"/>
            </a:p>
          </p:txBody>
        </p:sp>
        <p:sp>
          <p:nvSpPr>
            <p:cNvPr id="21527" name="Line 24"/>
            <p:cNvSpPr>
              <a:spLocks noChangeShapeType="1"/>
            </p:cNvSpPr>
            <p:nvPr/>
          </p:nvSpPr>
          <p:spPr bwMode="auto">
            <a:xfrm>
              <a:off x="982" y="2559"/>
              <a:ext cx="39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8" name="Rectangle 25"/>
            <p:cNvSpPr>
              <a:spLocks noChangeArrowheads="1"/>
            </p:cNvSpPr>
            <p:nvPr/>
          </p:nvSpPr>
          <p:spPr bwMode="auto">
            <a:xfrm>
              <a:off x="1378" y="2499"/>
              <a:ext cx="264" cy="1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1529" name="Text Box 26"/>
            <p:cNvSpPr txBox="1">
              <a:spLocks noChangeArrowheads="1"/>
            </p:cNvSpPr>
            <p:nvPr/>
          </p:nvSpPr>
          <p:spPr bwMode="auto">
            <a:xfrm>
              <a:off x="1392" y="2188"/>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solidFill>
                    <a:srgbClr val="FF0000"/>
                  </a:solidFill>
                </a:rPr>
                <a:t>U</a:t>
              </a:r>
              <a:endParaRPr kumimoji="1" lang="en-US" altLang="zh-CN" b="1"/>
            </a:p>
          </p:txBody>
        </p:sp>
        <p:sp>
          <p:nvSpPr>
            <p:cNvPr id="21530" name="Line 27"/>
            <p:cNvSpPr>
              <a:spLocks noChangeShapeType="1"/>
            </p:cNvSpPr>
            <p:nvPr/>
          </p:nvSpPr>
          <p:spPr bwMode="auto">
            <a:xfrm>
              <a:off x="1632" y="2563"/>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31" name="Oval 28"/>
            <p:cNvSpPr>
              <a:spLocks noChangeArrowheads="1"/>
            </p:cNvSpPr>
            <p:nvPr/>
          </p:nvSpPr>
          <p:spPr bwMode="auto">
            <a:xfrm>
              <a:off x="936" y="2537"/>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1532" name="Oval 29"/>
            <p:cNvSpPr>
              <a:spLocks noChangeArrowheads="1"/>
            </p:cNvSpPr>
            <p:nvPr/>
          </p:nvSpPr>
          <p:spPr bwMode="auto">
            <a:xfrm>
              <a:off x="2016" y="2533"/>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1533" name="Text Box 30"/>
            <p:cNvSpPr txBox="1">
              <a:spLocks noChangeArrowheads="1"/>
            </p:cNvSpPr>
            <p:nvPr/>
          </p:nvSpPr>
          <p:spPr bwMode="auto">
            <a:xfrm>
              <a:off x="1104" y="2197"/>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solidFill>
                    <a:srgbClr val="FF0000"/>
                  </a:solidFill>
                </a:rPr>
                <a:t>+</a:t>
              </a:r>
            </a:p>
          </p:txBody>
        </p:sp>
        <p:sp>
          <p:nvSpPr>
            <p:cNvPr id="21534" name="Text Box 31"/>
            <p:cNvSpPr txBox="1">
              <a:spLocks noChangeArrowheads="1"/>
            </p:cNvSpPr>
            <p:nvPr/>
          </p:nvSpPr>
          <p:spPr bwMode="auto">
            <a:xfrm>
              <a:off x="1728" y="218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solidFill>
                    <a:srgbClr val="FF0000"/>
                  </a:solidFill>
                </a:rPr>
                <a:t>–</a:t>
              </a:r>
            </a:p>
          </p:txBody>
        </p:sp>
      </p:grpSp>
      <p:sp>
        <p:nvSpPr>
          <p:cNvPr id="34821" name="Rectangle 32"/>
          <p:cNvSpPr>
            <a:spLocks noChangeArrowheads="1"/>
          </p:cNvSpPr>
          <p:nvPr/>
        </p:nvSpPr>
        <p:spPr bwMode="auto">
          <a:xfrm>
            <a:off x="1371600" y="2209800"/>
            <a:ext cx="6934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t>下图中若 </a:t>
            </a:r>
            <a:r>
              <a:rPr kumimoji="1" lang="en-US" altLang="zh-CN" sz="2400" b="1" i="1">
                <a:solidFill>
                  <a:srgbClr val="CC0000"/>
                </a:solidFill>
              </a:rPr>
              <a:t>U</a:t>
            </a:r>
            <a:r>
              <a:rPr kumimoji="1" lang="en-US" altLang="zh-CN" sz="2400" b="1">
                <a:solidFill>
                  <a:srgbClr val="CC0000"/>
                </a:solidFill>
              </a:rPr>
              <a:t> = 10V</a:t>
            </a:r>
            <a:r>
              <a:rPr kumimoji="1" lang="zh-CN" altLang="en-US" sz="2400"/>
              <a:t>，则电压的实际方向从 </a:t>
            </a:r>
            <a:r>
              <a:rPr kumimoji="1" lang="en-US" altLang="zh-CN" sz="2400" b="1"/>
              <a:t>a </a:t>
            </a:r>
            <a:r>
              <a:rPr kumimoji="1" lang="zh-CN" altLang="en-US" sz="2400"/>
              <a:t>指向 </a:t>
            </a:r>
            <a:r>
              <a:rPr kumimoji="1" lang="en-US" altLang="zh-CN" sz="2400" b="1"/>
              <a:t>b</a:t>
            </a:r>
            <a:r>
              <a:rPr kumimoji="1" lang="zh-CN" altLang="en-US" sz="2400"/>
              <a:t>；若 </a:t>
            </a:r>
            <a:r>
              <a:rPr kumimoji="1" lang="en-US" altLang="zh-CN" sz="2400" b="1" i="1">
                <a:solidFill>
                  <a:srgbClr val="CC0000"/>
                </a:solidFill>
              </a:rPr>
              <a:t>U</a:t>
            </a:r>
            <a:r>
              <a:rPr kumimoji="1" lang="en-US" altLang="zh-CN" sz="2400" b="1">
                <a:solidFill>
                  <a:srgbClr val="CC0000"/>
                </a:solidFill>
              </a:rPr>
              <a:t>= –10V</a:t>
            </a:r>
            <a:r>
              <a:rPr kumimoji="1" lang="zh-CN" altLang="en-US" sz="2400"/>
              <a:t>，则电压的实际方向从 </a:t>
            </a:r>
            <a:r>
              <a:rPr kumimoji="1" lang="en-US" altLang="zh-CN" sz="2400" b="1"/>
              <a:t>b</a:t>
            </a:r>
            <a:r>
              <a:rPr kumimoji="1" lang="en-US" altLang="zh-CN" sz="2400"/>
              <a:t> </a:t>
            </a:r>
            <a:r>
              <a:rPr kumimoji="1" lang="zh-CN" altLang="en-US" sz="2400"/>
              <a:t>指向</a:t>
            </a:r>
            <a:r>
              <a:rPr kumimoji="1" lang="zh-CN" altLang="en-US" sz="2400" b="1"/>
              <a:t> </a:t>
            </a:r>
            <a:r>
              <a:rPr kumimoji="1" lang="en-US" altLang="zh-CN" sz="2400" b="1"/>
              <a:t>a</a:t>
            </a:r>
            <a:r>
              <a:rPr kumimoji="1" lang="en-US" altLang="zh-CN" sz="2400"/>
              <a:t> </a:t>
            </a:r>
            <a:r>
              <a:rPr kumimoji="1" lang="zh-CN" altLang="en-US" sz="2400"/>
              <a:t>。</a:t>
            </a:r>
          </a:p>
        </p:txBody>
      </p:sp>
      <p:grpSp>
        <p:nvGrpSpPr>
          <p:cNvPr id="3" name="Group 47"/>
          <p:cNvGrpSpPr/>
          <p:nvPr/>
        </p:nvGrpSpPr>
        <p:grpSpPr bwMode="auto">
          <a:xfrm>
            <a:off x="5148263" y="3284538"/>
            <a:ext cx="2058987" cy="1250950"/>
            <a:chOff x="2880" y="2496"/>
            <a:chExt cx="1297" cy="788"/>
          </a:xfrm>
        </p:grpSpPr>
        <p:sp>
          <p:nvSpPr>
            <p:cNvPr id="21514" name="Text Box 35"/>
            <p:cNvSpPr txBox="1">
              <a:spLocks noChangeArrowheads="1"/>
            </p:cNvSpPr>
            <p:nvPr/>
          </p:nvSpPr>
          <p:spPr bwMode="auto">
            <a:xfrm>
              <a:off x="2880" y="28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a:t>a</a:t>
              </a:r>
            </a:p>
          </p:txBody>
        </p:sp>
        <p:sp>
          <p:nvSpPr>
            <p:cNvPr id="21515" name="Text Box 36"/>
            <p:cNvSpPr txBox="1">
              <a:spLocks noChangeArrowheads="1"/>
            </p:cNvSpPr>
            <p:nvPr/>
          </p:nvSpPr>
          <p:spPr bwMode="auto">
            <a:xfrm>
              <a:off x="3936" y="2880"/>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a:t>b</a:t>
              </a:r>
            </a:p>
          </p:txBody>
        </p:sp>
        <p:sp>
          <p:nvSpPr>
            <p:cNvPr id="21516" name="Text Box 37"/>
            <p:cNvSpPr txBox="1">
              <a:spLocks noChangeArrowheads="1"/>
            </p:cNvSpPr>
            <p:nvPr/>
          </p:nvSpPr>
          <p:spPr bwMode="auto">
            <a:xfrm>
              <a:off x="3372" y="2957"/>
              <a:ext cx="2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t>R</a:t>
              </a:r>
              <a:endParaRPr kumimoji="1" lang="en-US" altLang="zh-CN" b="1"/>
            </a:p>
          </p:txBody>
        </p:sp>
        <p:sp>
          <p:nvSpPr>
            <p:cNvPr id="21517" name="Line 38"/>
            <p:cNvSpPr>
              <a:spLocks noChangeShapeType="1"/>
            </p:cNvSpPr>
            <p:nvPr/>
          </p:nvSpPr>
          <p:spPr bwMode="auto">
            <a:xfrm>
              <a:off x="2998" y="2915"/>
              <a:ext cx="39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18" name="Rectangle 39"/>
            <p:cNvSpPr>
              <a:spLocks noChangeArrowheads="1"/>
            </p:cNvSpPr>
            <p:nvPr/>
          </p:nvSpPr>
          <p:spPr bwMode="auto">
            <a:xfrm>
              <a:off x="3394" y="2855"/>
              <a:ext cx="264" cy="1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1519" name="Text Box 40"/>
            <p:cNvSpPr txBox="1">
              <a:spLocks noChangeArrowheads="1"/>
            </p:cNvSpPr>
            <p:nvPr/>
          </p:nvSpPr>
          <p:spPr bwMode="auto">
            <a:xfrm>
              <a:off x="3312" y="2496"/>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solidFill>
                    <a:srgbClr val="FF0000"/>
                  </a:solidFill>
                </a:rPr>
                <a:t>U</a:t>
              </a:r>
              <a:endParaRPr kumimoji="1" lang="en-US" altLang="zh-CN" b="1"/>
            </a:p>
          </p:txBody>
        </p:sp>
        <p:sp>
          <p:nvSpPr>
            <p:cNvPr id="21520" name="Line 41"/>
            <p:cNvSpPr>
              <a:spLocks noChangeShapeType="1"/>
            </p:cNvSpPr>
            <p:nvPr/>
          </p:nvSpPr>
          <p:spPr bwMode="auto">
            <a:xfrm>
              <a:off x="3648" y="2919"/>
              <a:ext cx="384" cy="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1" name="Oval 42"/>
            <p:cNvSpPr>
              <a:spLocks noChangeArrowheads="1"/>
            </p:cNvSpPr>
            <p:nvPr/>
          </p:nvSpPr>
          <p:spPr bwMode="auto">
            <a:xfrm>
              <a:off x="2952" y="2893"/>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1522" name="Oval 43"/>
            <p:cNvSpPr>
              <a:spLocks noChangeArrowheads="1"/>
            </p:cNvSpPr>
            <p:nvPr/>
          </p:nvSpPr>
          <p:spPr bwMode="auto">
            <a:xfrm>
              <a:off x="4032" y="2889"/>
              <a:ext cx="54" cy="54"/>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1523" name="Line 46"/>
            <p:cNvSpPr>
              <a:spLocks noChangeShapeType="1"/>
            </p:cNvSpPr>
            <p:nvPr/>
          </p:nvSpPr>
          <p:spPr bwMode="auto">
            <a:xfrm>
              <a:off x="3120" y="2784"/>
              <a:ext cx="768" cy="0"/>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61468" name="Text Box 48"/>
          <p:cNvSpPr txBox="1">
            <a:spLocks noChangeArrowheads="1"/>
          </p:cNvSpPr>
          <p:nvPr/>
        </p:nvSpPr>
        <p:spPr bwMode="auto">
          <a:xfrm>
            <a:off x="2555875" y="4652963"/>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lang="zh-CN" altLang="en-US" sz="2400"/>
              <a:t>电压的实际方向与参考方向</a:t>
            </a:r>
          </a:p>
        </p:txBody>
      </p:sp>
      <p:sp>
        <p:nvSpPr>
          <p:cNvPr id="21513" name="Rectangle 29"/>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1.2.2   </a:t>
            </a:r>
            <a:r>
              <a:rPr lang="zh-CN" altLang="en-US" sz="3600">
                <a:solidFill>
                  <a:srgbClr val="FF0000"/>
                </a:solidFill>
              </a:rPr>
              <a:t>电压和电压的参考方向</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diamond(in)">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amond(in)">
                                      <p:cBhvr>
                                        <p:cTn id="24" dur="2000"/>
                                        <p:tgtEl>
                                          <p:spTgt spid="3"/>
                                        </p:tgtEl>
                                      </p:cBhvr>
                                    </p:animEffect>
                                  </p:childTnLst>
                                </p:cTn>
                              </p:par>
                            </p:childTnLst>
                          </p:cTn>
                        </p:par>
                        <p:par>
                          <p:cTn id="25" fill="hold">
                            <p:stCondLst>
                              <p:cond delay="2000"/>
                            </p:stCondLst>
                            <p:childTnLst>
                              <p:par>
                                <p:cTn id="26" presetID="9" presetClass="entr" presetSubtype="0" fill="hold" grpId="0" nodeType="afterEffect">
                                  <p:stCondLst>
                                    <p:cond delay="0"/>
                                  </p:stCondLst>
                                  <p:childTnLst>
                                    <p:set>
                                      <p:cBhvr>
                                        <p:cTn id="27" dur="1" fill="hold">
                                          <p:stCondLst>
                                            <p:cond delay="0"/>
                                          </p:stCondLst>
                                        </p:cTn>
                                        <p:tgtEl>
                                          <p:spTgt spid="61468"/>
                                        </p:tgtEl>
                                        <p:attrNameLst>
                                          <p:attrName>style.visibility</p:attrName>
                                        </p:attrNameLst>
                                      </p:cBhvr>
                                      <p:to>
                                        <p:strVal val="visible"/>
                                      </p:to>
                                    </p:set>
                                    <p:animEffect transition="in" filter="dissolve">
                                      <p:cBhvr>
                                        <p:cTn id="28" dur="500"/>
                                        <p:tgtEl>
                                          <p:spTgt spid="61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19" grpId="0"/>
      <p:bldP spid="34821" grpId="0"/>
      <p:bldP spid="6146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E35CCE1-27B6-E7C4-FD99-12113F1D93D1}"/>
              </a:ext>
            </a:extLst>
          </p:cNvPr>
          <p:cNvSpPr>
            <a:spLocks noGrp="1"/>
          </p:cNvSpPr>
          <p:nvPr>
            <p:ph type="title"/>
          </p:nvPr>
        </p:nvSpPr>
        <p:spPr/>
        <p:txBody>
          <a:bodyPr/>
          <a:lstStyle/>
          <a:p>
            <a:r>
              <a:rPr lang="zh-CN" altLang="en-US" dirty="0"/>
              <a:t>课程主要特点</a:t>
            </a:r>
          </a:p>
        </p:txBody>
      </p:sp>
      <p:sp>
        <p:nvSpPr>
          <p:cNvPr id="6" name="内容占位符 5">
            <a:extLst>
              <a:ext uri="{FF2B5EF4-FFF2-40B4-BE49-F238E27FC236}">
                <a16:creationId xmlns:a16="http://schemas.microsoft.com/office/drawing/2014/main" id="{E5EEB6C8-0519-268E-E6A8-25274BCEF2AB}"/>
              </a:ext>
            </a:extLst>
          </p:cNvPr>
          <p:cNvSpPr>
            <a:spLocks noGrp="1"/>
          </p:cNvSpPr>
          <p:nvPr>
            <p:ph idx="1"/>
          </p:nvPr>
        </p:nvSpPr>
        <p:spPr>
          <a:xfrm>
            <a:off x="685800" y="980728"/>
            <a:ext cx="7772400" cy="4330700"/>
          </a:xfrm>
        </p:spPr>
        <p:txBody>
          <a:bodyPr/>
          <a:lstStyle/>
          <a:p>
            <a:pPr eaLnBrk="1" hangingPunct="1">
              <a:spcBef>
                <a:spcPct val="20000"/>
              </a:spcBef>
              <a:buClr>
                <a:schemeClr val="hlink"/>
              </a:buClr>
              <a:buFont typeface="Wingdings" panose="05000000000000000000" pitchFamily="2" charset="2"/>
              <a:buNone/>
            </a:pPr>
            <a:r>
              <a:rPr lang="en-US" altLang="zh-CN" dirty="0">
                <a:solidFill>
                  <a:schemeClr val="tx2"/>
                </a:solidFill>
                <a:ea typeface="黑体" panose="02010609060101010101" pitchFamily="49" charset="-122"/>
              </a:rPr>
              <a:t>1</a:t>
            </a:r>
            <a:r>
              <a:rPr lang="zh-CN" altLang="en-US" dirty="0">
                <a:solidFill>
                  <a:schemeClr val="tx2"/>
                </a:solidFill>
                <a:ea typeface="黑体" panose="02010609060101010101" pitchFamily="49" charset="-122"/>
              </a:rPr>
              <a:t>、工程性</a:t>
            </a:r>
          </a:p>
          <a:p>
            <a:pPr lvl="1" eaLnBrk="1" hangingPunct="1">
              <a:spcBef>
                <a:spcPct val="20000"/>
              </a:spcBef>
              <a:buClr>
                <a:schemeClr val="tx2"/>
              </a:buClr>
              <a:buSzPct val="85000"/>
              <a:buFont typeface="Wingdings" panose="05000000000000000000" pitchFamily="2" charset="2"/>
              <a:buChar char="Ø"/>
            </a:pPr>
            <a:r>
              <a:rPr lang="zh-CN" altLang="en-US" sz="2400" b="1" dirty="0">
                <a:solidFill>
                  <a:schemeClr val="tx2"/>
                </a:solidFill>
                <a:latin typeface="宋体" panose="02010600030101010101" pitchFamily="2" charset="-122"/>
                <a:ea typeface="宋体" panose="02010600030101010101" pitchFamily="2" charset="-122"/>
              </a:rPr>
              <a:t> </a:t>
            </a:r>
            <a:r>
              <a:rPr lang="zh-CN" altLang="en-US" sz="2400" dirty="0">
                <a:solidFill>
                  <a:schemeClr val="tx2"/>
                </a:solidFill>
                <a:latin typeface="黑体" panose="02010609060101010101" pitchFamily="49" charset="-122"/>
                <a:ea typeface="黑体" panose="02010609060101010101" pitchFamily="49" charset="-122"/>
              </a:rPr>
              <a:t>实际工程需要证明其可行性。</a:t>
            </a:r>
          </a:p>
          <a:p>
            <a:pPr lvl="2" eaLnBrk="1" hangingPunct="1">
              <a:spcBef>
                <a:spcPct val="20000"/>
              </a:spcBef>
              <a:buClr>
                <a:schemeClr val="hlink"/>
              </a:buClr>
              <a:buSzPct val="95000"/>
              <a:buFont typeface="Wingdings 2" panose="05020102010507070707" pitchFamily="18" charset="2"/>
              <a:buChar char="¡"/>
            </a:pPr>
            <a:r>
              <a:rPr lang="zh-CN" altLang="en-US" sz="2400" b="1" dirty="0">
                <a:solidFill>
                  <a:schemeClr val="tx2"/>
                </a:solidFill>
                <a:ea typeface="宋体" panose="02010600030101010101" pitchFamily="2" charset="-122"/>
              </a:rPr>
              <a:t> </a:t>
            </a:r>
            <a:r>
              <a:rPr lang="zh-CN" altLang="en-US" dirty="0">
                <a:solidFill>
                  <a:srgbClr val="D60093"/>
                </a:solidFill>
                <a:ea typeface="黑体" panose="02010609060101010101" pitchFamily="49" charset="-122"/>
              </a:rPr>
              <a:t>强调定性分析。</a:t>
            </a:r>
          </a:p>
          <a:p>
            <a:pPr lvl="1" eaLnBrk="1" hangingPunct="1">
              <a:spcBef>
                <a:spcPct val="20000"/>
              </a:spcBef>
              <a:buClr>
                <a:schemeClr val="tx2"/>
              </a:buClr>
              <a:buSzPct val="85000"/>
              <a:buFont typeface="Wingdings" panose="05000000000000000000" pitchFamily="2" charset="2"/>
              <a:buChar char="Ø"/>
            </a:pPr>
            <a:r>
              <a:rPr lang="en-US" altLang="zh-CN" sz="2400" b="1" dirty="0">
                <a:solidFill>
                  <a:schemeClr val="tx2"/>
                </a:solidFill>
                <a:latin typeface="宋体" panose="02010600030101010101" pitchFamily="2" charset="-122"/>
                <a:ea typeface="宋体" panose="02010600030101010101" pitchFamily="2" charset="-122"/>
              </a:rPr>
              <a:t> </a:t>
            </a:r>
            <a:r>
              <a:rPr lang="zh-CN" altLang="en-US" sz="2400" dirty="0">
                <a:solidFill>
                  <a:schemeClr val="tx2"/>
                </a:solidFill>
                <a:latin typeface="黑体" panose="02010609060101010101" pitchFamily="49" charset="-122"/>
                <a:ea typeface="黑体" panose="02010609060101010101" pitchFamily="49" charset="-122"/>
              </a:rPr>
              <a:t>实际工程在满足基本性能指标的前提下总是容许存在一定的误差范围的。</a:t>
            </a:r>
          </a:p>
          <a:p>
            <a:pPr lvl="2" eaLnBrk="1" hangingPunct="1">
              <a:spcBef>
                <a:spcPct val="20000"/>
              </a:spcBef>
              <a:buClr>
                <a:schemeClr val="hlink"/>
              </a:buClr>
              <a:buSzPct val="95000"/>
              <a:buFont typeface="Wingdings 2" panose="05020102010507070707" pitchFamily="18" charset="2"/>
              <a:buChar char="¡"/>
            </a:pPr>
            <a:r>
              <a:rPr lang="zh-CN" altLang="en-US" sz="2400" b="1" dirty="0">
                <a:solidFill>
                  <a:schemeClr val="tx2"/>
                </a:solidFill>
                <a:latin typeface="宋体" panose="02010600030101010101" pitchFamily="2" charset="-122"/>
                <a:ea typeface="宋体" panose="02010600030101010101" pitchFamily="2" charset="-122"/>
              </a:rPr>
              <a:t> </a:t>
            </a:r>
            <a:r>
              <a:rPr lang="zh-CN" altLang="en-US" dirty="0">
                <a:solidFill>
                  <a:srgbClr val="D60093"/>
                </a:solidFill>
                <a:ea typeface="黑体" panose="02010609060101010101" pitchFamily="49" charset="-122"/>
              </a:rPr>
              <a:t>电子电路的定量分析称为“估算”。</a:t>
            </a:r>
          </a:p>
          <a:p>
            <a:pPr lvl="1" eaLnBrk="1" hangingPunct="1">
              <a:spcBef>
                <a:spcPct val="20000"/>
              </a:spcBef>
              <a:buClr>
                <a:schemeClr val="tx2"/>
              </a:buClr>
              <a:buSzPct val="85000"/>
              <a:buFont typeface="Wingdings" panose="05000000000000000000" pitchFamily="2" charset="2"/>
              <a:buChar char="Ø"/>
            </a:pPr>
            <a:r>
              <a:rPr lang="en-US" altLang="zh-CN" sz="2400" b="1" dirty="0">
                <a:solidFill>
                  <a:schemeClr val="tx2"/>
                </a:solidFill>
                <a:latin typeface="宋体" panose="02010600030101010101" pitchFamily="2" charset="-122"/>
                <a:ea typeface="宋体" panose="02010600030101010101" pitchFamily="2" charset="-122"/>
              </a:rPr>
              <a:t> </a:t>
            </a:r>
            <a:r>
              <a:rPr lang="zh-CN" altLang="en-US" sz="2400" dirty="0">
                <a:solidFill>
                  <a:schemeClr val="tx2"/>
                </a:solidFill>
                <a:latin typeface="黑体" panose="02010609060101010101" pitchFamily="49" charset="-122"/>
                <a:ea typeface="黑体" panose="02010609060101010101" pitchFamily="49" charset="-122"/>
              </a:rPr>
              <a:t>近似分析要</a:t>
            </a:r>
            <a:r>
              <a:rPr lang="zh-CN" altLang="en-US" sz="2400" dirty="0">
                <a:solidFill>
                  <a:schemeClr val="tx2"/>
                </a:solidFill>
                <a:latin typeface="宋体" panose="02010600030101010101" pitchFamily="2" charset="-122"/>
                <a:ea typeface="黑体" panose="02010609060101010101" pitchFamily="49" charset="-122"/>
              </a:rPr>
              <a:t>“</a:t>
            </a:r>
            <a:r>
              <a:rPr lang="zh-CN" altLang="en-US" sz="2400" dirty="0">
                <a:solidFill>
                  <a:schemeClr val="tx2"/>
                </a:solidFill>
                <a:latin typeface="黑体" panose="02010609060101010101" pitchFamily="49" charset="-122"/>
                <a:ea typeface="黑体" panose="02010609060101010101" pitchFamily="49" charset="-122"/>
              </a:rPr>
              <a:t>合理</a:t>
            </a:r>
            <a:r>
              <a:rPr lang="zh-CN" altLang="en-US" sz="2400" dirty="0">
                <a:solidFill>
                  <a:schemeClr val="tx2"/>
                </a:solidFill>
                <a:latin typeface="宋体" panose="02010600030101010101" pitchFamily="2" charset="-122"/>
                <a:ea typeface="黑体" panose="02010609060101010101" pitchFamily="49" charset="-122"/>
              </a:rPr>
              <a:t>”</a:t>
            </a:r>
            <a:r>
              <a:rPr lang="zh-CN" altLang="en-US" sz="2400" dirty="0">
                <a:solidFill>
                  <a:schemeClr val="tx2"/>
                </a:solidFill>
                <a:latin typeface="黑体" panose="02010609060101010101" pitchFamily="49" charset="-122"/>
                <a:ea typeface="黑体" panose="02010609060101010101" pitchFamily="49" charset="-122"/>
              </a:rPr>
              <a:t>。</a:t>
            </a:r>
          </a:p>
          <a:p>
            <a:pPr lvl="2" eaLnBrk="1" hangingPunct="1">
              <a:spcBef>
                <a:spcPct val="20000"/>
              </a:spcBef>
              <a:buClr>
                <a:schemeClr val="hlink"/>
              </a:buClr>
              <a:buSzPct val="95000"/>
              <a:buFont typeface="Wingdings 2" panose="05020102010507070707" pitchFamily="18" charset="2"/>
              <a:buChar char="¡"/>
            </a:pPr>
            <a:r>
              <a:rPr lang="zh-CN" altLang="en-US" sz="2400" b="1" dirty="0">
                <a:solidFill>
                  <a:srgbClr val="D60093"/>
                </a:solidFill>
                <a:latin typeface="宋体" panose="02010600030101010101" pitchFamily="2" charset="-122"/>
                <a:ea typeface="宋体" panose="02010600030101010101" pitchFamily="2" charset="-122"/>
              </a:rPr>
              <a:t> </a:t>
            </a:r>
            <a:r>
              <a:rPr lang="zh-CN" altLang="en-US" dirty="0">
                <a:solidFill>
                  <a:srgbClr val="D60093"/>
                </a:solidFill>
                <a:ea typeface="黑体" panose="02010609060101010101" pitchFamily="49" charset="-122"/>
              </a:rPr>
              <a:t>抓主要矛盾和矛盾的主要方面。</a:t>
            </a:r>
          </a:p>
          <a:p>
            <a:pPr lvl="1" eaLnBrk="1" hangingPunct="1">
              <a:spcBef>
                <a:spcPct val="20000"/>
              </a:spcBef>
              <a:buClr>
                <a:schemeClr val="tx2"/>
              </a:buClr>
              <a:buSzPct val="85000"/>
              <a:buFont typeface="Wingdings" panose="05000000000000000000" pitchFamily="2" charset="2"/>
              <a:buChar char="Ø"/>
            </a:pPr>
            <a:r>
              <a:rPr lang="en-US" altLang="zh-CN" sz="2400" b="1" dirty="0">
                <a:solidFill>
                  <a:schemeClr val="tx2"/>
                </a:solidFill>
                <a:latin typeface="宋体" panose="02010600030101010101" pitchFamily="2" charset="-122"/>
                <a:ea typeface="宋体" panose="02010600030101010101" pitchFamily="2" charset="-122"/>
              </a:rPr>
              <a:t> </a:t>
            </a:r>
            <a:r>
              <a:rPr lang="zh-CN" altLang="en-US" sz="2400" dirty="0">
                <a:solidFill>
                  <a:schemeClr val="tx2"/>
                </a:solidFill>
                <a:latin typeface="黑体" panose="02010609060101010101" pitchFamily="49" charset="-122"/>
                <a:ea typeface="黑体" panose="02010609060101010101" pitchFamily="49" charset="-122"/>
              </a:rPr>
              <a:t>电子电路归根结底是电路。</a:t>
            </a:r>
          </a:p>
          <a:p>
            <a:pPr lvl="2" eaLnBrk="1" hangingPunct="1">
              <a:spcBef>
                <a:spcPct val="20000"/>
              </a:spcBef>
              <a:buClr>
                <a:schemeClr val="hlink"/>
              </a:buClr>
              <a:buSzPct val="95000"/>
              <a:buFont typeface="Wingdings 2" panose="05020102010507070707" pitchFamily="18" charset="2"/>
              <a:buChar char="¡"/>
            </a:pPr>
            <a:r>
              <a:rPr lang="zh-CN" altLang="en-US" sz="2400" b="1" dirty="0">
                <a:solidFill>
                  <a:srgbClr val="D60093"/>
                </a:solidFill>
                <a:latin typeface="宋体" panose="02010600030101010101" pitchFamily="2" charset="-122"/>
                <a:ea typeface="宋体" panose="02010600030101010101" pitchFamily="2" charset="-122"/>
              </a:rPr>
              <a:t> </a:t>
            </a:r>
            <a:r>
              <a:rPr lang="zh-CN" altLang="en-US" dirty="0">
                <a:solidFill>
                  <a:srgbClr val="D60093"/>
                </a:solidFill>
                <a:ea typeface="黑体" panose="02010609060101010101" pitchFamily="49" charset="-122"/>
              </a:rPr>
              <a:t>估算不同的参数需采用不同的模型，用电路的基本理论分析电子电路，电路是基础。</a:t>
            </a:r>
            <a:endParaRPr lang="zh-CN" altLang="en-US" dirty="0"/>
          </a:p>
        </p:txBody>
      </p:sp>
      <p:sp>
        <p:nvSpPr>
          <p:cNvPr id="4" name="灯片编号占位符 3">
            <a:extLst>
              <a:ext uri="{FF2B5EF4-FFF2-40B4-BE49-F238E27FC236}">
                <a16:creationId xmlns:a16="http://schemas.microsoft.com/office/drawing/2014/main" id="{5AF3561D-5F2E-FB00-5774-53514ABCA295}"/>
              </a:ext>
            </a:extLst>
          </p:cNvPr>
          <p:cNvSpPr>
            <a:spLocks noGrp="1"/>
          </p:cNvSpPr>
          <p:nvPr>
            <p:ph type="sldNum" sz="quarter" idx="10"/>
          </p:nvPr>
        </p:nvSpPr>
        <p:spPr/>
        <p:txBody>
          <a:bodyPr/>
          <a:lstStyle/>
          <a:p>
            <a:pPr>
              <a:defRPr/>
            </a:pPr>
            <a:fld id="{F44E0155-7388-4695-8DB0-D88EFFC72B2E}" type="slidenum">
              <a:rPr lang="zh-CN" altLang="en-US" smtClean="0"/>
              <a:t>2</a:t>
            </a:fld>
            <a:endParaRPr lang="en-US" altLang="zh-CN"/>
          </a:p>
        </p:txBody>
      </p:sp>
    </p:spTree>
    <p:extLst>
      <p:ext uri="{BB962C8B-B14F-4D97-AF65-F5344CB8AC3E}">
        <p14:creationId xmlns:p14="http://schemas.microsoft.com/office/powerpoint/2010/main" val="416624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85241BA-635D-4502-8DA0-59E9F0D3B4CC}" type="slidenum">
              <a:rPr lang="zh-CN" altLang="en-US" sz="1600" smtClean="0">
                <a:solidFill>
                  <a:srgbClr val="FFFF00"/>
                </a:solidFill>
                <a:ea typeface="宋体" panose="02010600030101010101" pitchFamily="2" charset="-122"/>
              </a:rPr>
              <a:t>29</a:t>
            </a:fld>
            <a:endParaRPr lang="en-US" altLang="zh-CN" sz="1600">
              <a:solidFill>
                <a:srgbClr val="FFFF00"/>
              </a:solidFill>
              <a:ea typeface="宋体" panose="02010600030101010101" pitchFamily="2" charset="-122"/>
            </a:endParaRPr>
          </a:p>
        </p:txBody>
      </p:sp>
      <p:sp>
        <p:nvSpPr>
          <p:cNvPr id="22531" name="Text Box 5"/>
          <p:cNvSpPr txBox="1">
            <a:spLocks noChangeArrowheads="1"/>
          </p:cNvSpPr>
          <p:nvPr/>
        </p:nvSpPr>
        <p:spPr bwMode="auto">
          <a:xfrm>
            <a:off x="533400" y="1052513"/>
            <a:ext cx="7854950" cy="140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50000"/>
              </a:spcBef>
              <a:buFontTx/>
              <a:buNone/>
            </a:pPr>
            <a:r>
              <a:rPr lang="zh-CN" altLang="en-US" sz="2600"/>
              <a:t>一个元件或者一段电路中电压和电流的方向均可以任意选定，二者可以一致，也可以不一致。如果一致称为</a:t>
            </a:r>
            <a:r>
              <a:rPr lang="zh-CN" altLang="en-US" sz="2600" b="1">
                <a:solidFill>
                  <a:srgbClr val="FF0000"/>
                </a:solidFill>
              </a:rPr>
              <a:t>关联参考方向</a:t>
            </a:r>
            <a:r>
              <a:rPr lang="zh-CN" altLang="en-US" sz="2600"/>
              <a:t>；如果不一致称为非关联方向。</a:t>
            </a:r>
          </a:p>
        </p:txBody>
      </p:sp>
      <p:grpSp>
        <p:nvGrpSpPr>
          <p:cNvPr id="62469" name="Group 14"/>
          <p:cNvGrpSpPr/>
          <p:nvPr/>
        </p:nvGrpSpPr>
        <p:grpSpPr bwMode="auto">
          <a:xfrm>
            <a:off x="1600200" y="3716338"/>
            <a:ext cx="1981200" cy="1219200"/>
            <a:chOff x="576" y="1968"/>
            <a:chExt cx="1248" cy="768"/>
          </a:xfrm>
        </p:grpSpPr>
        <p:grpSp>
          <p:nvGrpSpPr>
            <p:cNvPr id="22565" name="Group 10"/>
            <p:cNvGrpSpPr/>
            <p:nvPr/>
          </p:nvGrpSpPr>
          <p:grpSpPr bwMode="auto">
            <a:xfrm>
              <a:off x="576" y="2352"/>
              <a:ext cx="1248" cy="96"/>
              <a:chOff x="576" y="2352"/>
              <a:chExt cx="1248" cy="96"/>
            </a:xfrm>
          </p:grpSpPr>
          <p:sp>
            <p:nvSpPr>
              <p:cNvPr id="22569" name="Line 6"/>
              <p:cNvSpPr>
                <a:spLocks noChangeShapeType="1"/>
              </p:cNvSpPr>
              <p:nvPr/>
            </p:nvSpPr>
            <p:spPr bwMode="auto">
              <a:xfrm>
                <a:off x="576" y="2400"/>
                <a:ext cx="12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70" name="Rectangle 7"/>
              <p:cNvSpPr>
                <a:spLocks noChangeArrowheads="1"/>
              </p:cNvSpPr>
              <p:nvPr/>
            </p:nvSpPr>
            <p:spPr bwMode="auto">
              <a:xfrm>
                <a:off x="912" y="2352"/>
                <a:ext cx="336" cy="96"/>
              </a:xfrm>
              <a:prstGeom prst="rect">
                <a:avLst/>
              </a:prstGeom>
              <a:solidFill>
                <a:schemeClr val="bg1"/>
              </a:solidFill>
              <a:ln w="38100">
                <a:solidFill>
                  <a:schemeClr val="tx1"/>
                </a:solidFill>
                <a:miter lim="800000"/>
              </a:ln>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2571" name="Line 9"/>
              <p:cNvSpPr>
                <a:spLocks noChangeShapeType="1"/>
              </p:cNvSpPr>
              <p:nvPr/>
            </p:nvSpPr>
            <p:spPr bwMode="auto">
              <a:xfrm>
                <a:off x="1248" y="2400"/>
                <a:ext cx="240" cy="0"/>
              </a:xfrm>
              <a:prstGeom prst="line">
                <a:avLst/>
              </a:prstGeom>
              <a:noFill/>
              <a:ln w="38100">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566" name="Line 11"/>
            <p:cNvSpPr>
              <a:spLocks noChangeShapeType="1"/>
            </p:cNvSpPr>
            <p:nvPr/>
          </p:nvSpPr>
          <p:spPr bwMode="auto">
            <a:xfrm>
              <a:off x="672" y="2256"/>
              <a:ext cx="912" cy="0"/>
            </a:xfrm>
            <a:prstGeom prst="line">
              <a:avLst/>
            </a:prstGeom>
            <a:noFill/>
            <a:ln w="38100">
              <a:solidFill>
                <a:srgbClr val="FF33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7" name="Text Box 12"/>
            <p:cNvSpPr txBox="1">
              <a:spLocks noChangeArrowheads="1"/>
            </p:cNvSpPr>
            <p:nvPr/>
          </p:nvSpPr>
          <p:spPr bwMode="auto">
            <a:xfrm>
              <a:off x="1200" y="244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t>I</a:t>
              </a:r>
            </a:p>
          </p:txBody>
        </p:sp>
        <p:sp>
          <p:nvSpPr>
            <p:cNvPr id="22568" name="Text Box 13"/>
            <p:cNvSpPr txBox="1">
              <a:spLocks noChangeArrowheads="1"/>
            </p:cNvSpPr>
            <p:nvPr/>
          </p:nvSpPr>
          <p:spPr bwMode="auto">
            <a:xfrm>
              <a:off x="960" y="196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solidFill>
                    <a:srgbClr val="FF3300"/>
                  </a:solidFill>
                </a:rPr>
                <a:t>U</a:t>
              </a:r>
            </a:p>
          </p:txBody>
        </p:sp>
      </p:grpSp>
      <p:grpSp>
        <p:nvGrpSpPr>
          <p:cNvPr id="62477" name="Group 39"/>
          <p:cNvGrpSpPr/>
          <p:nvPr/>
        </p:nvGrpSpPr>
        <p:grpSpPr bwMode="auto">
          <a:xfrm>
            <a:off x="5105400" y="3716338"/>
            <a:ext cx="1981200" cy="1219200"/>
            <a:chOff x="3360" y="2064"/>
            <a:chExt cx="1248" cy="768"/>
          </a:xfrm>
        </p:grpSpPr>
        <p:grpSp>
          <p:nvGrpSpPr>
            <p:cNvPr id="22558" name="Group 32"/>
            <p:cNvGrpSpPr/>
            <p:nvPr/>
          </p:nvGrpSpPr>
          <p:grpSpPr bwMode="auto">
            <a:xfrm>
              <a:off x="3360" y="2448"/>
              <a:ext cx="1248" cy="96"/>
              <a:chOff x="576" y="2352"/>
              <a:chExt cx="1248" cy="96"/>
            </a:xfrm>
          </p:grpSpPr>
          <p:sp>
            <p:nvSpPr>
              <p:cNvPr id="22562" name="Line 33"/>
              <p:cNvSpPr>
                <a:spLocks noChangeShapeType="1"/>
              </p:cNvSpPr>
              <p:nvPr/>
            </p:nvSpPr>
            <p:spPr bwMode="auto">
              <a:xfrm>
                <a:off x="576" y="2400"/>
                <a:ext cx="12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63" name="Rectangle 34"/>
              <p:cNvSpPr>
                <a:spLocks noChangeArrowheads="1"/>
              </p:cNvSpPr>
              <p:nvPr/>
            </p:nvSpPr>
            <p:spPr bwMode="auto">
              <a:xfrm>
                <a:off x="912" y="2352"/>
                <a:ext cx="336" cy="96"/>
              </a:xfrm>
              <a:prstGeom prst="rect">
                <a:avLst/>
              </a:prstGeom>
              <a:solidFill>
                <a:schemeClr val="bg1"/>
              </a:solidFill>
              <a:ln w="38100">
                <a:solidFill>
                  <a:schemeClr val="tx1"/>
                </a:solidFill>
                <a:miter lim="800000"/>
              </a:ln>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2564" name="Line 35"/>
              <p:cNvSpPr>
                <a:spLocks noChangeShapeType="1"/>
              </p:cNvSpPr>
              <p:nvPr/>
            </p:nvSpPr>
            <p:spPr bwMode="auto">
              <a:xfrm>
                <a:off x="1248" y="2400"/>
                <a:ext cx="240" cy="0"/>
              </a:xfrm>
              <a:prstGeom prst="line">
                <a:avLst/>
              </a:prstGeom>
              <a:noFill/>
              <a:ln w="38100">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559" name="Line 36"/>
            <p:cNvSpPr>
              <a:spLocks noChangeShapeType="1"/>
            </p:cNvSpPr>
            <p:nvPr/>
          </p:nvSpPr>
          <p:spPr bwMode="auto">
            <a:xfrm>
              <a:off x="3456" y="2352"/>
              <a:ext cx="912" cy="0"/>
            </a:xfrm>
            <a:prstGeom prst="line">
              <a:avLst/>
            </a:prstGeom>
            <a:noFill/>
            <a:ln w="38100">
              <a:solidFill>
                <a:srgbClr val="FF33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0" name="Text Box 37"/>
            <p:cNvSpPr txBox="1">
              <a:spLocks noChangeArrowheads="1"/>
            </p:cNvSpPr>
            <p:nvPr/>
          </p:nvSpPr>
          <p:spPr bwMode="auto">
            <a:xfrm>
              <a:off x="3984" y="254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t>I</a:t>
              </a:r>
            </a:p>
          </p:txBody>
        </p:sp>
        <p:sp>
          <p:nvSpPr>
            <p:cNvPr id="22561" name="Text Box 38"/>
            <p:cNvSpPr txBox="1">
              <a:spLocks noChangeArrowheads="1"/>
            </p:cNvSpPr>
            <p:nvPr/>
          </p:nvSpPr>
          <p:spPr bwMode="auto">
            <a:xfrm>
              <a:off x="3744" y="206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solidFill>
                    <a:srgbClr val="FF3300"/>
                  </a:solidFill>
                </a:rPr>
                <a:t>U</a:t>
              </a:r>
            </a:p>
          </p:txBody>
        </p:sp>
      </p:grpSp>
      <p:grpSp>
        <p:nvGrpSpPr>
          <p:cNvPr id="62485" name="Group 41"/>
          <p:cNvGrpSpPr/>
          <p:nvPr/>
        </p:nvGrpSpPr>
        <p:grpSpPr bwMode="auto">
          <a:xfrm>
            <a:off x="1524000" y="2438400"/>
            <a:ext cx="2057400" cy="1066800"/>
            <a:chOff x="672" y="3120"/>
            <a:chExt cx="1296" cy="672"/>
          </a:xfrm>
        </p:grpSpPr>
        <p:grpSp>
          <p:nvGrpSpPr>
            <p:cNvPr id="22551" name="Group 16"/>
            <p:cNvGrpSpPr/>
            <p:nvPr/>
          </p:nvGrpSpPr>
          <p:grpSpPr bwMode="auto">
            <a:xfrm>
              <a:off x="720" y="3408"/>
              <a:ext cx="1248" cy="96"/>
              <a:chOff x="576" y="2352"/>
              <a:chExt cx="1248" cy="96"/>
            </a:xfrm>
          </p:grpSpPr>
          <p:sp>
            <p:nvSpPr>
              <p:cNvPr id="22555" name="Line 17"/>
              <p:cNvSpPr>
                <a:spLocks noChangeShapeType="1"/>
              </p:cNvSpPr>
              <p:nvPr/>
            </p:nvSpPr>
            <p:spPr bwMode="auto">
              <a:xfrm>
                <a:off x="576" y="2400"/>
                <a:ext cx="12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56" name="Rectangle 18"/>
              <p:cNvSpPr>
                <a:spLocks noChangeArrowheads="1"/>
              </p:cNvSpPr>
              <p:nvPr/>
            </p:nvSpPr>
            <p:spPr bwMode="auto">
              <a:xfrm>
                <a:off x="912" y="2352"/>
                <a:ext cx="336" cy="96"/>
              </a:xfrm>
              <a:prstGeom prst="rect">
                <a:avLst/>
              </a:prstGeom>
              <a:solidFill>
                <a:schemeClr val="bg1"/>
              </a:solidFill>
              <a:ln w="38100">
                <a:solidFill>
                  <a:schemeClr val="tx1"/>
                </a:solidFill>
                <a:miter lim="800000"/>
              </a:ln>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2557" name="Line 19"/>
              <p:cNvSpPr>
                <a:spLocks noChangeShapeType="1"/>
              </p:cNvSpPr>
              <p:nvPr/>
            </p:nvSpPr>
            <p:spPr bwMode="auto">
              <a:xfrm>
                <a:off x="1248" y="2400"/>
                <a:ext cx="240" cy="0"/>
              </a:xfrm>
              <a:prstGeom prst="line">
                <a:avLst/>
              </a:prstGeom>
              <a:noFill/>
              <a:ln w="38100">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552" name="Text Box 21"/>
            <p:cNvSpPr txBox="1">
              <a:spLocks noChangeArrowheads="1"/>
            </p:cNvSpPr>
            <p:nvPr/>
          </p:nvSpPr>
          <p:spPr bwMode="auto">
            <a:xfrm>
              <a:off x="1344" y="3504"/>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t>I</a:t>
              </a:r>
            </a:p>
          </p:txBody>
        </p:sp>
        <p:sp>
          <p:nvSpPr>
            <p:cNvPr id="22553" name="Text Box 22"/>
            <p:cNvSpPr txBox="1">
              <a:spLocks noChangeArrowheads="1"/>
            </p:cNvSpPr>
            <p:nvPr/>
          </p:nvSpPr>
          <p:spPr bwMode="auto">
            <a:xfrm>
              <a:off x="1104" y="312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solidFill>
                    <a:srgbClr val="FF3300"/>
                  </a:solidFill>
                </a:rPr>
                <a:t>U</a:t>
              </a:r>
            </a:p>
          </p:txBody>
        </p:sp>
        <p:sp>
          <p:nvSpPr>
            <p:cNvPr id="22554" name="Text Box 40"/>
            <p:cNvSpPr txBox="1">
              <a:spLocks noChangeArrowheads="1"/>
            </p:cNvSpPr>
            <p:nvPr/>
          </p:nvSpPr>
          <p:spPr bwMode="auto">
            <a:xfrm>
              <a:off x="672" y="3120"/>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solidFill>
                    <a:srgbClr val="FF3300"/>
                  </a:solidFill>
                </a:rPr>
                <a:t>+               </a:t>
              </a:r>
              <a:r>
                <a:rPr lang="zh-CN" altLang="en-US" sz="2400" b="1">
                  <a:solidFill>
                    <a:srgbClr val="FF3300"/>
                  </a:solidFill>
                </a:rPr>
                <a:t>－</a:t>
              </a:r>
            </a:p>
          </p:txBody>
        </p:sp>
      </p:grpSp>
      <p:grpSp>
        <p:nvGrpSpPr>
          <p:cNvPr id="62493" name="Group 50"/>
          <p:cNvGrpSpPr/>
          <p:nvPr/>
        </p:nvGrpSpPr>
        <p:grpSpPr bwMode="auto">
          <a:xfrm>
            <a:off x="4953000" y="2438400"/>
            <a:ext cx="2057400" cy="1066800"/>
            <a:chOff x="3360" y="3216"/>
            <a:chExt cx="1296" cy="672"/>
          </a:xfrm>
        </p:grpSpPr>
        <p:grpSp>
          <p:nvGrpSpPr>
            <p:cNvPr id="22544" name="Group 43"/>
            <p:cNvGrpSpPr/>
            <p:nvPr/>
          </p:nvGrpSpPr>
          <p:grpSpPr bwMode="auto">
            <a:xfrm>
              <a:off x="3408" y="3504"/>
              <a:ext cx="1248" cy="96"/>
              <a:chOff x="576" y="2352"/>
              <a:chExt cx="1248" cy="96"/>
            </a:xfrm>
          </p:grpSpPr>
          <p:sp>
            <p:nvSpPr>
              <p:cNvPr id="22548" name="Line 44"/>
              <p:cNvSpPr>
                <a:spLocks noChangeShapeType="1"/>
              </p:cNvSpPr>
              <p:nvPr/>
            </p:nvSpPr>
            <p:spPr bwMode="auto">
              <a:xfrm>
                <a:off x="576" y="2400"/>
                <a:ext cx="124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49" name="Rectangle 45"/>
              <p:cNvSpPr>
                <a:spLocks noChangeArrowheads="1"/>
              </p:cNvSpPr>
              <p:nvPr/>
            </p:nvSpPr>
            <p:spPr bwMode="auto">
              <a:xfrm>
                <a:off x="912" y="2352"/>
                <a:ext cx="336" cy="96"/>
              </a:xfrm>
              <a:prstGeom prst="rect">
                <a:avLst/>
              </a:prstGeom>
              <a:solidFill>
                <a:schemeClr val="bg1"/>
              </a:solidFill>
              <a:ln w="38100">
                <a:solidFill>
                  <a:schemeClr val="tx1"/>
                </a:solidFill>
                <a:miter lim="800000"/>
              </a:ln>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b="1"/>
              </a:p>
            </p:txBody>
          </p:sp>
          <p:sp>
            <p:nvSpPr>
              <p:cNvPr id="22550" name="Line 46"/>
              <p:cNvSpPr>
                <a:spLocks noChangeShapeType="1"/>
              </p:cNvSpPr>
              <p:nvPr/>
            </p:nvSpPr>
            <p:spPr bwMode="auto">
              <a:xfrm>
                <a:off x="1248" y="2400"/>
                <a:ext cx="240" cy="0"/>
              </a:xfrm>
              <a:prstGeom prst="line">
                <a:avLst/>
              </a:prstGeom>
              <a:noFill/>
              <a:ln w="38100">
                <a:solidFill>
                  <a:schemeClr val="tx1"/>
                </a:solidFill>
                <a:round/>
                <a:tailEnd type="arrow"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545" name="Text Box 47"/>
            <p:cNvSpPr txBox="1">
              <a:spLocks noChangeArrowheads="1"/>
            </p:cNvSpPr>
            <p:nvPr/>
          </p:nvSpPr>
          <p:spPr bwMode="auto">
            <a:xfrm>
              <a:off x="4032" y="360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t>I</a:t>
              </a:r>
            </a:p>
          </p:txBody>
        </p:sp>
        <p:sp>
          <p:nvSpPr>
            <p:cNvPr id="22546" name="Text Box 48"/>
            <p:cNvSpPr txBox="1">
              <a:spLocks noChangeArrowheads="1"/>
            </p:cNvSpPr>
            <p:nvPr/>
          </p:nvSpPr>
          <p:spPr bwMode="auto">
            <a:xfrm>
              <a:off x="3792" y="321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solidFill>
                    <a:srgbClr val="FF3300"/>
                  </a:solidFill>
                </a:rPr>
                <a:t>U</a:t>
              </a:r>
            </a:p>
          </p:txBody>
        </p:sp>
        <p:sp>
          <p:nvSpPr>
            <p:cNvPr id="22547" name="Text Box 49"/>
            <p:cNvSpPr txBox="1">
              <a:spLocks noChangeArrowheads="1"/>
            </p:cNvSpPr>
            <p:nvPr/>
          </p:nvSpPr>
          <p:spPr bwMode="auto">
            <a:xfrm>
              <a:off x="3360" y="3216"/>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b="1">
                  <a:solidFill>
                    <a:srgbClr val="FF3300"/>
                  </a:solidFill>
                </a:rPr>
                <a:t>－               </a:t>
              </a:r>
              <a:r>
                <a:rPr lang="en-US" altLang="zh-CN" sz="2400" b="1">
                  <a:solidFill>
                    <a:srgbClr val="FF3300"/>
                  </a:solidFill>
                </a:rPr>
                <a:t>+</a:t>
              </a:r>
            </a:p>
          </p:txBody>
        </p:sp>
      </p:grpSp>
      <p:sp>
        <p:nvSpPr>
          <p:cNvPr id="62501" name="Text Box 51"/>
          <p:cNvSpPr txBox="1">
            <a:spLocks noChangeArrowheads="1"/>
          </p:cNvSpPr>
          <p:nvPr/>
        </p:nvSpPr>
        <p:spPr bwMode="auto">
          <a:xfrm>
            <a:off x="1258888" y="48133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a:t>(c) </a:t>
            </a:r>
            <a:r>
              <a:rPr lang="zh-CN" altLang="en-US" sz="2400"/>
              <a:t>关联参考方向</a:t>
            </a:r>
          </a:p>
        </p:txBody>
      </p:sp>
      <p:sp>
        <p:nvSpPr>
          <p:cNvPr id="62502" name="Text Box 53"/>
          <p:cNvSpPr txBox="1">
            <a:spLocks noChangeArrowheads="1"/>
          </p:cNvSpPr>
          <p:nvPr/>
        </p:nvSpPr>
        <p:spPr bwMode="auto">
          <a:xfrm>
            <a:off x="1116013" y="3357563"/>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a:t>(a)  </a:t>
            </a:r>
            <a:r>
              <a:rPr lang="zh-CN" altLang="en-US" sz="2400"/>
              <a:t>关联参考方向</a:t>
            </a:r>
          </a:p>
        </p:txBody>
      </p:sp>
      <p:sp>
        <p:nvSpPr>
          <p:cNvPr id="62503" name="Text Box 54"/>
          <p:cNvSpPr txBox="1">
            <a:spLocks noChangeArrowheads="1"/>
          </p:cNvSpPr>
          <p:nvPr/>
        </p:nvSpPr>
        <p:spPr bwMode="auto">
          <a:xfrm>
            <a:off x="4772025" y="3357563"/>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a:t>(b) </a:t>
            </a:r>
            <a:r>
              <a:rPr lang="zh-CN" altLang="en-US" sz="2400"/>
              <a:t>非关联参考方向</a:t>
            </a:r>
          </a:p>
        </p:txBody>
      </p:sp>
      <p:sp>
        <p:nvSpPr>
          <p:cNvPr id="62504" name="Text Box 55"/>
          <p:cNvSpPr txBox="1">
            <a:spLocks noChangeArrowheads="1"/>
          </p:cNvSpPr>
          <p:nvPr/>
        </p:nvSpPr>
        <p:spPr bwMode="auto">
          <a:xfrm>
            <a:off x="4768850" y="4797425"/>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a:t>(d) </a:t>
            </a:r>
            <a:r>
              <a:rPr lang="zh-CN" altLang="en-US" sz="2400"/>
              <a:t>非关联参考方向</a:t>
            </a:r>
          </a:p>
        </p:txBody>
      </p:sp>
      <p:sp>
        <p:nvSpPr>
          <p:cNvPr id="62505" name="Text Box 56"/>
          <p:cNvSpPr txBox="1">
            <a:spLocks noChangeArrowheads="1"/>
          </p:cNvSpPr>
          <p:nvPr/>
        </p:nvSpPr>
        <p:spPr bwMode="auto">
          <a:xfrm>
            <a:off x="2051050" y="5337175"/>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lang="zh-CN" altLang="en-US" sz="2400"/>
              <a:t>关联参考方向与非关联参考方向</a:t>
            </a:r>
          </a:p>
        </p:txBody>
      </p:sp>
      <p:sp>
        <p:nvSpPr>
          <p:cNvPr id="22541" name="Rectangle 42"/>
          <p:cNvSpPr>
            <a:spLocks noGrp="1" noChangeArrowheads="1"/>
          </p:cNvSpPr>
          <p:nvPr>
            <p:ph type="title"/>
          </p:nvPr>
        </p:nvSpPr>
        <p:spPr/>
        <p:txBody>
          <a:bodyPr/>
          <a:lstStyle/>
          <a:p>
            <a:r>
              <a:rPr lang="zh-CN" altLang="en-US"/>
              <a:t>关联参考方向</a:t>
            </a:r>
          </a:p>
        </p:txBody>
      </p:sp>
      <p:sp>
        <p:nvSpPr>
          <p:cNvPr id="62508" name="AutoShape 44"/>
          <p:cNvSpPr>
            <a:spLocks noChangeArrowheads="1"/>
          </p:cNvSpPr>
          <p:nvPr/>
        </p:nvSpPr>
        <p:spPr bwMode="auto">
          <a:xfrm>
            <a:off x="323850" y="2924175"/>
            <a:ext cx="576263" cy="936625"/>
          </a:xfrm>
          <a:prstGeom prst="wedgeRoundRectCallout">
            <a:avLst>
              <a:gd name="adj1" fmla="val 151931"/>
              <a:gd name="adj2" fmla="val -98477"/>
              <a:gd name="adj3" fmla="val 16667"/>
            </a:avLst>
          </a:prstGeom>
          <a:solidFill>
            <a:srgbClr val="CC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b="1">
                <a:ea typeface="楷体_GB2312" pitchFamily="49" charset="-122"/>
              </a:rPr>
              <a:t>推荐</a:t>
            </a:r>
          </a:p>
        </p:txBody>
      </p:sp>
      <p:sp>
        <p:nvSpPr>
          <p:cNvPr id="62509" name="Line 45"/>
          <p:cNvSpPr>
            <a:spLocks noChangeShapeType="1"/>
          </p:cNvSpPr>
          <p:nvPr/>
        </p:nvSpPr>
        <p:spPr bwMode="auto">
          <a:xfrm>
            <a:off x="971550" y="2420938"/>
            <a:ext cx="194468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509"/>
                                        </p:tgtEl>
                                        <p:attrNameLst>
                                          <p:attrName>style.visibility</p:attrName>
                                        </p:attrNameLst>
                                      </p:cBhvr>
                                      <p:to>
                                        <p:strVal val="visible"/>
                                      </p:to>
                                    </p:set>
                                    <p:animEffect transition="in" filter="wipe(left)">
                                      <p:cBhvr>
                                        <p:cTn id="7" dur="2000"/>
                                        <p:tgtEl>
                                          <p:spTgt spid="62509"/>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62508"/>
                                        </p:tgtEl>
                                        <p:attrNameLst>
                                          <p:attrName>style.visibility</p:attrName>
                                        </p:attrNameLst>
                                      </p:cBhvr>
                                      <p:to>
                                        <p:strVal val="visible"/>
                                      </p:to>
                                    </p:set>
                                    <p:animEffect transition="in" filter="wipe(up)">
                                      <p:cBhvr>
                                        <p:cTn id="11" dur="2000"/>
                                        <p:tgtEl>
                                          <p:spTgt spid="6250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62485"/>
                                        </p:tgtEl>
                                        <p:attrNameLst>
                                          <p:attrName>style.visibility</p:attrName>
                                        </p:attrNameLst>
                                      </p:cBhvr>
                                      <p:to>
                                        <p:strVal val="visible"/>
                                      </p:to>
                                    </p:set>
                                    <p:animEffect transition="in" filter="dissolve">
                                      <p:cBhvr>
                                        <p:cTn id="16" dur="1000"/>
                                        <p:tgtEl>
                                          <p:spTgt spid="62485"/>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62502"/>
                                        </p:tgtEl>
                                        <p:attrNameLst>
                                          <p:attrName>style.visibility</p:attrName>
                                        </p:attrNameLst>
                                      </p:cBhvr>
                                      <p:to>
                                        <p:strVal val="visible"/>
                                      </p:to>
                                    </p:set>
                                    <p:animEffect transition="in" filter="dissolve">
                                      <p:cBhvr>
                                        <p:cTn id="20" dur="1000"/>
                                        <p:tgtEl>
                                          <p:spTgt spid="62502"/>
                                        </p:tgtEl>
                                      </p:cBhvr>
                                    </p:animEffect>
                                  </p:childTnLst>
                                </p:cTn>
                              </p:par>
                            </p:childTnLst>
                          </p:cTn>
                        </p:par>
                        <p:par>
                          <p:cTn id="21" fill="hold">
                            <p:stCondLst>
                              <p:cond delay="2000"/>
                            </p:stCondLst>
                            <p:childTnLst>
                              <p:par>
                                <p:cTn id="22" presetID="9" presetClass="entr" presetSubtype="0" fill="hold" nodeType="afterEffect">
                                  <p:stCondLst>
                                    <p:cond delay="0"/>
                                  </p:stCondLst>
                                  <p:childTnLst>
                                    <p:set>
                                      <p:cBhvr>
                                        <p:cTn id="23" dur="1" fill="hold">
                                          <p:stCondLst>
                                            <p:cond delay="0"/>
                                          </p:stCondLst>
                                        </p:cTn>
                                        <p:tgtEl>
                                          <p:spTgt spid="62493"/>
                                        </p:tgtEl>
                                        <p:attrNameLst>
                                          <p:attrName>style.visibility</p:attrName>
                                        </p:attrNameLst>
                                      </p:cBhvr>
                                      <p:to>
                                        <p:strVal val="visible"/>
                                      </p:to>
                                    </p:set>
                                    <p:animEffect transition="in" filter="dissolve">
                                      <p:cBhvr>
                                        <p:cTn id="24" dur="1000"/>
                                        <p:tgtEl>
                                          <p:spTgt spid="62493"/>
                                        </p:tgtEl>
                                      </p:cBhvr>
                                    </p:animEffect>
                                  </p:childTnLst>
                                </p:cTn>
                              </p:par>
                            </p:childTnLst>
                          </p:cTn>
                        </p:par>
                        <p:par>
                          <p:cTn id="25" fill="hold">
                            <p:stCondLst>
                              <p:cond delay="3000"/>
                            </p:stCondLst>
                            <p:childTnLst>
                              <p:par>
                                <p:cTn id="26" presetID="9" presetClass="entr" presetSubtype="0" fill="hold" grpId="0" nodeType="afterEffect">
                                  <p:stCondLst>
                                    <p:cond delay="0"/>
                                  </p:stCondLst>
                                  <p:childTnLst>
                                    <p:set>
                                      <p:cBhvr>
                                        <p:cTn id="27" dur="1" fill="hold">
                                          <p:stCondLst>
                                            <p:cond delay="0"/>
                                          </p:stCondLst>
                                        </p:cTn>
                                        <p:tgtEl>
                                          <p:spTgt spid="62503"/>
                                        </p:tgtEl>
                                        <p:attrNameLst>
                                          <p:attrName>style.visibility</p:attrName>
                                        </p:attrNameLst>
                                      </p:cBhvr>
                                      <p:to>
                                        <p:strVal val="visible"/>
                                      </p:to>
                                    </p:set>
                                    <p:animEffect transition="in" filter="dissolve">
                                      <p:cBhvr>
                                        <p:cTn id="28" dur="1000"/>
                                        <p:tgtEl>
                                          <p:spTgt spid="6250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2469"/>
                                        </p:tgtEl>
                                        <p:attrNameLst>
                                          <p:attrName>style.visibility</p:attrName>
                                        </p:attrNameLst>
                                      </p:cBhvr>
                                      <p:to>
                                        <p:strVal val="visible"/>
                                      </p:to>
                                    </p:set>
                                    <p:animEffect transition="in" filter="dissolve">
                                      <p:cBhvr>
                                        <p:cTn id="33" dur="1000"/>
                                        <p:tgtEl>
                                          <p:spTgt spid="62469"/>
                                        </p:tgtEl>
                                      </p:cBhvr>
                                    </p:animEffect>
                                  </p:childTnLst>
                                </p:cTn>
                              </p:par>
                            </p:childTnLst>
                          </p:cTn>
                        </p:par>
                        <p:par>
                          <p:cTn id="34" fill="hold">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62501"/>
                                        </p:tgtEl>
                                        <p:attrNameLst>
                                          <p:attrName>style.visibility</p:attrName>
                                        </p:attrNameLst>
                                      </p:cBhvr>
                                      <p:to>
                                        <p:strVal val="visible"/>
                                      </p:to>
                                    </p:set>
                                    <p:animEffect transition="in" filter="dissolve">
                                      <p:cBhvr>
                                        <p:cTn id="37" dur="1000"/>
                                        <p:tgtEl>
                                          <p:spTgt spid="62501"/>
                                        </p:tgtEl>
                                      </p:cBhvr>
                                    </p:animEffect>
                                  </p:childTnLst>
                                </p:cTn>
                              </p:par>
                            </p:childTnLst>
                          </p:cTn>
                        </p:par>
                        <p:par>
                          <p:cTn id="38" fill="hold">
                            <p:stCondLst>
                              <p:cond delay="2000"/>
                            </p:stCondLst>
                            <p:childTnLst>
                              <p:par>
                                <p:cTn id="39" presetID="9" presetClass="entr" presetSubtype="0" fill="hold" nodeType="afterEffect">
                                  <p:stCondLst>
                                    <p:cond delay="0"/>
                                  </p:stCondLst>
                                  <p:childTnLst>
                                    <p:set>
                                      <p:cBhvr>
                                        <p:cTn id="40" dur="1" fill="hold">
                                          <p:stCondLst>
                                            <p:cond delay="0"/>
                                          </p:stCondLst>
                                        </p:cTn>
                                        <p:tgtEl>
                                          <p:spTgt spid="62477"/>
                                        </p:tgtEl>
                                        <p:attrNameLst>
                                          <p:attrName>style.visibility</p:attrName>
                                        </p:attrNameLst>
                                      </p:cBhvr>
                                      <p:to>
                                        <p:strVal val="visible"/>
                                      </p:to>
                                    </p:set>
                                    <p:animEffect transition="in" filter="dissolve">
                                      <p:cBhvr>
                                        <p:cTn id="41" dur="1000"/>
                                        <p:tgtEl>
                                          <p:spTgt spid="62477"/>
                                        </p:tgtEl>
                                      </p:cBhvr>
                                    </p:animEffect>
                                  </p:childTnLst>
                                </p:cTn>
                              </p:par>
                            </p:childTnLst>
                          </p:cTn>
                        </p:par>
                        <p:par>
                          <p:cTn id="42" fill="hold">
                            <p:stCondLst>
                              <p:cond delay="3000"/>
                            </p:stCondLst>
                            <p:childTnLst>
                              <p:par>
                                <p:cTn id="43" presetID="9" presetClass="entr" presetSubtype="0" fill="hold" grpId="0" nodeType="afterEffect">
                                  <p:stCondLst>
                                    <p:cond delay="0"/>
                                  </p:stCondLst>
                                  <p:childTnLst>
                                    <p:set>
                                      <p:cBhvr>
                                        <p:cTn id="44" dur="1" fill="hold">
                                          <p:stCondLst>
                                            <p:cond delay="0"/>
                                          </p:stCondLst>
                                        </p:cTn>
                                        <p:tgtEl>
                                          <p:spTgt spid="62504"/>
                                        </p:tgtEl>
                                        <p:attrNameLst>
                                          <p:attrName>style.visibility</p:attrName>
                                        </p:attrNameLst>
                                      </p:cBhvr>
                                      <p:to>
                                        <p:strVal val="visible"/>
                                      </p:to>
                                    </p:set>
                                    <p:animEffect transition="in" filter="dissolve">
                                      <p:cBhvr>
                                        <p:cTn id="45" dur="1000"/>
                                        <p:tgtEl>
                                          <p:spTgt spid="62504"/>
                                        </p:tgtEl>
                                      </p:cBhvr>
                                    </p:animEffect>
                                  </p:childTnLst>
                                </p:cTn>
                              </p:par>
                            </p:childTnLst>
                          </p:cTn>
                        </p:par>
                        <p:par>
                          <p:cTn id="46" fill="hold">
                            <p:stCondLst>
                              <p:cond delay="4000"/>
                            </p:stCondLst>
                            <p:childTnLst>
                              <p:par>
                                <p:cTn id="47" presetID="9" presetClass="entr" presetSubtype="0" fill="hold" grpId="0" nodeType="afterEffect">
                                  <p:stCondLst>
                                    <p:cond delay="0"/>
                                  </p:stCondLst>
                                  <p:childTnLst>
                                    <p:set>
                                      <p:cBhvr>
                                        <p:cTn id="48" dur="1" fill="hold">
                                          <p:stCondLst>
                                            <p:cond delay="0"/>
                                          </p:stCondLst>
                                        </p:cTn>
                                        <p:tgtEl>
                                          <p:spTgt spid="62505"/>
                                        </p:tgtEl>
                                        <p:attrNameLst>
                                          <p:attrName>style.visibility</p:attrName>
                                        </p:attrNameLst>
                                      </p:cBhvr>
                                      <p:to>
                                        <p:strVal val="visible"/>
                                      </p:to>
                                    </p:set>
                                    <p:animEffect transition="in" filter="dissolve">
                                      <p:cBhvr>
                                        <p:cTn id="49" dur="1000"/>
                                        <p:tgtEl>
                                          <p:spTgt spid="62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01" grpId="0"/>
      <p:bldP spid="62502" grpId="0"/>
      <p:bldP spid="62503" grpId="0"/>
      <p:bldP spid="62504" grpId="0"/>
      <p:bldP spid="62505" grpId="0"/>
      <p:bldP spid="6250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C4BD3AFA-42CE-4DF7-BA45-884F032832F5}" type="slidenum">
              <a:rPr lang="zh-CN" altLang="en-US" sz="1600" smtClean="0">
                <a:solidFill>
                  <a:srgbClr val="FFFF00"/>
                </a:solidFill>
                <a:ea typeface="宋体" panose="02010600030101010101" pitchFamily="2" charset="-122"/>
              </a:rPr>
              <a:t>30</a:t>
            </a:fld>
            <a:endParaRPr lang="en-US" altLang="zh-CN" sz="1600">
              <a:solidFill>
                <a:srgbClr val="FFFF00"/>
              </a:solidFill>
              <a:ea typeface="宋体" panose="02010600030101010101" pitchFamily="2" charset="-122"/>
            </a:endParaRPr>
          </a:p>
        </p:txBody>
      </p:sp>
      <p:sp>
        <p:nvSpPr>
          <p:cNvPr id="23555" name="Rectangle 4"/>
          <p:cNvSpPr>
            <a:spLocks noGrp="1" noChangeArrowheads="1"/>
          </p:cNvSpPr>
          <p:nvPr>
            <p:ph type="title"/>
          </p:nvPr>
        </p:nvSpPr>
        <p:spPr/>
        <p:txBody>
          <a:bodyPr/>
          <a:lstStyle/>
          <a:p>
            <a:r>
              <a:rPr lang="zh-CN" altLang="en-US"/>
              <a:t>关联参考方向</a:t>
            </a:r>
          </a:p>
        </p:txBody>
      </p:sp>
      <p:sp>
        <p:nvSpPr>
          <p:cNvPr id="295941" name="Text Box 5"/>
          <p:cNvSpPr txBox="1">
            <a:spLocks noChangeArrowheads="1"/>
          </p:cNvSpPr>
          <p:nvPr/>
        </p:nvSpPr>
        <p:spPr bwMode="auto">
          <a:xfrm>
            <a:off x="519113" y="1268413"/>
            <a:ext cx="688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谈关联参考方向，必须首先明确是对哪个元件而言</a:t>
            </a:r>
          </a:p>
        </p:txBody>
      </p:sp>
      <p:graphicFrame>
        <p:nvGraphicFramePr>
          <p:cNvPr id="295942" name="Object 6"/>
          <p:cNvGraphicFramePr>
            <a:graphicFrameLocks noChangeAspect="1"/>
          </p:cNvGraphicFramePr>
          <p:nvPr/>
        </p:nvGraphicFramePr>
        <p:xfrm>
          <a:off x="395288" y="1916113"/>
          <a:ext cx="3635375" cy="2514600"/>
        </p:xfrm>
        <a:graphic>
          <a:graphicData uri="http://schemas.openxmlformats.org/presentationml/2006/ole">
            <mc:AlternateContent xmlns:mc="http://schemas.openxmlformats.org/markup-compatibility/2006">
              <mc:Choice xmlns:v="urn:schemas-microsoft-com:vml" Requires="v">
                <p:oleObj name="Visio" r:id="rId3" imgW="3416300" imgH="2362200" progId="Visio.Drawing.11">
                  <p:embed/>
                </p:oleObj>
              </mc:Choice>
              <mc:Fallback>
                <p:oleObj name="Visio" r:id="rId3" imgW="3416300" imgH="2362200"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916113"/>
                        <a:ext cx="36353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5943" name="Rectangle 7"/>
          <p:cNvSpPr>
            <a:spLocks noChangeArrowheads="1"/>
          </p:cNvSpPr>
          <p:nvPr/>
        </p:nvSpPr>
        <p:spPr bwMode="auto">
          <a:xfrm>
            <a:off x="4427538" y="2133600"/>
            <a:ext cx="43005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dirty="0"/>
              <a:t>同样的一对</a:t>
            </a:r>
            <a:r>
              <a:rPr lang="en-US" altLang="zh-CN" sz="2400" i="1" dirty="0"/>
              <a:t>u</a:t>
            </a:r>
            <a:r>
              <a:rPr lang="zh-CN" altLang="en-US" sz="2400" dirty="0"/>
              <a:t>和</a:t>
            </a:r>
            <a:r>
              <a:rPr lang="en-US" altLang="zh-CN" sz="2400" i="1" dirty="0" err="1"/>
              <a:t>i</a:t>
            </a:r>
            <a:r>
              <a:rPr lang="zh-CN" altLang="en-US" sz="2400" dirty="0"/>
              <a:t>，对于元件</a:t>
            </a:r>
            <a:r>
              <a:rPr lang="en-US" altLang="zh-CN" sz="2400" dirty="0"/>
              <a:t>1</a:t>
            </a:r>
            <a:r>
              <a:rPr lang="zh-CN" altLang="en-US" sz="2400" dirty="0"/>
              <a:t>来讲是关联方向 </a:t>
            </a:r>
          </a:p>
        </p:txBody>
      </p:sp>
      <p:sp>
        <p:nvSpPr>
          <p:cNvPr id="295944" name="Rectangle 8"/>
          <p:cNvSpPr>
            <a:spLocks noChangeArrowheads="1"/>
          </p:cNvSpPr>
          <p:nvPr/>
        </p:nvSpPr>
        <p:spPr bwMode="auto">
          <a:xfrm>
            <a:off x="4427538" y="3716338"/>
            <a:ext cx="437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对于元件</a:t>
            </a:r>
            <a:r>
              <a:rPr lang="en-US" altLang="zh-CN" sz="2400"/>
              <a:t>2</a:t>
            </a:r>
            <a:r>
              <a:rPr lang="zh-CN" altLang="en-US" sz="2400"/>
              <a:t>来讲则是非关联方向 </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5941"/>
                                        </p:tgtEl>
                                        <p:attrNameLst>
                                          <p:attrName>style.visibility</p:attrName>
                                        </p:attrNameLst>
                                      </p:cBhvr>
                                      <p:to>
                                        <p:strVal val="visible"/>
                                      </p:to>
                                    </p:set>
                                    <p:animEffect transition="in" filter="dissolve">
                                      <p:cBhvr>
                                        <p:cTn id="7" dur="500"/>
                                        <p:tgtEl>
                                          <p:spTgt spid="2959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5942"/>
                                        </p:tgtEl>
                                        <p:attrNameLst>
                                          <p:attrName>style.visibility</p:attrName>
                                        </p:attrNameLst>
                                      </p:cBhvr>
                                      <p:to>
                                        <p:strVal val="visible"/>
                                      </p:to>
                                    </p:set>
                                    <p:animEffect transition="in" filter="dissolve">
                                      <p:cBhvr>
                                        <p:cTn id="12" dur="500"/>
                                        <p:tgtEl>
                                          <p:spTgt spid="29594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5943"/>
                                        </p:tgtEl>
                                        <p:attrNameLst>
                                          <p:attrName>style.visibility</p:attrName>
                                        </p:attrNameLst>
                                      </p:cBhvr>
                                      <p:to>
                                        <p:strVal val="visible"/>
                                      </p:to>
                                    </p:set>
                                    <p:animEffect transition="in" filter="dissolve">
                                      <p:cBhvr>
                                        <p:cTn id="17" dur="500"/>
                                        <p:tgtEl>
                                          <p:spTgt spid="29594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95944"/>
                                        </p:tgtEl>
                                        <p:attrNameLst>
                                          <p:attrName>style.visibility</p:attrName>
                                        </p:attrNameLst>
                                      </p:cBhvr>
                                      <p:to>
                                        <p:strVal val="visible"/>
                                      </p:to>
                                    </p:set>
                                    <p:animEffect transition="in" filter="dissolve">
                                      <p:cBhvr>
                                        <p:cTn id="22" dur="500"/>
                                        <p:tgtEl>
                                          <p:spTgt spid="295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1" grpId="0"/>
      <p:bldP spid="295943" grpId="0"/>
      <p:bldP spid="29594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E0BD0710-D8F3-4F0F-9601-E52185F2AC89}" type="slidenum">
              <a:rPr lang="zh-CN" altLang="en-US" sz="1600" smtClean="0">
                <a:solidFill>
                  <a:srgbClr val="FFFF00"/>
                </a:solidFill>
                <a:ea typeface="宋体" panose="02010600030101010101" pitchFamily="2" charset="-122"/>
              </a:rPr>
              <a:t>31</a:t>
            </a:fld>
            <a:endParaRPr lang="en-US" altLang="zh-CN" sz="1600">
              <a:solidFill>
                <a:srgbClr val="FFFF00"/>
              </a:solidFill>
              <a:ea typeface="宋体" panose="02010600030101010101" pitchFamily="2" charset="-122"/>
            </a:endParaRPr>
          </a:p>
        </p:txBody>
      </p:sp>
      <p:sp>
        <p:nvSpPr>
          <p:cNvPr id="24579" name="Rectangle 4"/>
          <p:cNvSpPr>
            <a:spLocks noGrp="1" noChangeArrowheads="1"/>
          </p:cNvSpPr>
          <p:nvPr>
            <p:ph type="title"/>
          </p:nvPr>
        </p:nvSpPr>
        <p:spPr/>
        <p:txBody>
          <a:bodyPr/>
          <a:lstStyle/>
          <a:p>
            <a:r>
              <a:rPr lang="zh-CN" altLang="en-US"/>
              <a:t>关联参考方向</a:t>
            </a:r>
          </a:p>
        </p:txBody>
      </p:sp>
      <p:sp>
        <p:nvSpPr>
          <p:cNvPr id="297989" name="Rectangle 5"/>
          <p:cNvSpPr>
            <a:spLocks noChangeArrowheads="1"/>
          </p:cNvSpPr>
          <p:nvPr/>
        </p:nvSpPr>
        <p:spPr bwMode="gray">
          <a:xfrm>
            <a:off x="250825" y="1125538"/>
            <a:ext cx="864235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10000"/>
              </a:lnSpc>
            </a:pPr>
            <a:r>
              <a:rPr lang="zh-CN" altLang="en-US"/>
              <a:t>关于参考方向的一个小结：</a:t>
            </a:r>
          </a:p>
          <a:p>
            <a:pPr lvl="1">
              <a:lnSpc>
                <a:spcPct val="110000"/>
              </a:lnSpc>
            </a:pPr>
            <a:r>
              <a:rPr kumimoji="1" lang="en-US" altLang="zh-CN">
                <a:solidFill>
                  <a:schemeClr val="tx2"/>
                </a:solidFill>
              </a:rPr>
              <a:t>1.</a:t>
            </a:r>
            <a:r>
              <a:rPr kumimoji="1" lang="zh-CN" altLang="en-US">
                <a:solidFill>
                  <a:schemeClr val="tx2"/>
                </a:solidFill>
              </a:rPr>
              <a:t>分析电路时必须首先选定电压和电流的参考方向。</a:t>
            </a:r>
          </a:p>
          <a:p>
            <a:pPr lvl="1">
              <a:lnSpc>
                <a:spcPct val="110000"/>
              </a:lnSpc>
            </a:pPr>
            <a:r>
              <a:rPr kumimoji="1" lang="en-US" altLang="zh-CN">
                <a:solidFill>
                  <a:schemeClr val="tx2"/>
                </a:solidFill>
              </a:rPr>
              <a:t>2.</a:t>
            </a:r>
            <a:r>
              <a:rPr kumimoji="1" lang="zh-CN" altLang="en-US">
                <a:solidFill>
                  <a:schemeClr val="tx2"/>
                </a:solidFill>
              </a:rPr>
              <a:t>参考方向一经选定，必须在图中相应位置标注</a:t>
            </a:r>
            <a:r>
              <a:rPr kumimoji="1" lang="en-US" altLang="zh-CN">
                <a:solidFill>
                  <a:schemeClr val="tx2"/>
                </a:solidFill>
              </a:rPr>
              <a:t>(</a:t>
            </a:r>
            <a:r>
              <a:rPr kumimoji="1" lang="zh-CN" altLang="en-US">
                <a:solidFill>
                  <a:schemeClr val="tx2"/>
                </a:solidFill>
              </a:rPr>
              <a:t>包括方向和</a:t>
            </a:r>
            <a:r>
              <a:rPr kumimoji="1" lang="zh-CN" altLang="zh-CN">
                <a:solidFill>
                  <a:schemeClr val="tx2"/>
                </a:solidFill>
              </a:rPr>
              <a:t>符号</a:t>
            </a:r>
            <a:r>
              <a:rPr kumimoji="1" lang="en-US" altLang="zh-CN">
                <a:solidFill>
                  <a:schemeClr val="tx2"/>
                </a:solidFill>
              </a:rPr>
              <a:t>)</a:t>
            </a:r>
            <a:r>
              <a:rPr kumimoji="1" lang="zh-CN" altLang="en-US">
                <a:solidFill>
                  <a:schemeClr val="tx2"/>
                </a:solidFill>
              </a:rPr>
              <a:t>，在计算过程中不得任意改变。</a:t>
            </a:r>
          </a:p>
          <a:p>
            <a:pPr lvl="1">
              <a:lnSpc>
                <a:spcPct val="110000"/>
              </a:lnSpc>
            </a:pPr>
            <a:r>
              <a:rPr kumimoji="1" lang="en-US" altLang="zh-CN">
                <a:solidFill>
                  <a:schemeClr val="tx2"/>
                </a:solidFill>
              </a:rPr>
              <a:t>3.</a:t>
            </a:r>
            <a:r>
              <a:rPr kumimoji="1" lang="zh-CN" altLang="en-US">
                <a:solidFill>
                  <a:schemeClr val="tx2"/>
                </a:solidFill>
              </a:rPr>
              <a:t>参考方向选择不同，其表达式符号也不同，但实际方向不变。</a:t>
            </a:r>
          </a:p>
          <a:p>
            <a:pPr lvl="1">
              <a:lnSpc>
                <a:spcPct val="110000"/>
              </a:lnSpc>
            </a:pPr>
            <a:r>
              <a:rPr kumimoji="1" lang="en-US" altLang="zh-CN">
                <a:solidFill>
                  <a:schemeClr val="tx2"/>
                </a:solidFill>
              </a:rPr>
              <a:t>4.</a:t>
            </a:r>
            <a:r>
              <a:rPr kumimoji="1" lang="zh-CN" altLang="en-US">
                <a:solidFill>
                  <a:schemeClr val="tx2"/>
                </a:solidFill>
              </a:rPr>
              <a:t>电阻元件或支路的</a:t>
            </a:r>
            <a:r>
              <a:rPr kumimoji="1" lang="en-US" altLang="zh-CN" b="1" i="1">
                <a:solidFill>
                  <a:schemeClr val="tx2"/>
                </a:solidFill>
              </a:rPr>
              <a:t>u</a:t>
            </a:r>
            <a:r>
              <a:rPr kumimoji="1" lang="zh-CN" altLang="en-US">
                <a:solidFill>
                  <a:schemeClr val="tx2"/>
                </a:solidFill>
              </a:rPr>
              <a:t>，</a:t>
            </a:r>
            <a:r>
              <a:rPr kumimoji="1" lang="en-US" altLang="zh-CN" b="1" i="1">
                <a:solidFill>
                  <a:schemeClr val="tx2"/>
                </a:solidFill>
              </a:rPr>
              <a:t>i</a:t>
            </a:r>
            <a:r>
              <a:rPr kumimoji="1" lang="zh-CN" altLang="zh-CN">
                <a:solidFill>
                  <a:schemeClr val="tx2"/>
                </a:solidFill>
              </a:rPr>
              <a:t>通常采用</a:t>
            </a:r>
            <a:r>
              <a:rPr kumimoji="1" lang="zh-CN" altLang="zh-CN"/>
              <a:t>关联参考方向</a:t>
            </a:r>
            <a:r>
              <a:rPr kumimoji="1" lang="zh-CN" altLang="en-US"/>
              <a:t>。</a:t>
            </a:r>
          </a:p>
          <a:p>
            <a:pPr lvl="1">
              <a:lnSpc>
                <a:spcPct val="110000"/>
              </a:lnSpc>
            </a:pPr>
            <a:r>
              <a:rPr kumimoji="1" lang="en-US" altLang="zh-CN">
                <a:solidFill>
                  <a:schemeClr val="tx2"/>
                </a:solidFill>
              </a:rPr>
              <a:t>5.</a:t>
            </a:r>
            <a:r>
              <a:rPr kumimoji="1" lang="zh-CN" altLang="en-US">
                <a:solidFill>
                  <a:schemeClr val="tx2"/>
                </a:solidFill>
              </a:rPr>
              <a:t>参考方向也称为假定方向，以后讨论均在参考方向下进行。</a:t>
            </a:r>
            <a:endParaRPr kumimoji="1" lang="zh-CN" altLang="en-US" b="1">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97989">
                                            <p:txEl>
                                              <p:pRg st="1" end="1"/>
                                            </p:txEl>
                                          </p:spTgt>
                                        </p:tgtEl>
                                        <p:attrNameLst>
                                          <p:attrName>style.visibility</p:attrName>
                                        </p:attrNameLst>
                                      </p:cBhvr>
                                      <p:to>
                                        <p:strVal val="visible"/>
                                      </p:to>
                                    </p:set>
                                    <p:anim calcmode="lin" valueType="num">
                                      <p:cBhvr>
                                        <p:cTn id="7" dur="1000" fill="hold"/>
                                        <p:tgtEl>
                                          <p:spTgt spid="297989">
                                            <p:txEl>
                                              <p:pRg st="1" end="1"/>
                                            </p:txEl>
                                          </p:spTgt>
                                        </p:tgtEl>
                                        <p:attrNameLst>
                                          <p:attrName>ppt_x</p:attrName>
                                        </p:attrNameLst>
                                      </p:cBhvr>
                                      <p:tavLst>
                                        <p:tav tm="0">
                                          <p:val>
                                            <p:strVal val="#ppt_x-.2"/>
                                          </p:val>
                                        </p:tav>
                                        <p:tav tm="100000">
                                          <p:val>
                                            <p:strVal val="#ppt_x"/>
                                          </p:val>
                                        </p:tav>
                                      </p:tavLst>
                                    </p:anim>
                                    <p:anim calcmode="lin" valueType="num">
                                      <p:cBhvr>
                                        <p:cTn id="8" dur="1000" fill="hold"/>
                                        <p:tgtEl>
                                          <p:spTgt spid="297989">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7989">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297989">
                                            <p:txEl>
                                              <p:pRg st="2" end="2"/>
                                            </p:txEl>
                                          </p:spTgt>
                                        </p:tgtEl>
                                        <p:attrNameLst>
                                          <p:attrName>style.visibility</p:attrName>
                                        </p:attrNameLst>
                                      </p:cBhvr>
                                      <p:to>
                                        <p:strVal val="visible"/>
                                      </p:to>
                                    </p:set>
                                    <p:anim calcmode="lin" valueType="num">
                                      <p:cBhvr>
                                        <p:cTn id="14" dur="1000" fill="hold"/>
                                        <p:tgtEl>
                                          <p:spTgt spid="297989">
                                            <p:txEl>
                                              <p:pRg st="2" end="2"/>
                                            </p:txEl>
                                          </p:spTgt>
                                        </p:tgtEl>
                                        <p:attrNameLst>
                                          <p:attrName>ppt_x</p:attrName>
                                        </p:attrNameLst>
                                      </p:cBhvr>
                                      <p:tavLst>
                                        <p:tav tm="0">
                                          <p:val>
                                            <p:strVal val="#ppt_x-.2"/>
                                          </p:val>
                                        </p:tav>
                                        <p:tav tm="100000">
                                          <p:val>
                                            <p:strVal val="#ppt_x"/>
                                          </p:val>
                                        </p:tav>
                                      </p:tavLst>
                                    </p:anim>
                                    <p:anim calcmode="lin" valueType="num">
                                      <p:cBhvr>
                                        <p:cTn id="15" dur="1000" fill="hold"/>
                                        <p:tgtEl>
                                          <p:spTgt spid="297989">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9798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297989">
                                            <p:txEl>
                                              <p:pRg st="3" end="3"/>
                                            </p:txEl>
                                          </p:spTgt>
                                        </p:tgtEl>
                                        <p:attrNameLst>
                                          <p:attrName>style.visibility</p:attrName>
                                        </p:attrNameLst>
                                      </p:cBhvr>
                                      <p:to>
                                        <p:strVal val="visible"/>
                                      </p:to>
                                    </p:set>
                                    <p:anim calcmode="lin" valueType="num">
                                      <p:cBhvr>
                                        <p:cTn id="21" dur="1000" fill="hold"/>
                                        <p:tgtEl>
                                          <p:spTgt spid="297989">
                                            <p:txEl>
                                              <p:pRg st="3" end="3"/>
                                            </p:txEl>
                                          </p:spTgt>
                                        </p:tgtEl>
                                        <p:attrNameLst>
                                          <p:attrName>ppt_x</p:attrName>
                                        </p:attrNameLst>
                                      </p:cBhvr>
                                      <p:tavLst>
                                        <p:tav tm="0">
                                          <p:val>
                                            <p:strVal val="#ppt_x-.2"/>
                                          </p:val>
                                        </p:tav>
                                        <p:tav tm="100000">
                                          <p:val>
                                            <p:strVal val="#ppt_x"/>
                                          </p:val>
                                        </p:tav>
                                      </p:tavLst>
                                    </p:anim>
                                    <p:anim calcmode="lin" valueType="num">
                                      <p:cBhvr>
                                        <p:cTn id="22" dur="1000" fill="hold"/>
                                        <p:tgtEl>
                                          <p:spTgt spid="297989">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9798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1" fill="hold">
                                          <p:stCondLst>
                                            <p:cond delay="0"/>
                                          </p:stCondLst>
                                        </p:cTn>
                                        <p:tgtEl>
                                          <p:spTgt spid="297989">
                                            <p:txEl>
                                              <p:pRg st="4" end="4"/>
                                            </p:txEl>
                                          </p:spTgt>
                                        </p:tgtEl>
                                        <p:attrNameLst>
                                          <p:attrName>style.visibility</p:attrName>
                                        </p:attrNameLst>
                                      </p:cBhvr>
                                      <p:to>
                                        <p:strVal val="visible"/>
                                      </p:to>
                                    </p:set>
                                    <p:anim calcmode="lin" valueType="num">
                                      <p:cBhvr>
                                        <p:cTn id="28" dur="1000" fill="hold"/>
                                        <p:tgtEl>
                                          <p:spTgt spid="297989">
                                            <p:txEl>
                                              <p:pRg st="4" end="4"/>
                                            </p:txEl>
                                          </p:spTgt>
                                        </p:tgtEl>
                                        <p:attrNameLst>
                                          <p:attrName>ppt_x</p:attrName>
                                        </p:attrNameLst>
                                      </p:cBhvr>
                                      <p:tavLst>
                                        <p:tav tm="0">
                                          <p:val>
                                            <p:strVal val="#ppt_x-.2"/>
                                          </p:val>
                                        </p:tav>
                                        <p:tav tm="100000">
                                          <p:val>
                                            <p:strVal val="#ppt_x"/>
                                          </p:val>
                                        </p:tav>
                                      </p:tavLst>
                                    </p:anim>
                                    <p:anim calcmode="lin" valueType="num">
                                      <p:cBhvr>
                                        <p:cTn id="29" dur="1000" fill="hold"/>
                                        <p:tgtEl>
                                          <p:spTgt spid="297989">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0" dur="1000"/>
                                        <p:tgtEl>
                                          <p:spTgt spid="29798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nodeType="clickEffect">
                                  <p:stCondLst>
                                    <p:cond delay="0"/>
                                  </p:stCondLst>
                                  <p:childTnLst>
                                    <p:set>
                                      <p:cBhvr>
                                        <p:cTn id="34" dur="1" fill="hold">
                                          <p:stCondLst>
                                            <p:cond delay="0"/>
                                          </p:stCondLst>
                                        </p:cTn>
                                        <p:tgtEl>
                                          <p:spTgt spid="297989">
                                            <p:txEl>
                                              <p:pRg st="5" end="5"/>
                                            </p:txEl>
                                          </p:spTgt>
                                        </p:tgtEl>
                                        <p:attrNameLst>
                                          <p:attrName>style.visibility</p:attrName>
                                        </p:attrNameLst>
                                      </p:cBhvr>
                                      <p:to>
                                        <p:strVal val="visible"/>
                                      </p:to>
                                    </p:set>
                                    <p:anim calcmode="lin" valueType="num">
                                      <p:cBhvr>
                                        <p:cTn id="35" dur="1000" fill="hold"/>
                                        <p:tgtEl>
                                          <p:spTgt spid="297989">
                                            <p:txEl>
                                              <p:pRg st="5" end="5"/>
                                            </p:txEl>
                                          </p:spTgt>
                                        </p:tgtEl>
                                        <p:attrNameLst>
                                          <p:attrName>ppt_x</p:attrName>
                                        </p:attrNameLst>
                                      </p:cBhvr>
                                      <p:tavLst>
                                        <p:tav tm="0">
                                          <p:val>
                                            <p:strVal val="#ppt_x-.2"/>
                                          </p:val>
                                        </p:tav>
                                        <p:tav tm="100000">
                                          <p:val>
                                            <p:strVal val="#ppt_x"/>
                                          </p:val>
                                        </p:tav>
                                      </p:tavLst>
                                    </p:anim>
                                    <p:anim calcmode="lin" valueType="num">
                                      <p:cBhvr>
                                        <p:cTn id="36" dur="1000" fill="hold"/>
                                        <p:tgtEl>
                                          <p:spTgt spid="297989">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37" dur="1000"/>
                                        <p:tgtEl>
                                          <p:spTgt spid="29798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95CE4273-1999-4491-813B-1ED38514D4EE}" type="slidenum">
              <a:rPr lang="zh-CN" altLang="en-US" smtClean="0"/>
              <a:t>32</a:t>
            </a:fld>
            <a:endParaRPr lang="en-US" altLang="zh-CN"/>
          </a:p>
        </p:txBody>
      </p:sp>
      <p:sp>
        <p:nvSpPr>
          <p:cNvPr id="3" name="矩形 2"/>
          <p:cNvSpPr>
            <a:spLocks noChangeAspect="1"/>
          </p:cNvSpPr>
          <p:nvPr>
            <p:custDataLst>
              <p:tags r:id="rId1"/>
            </p:custDataLst>
          </p:nvPr>
        </p:nvSpPr>
        <p:spPr>
          <a:xfrm>
            <a:off x="1306286" y="1096347"/>
            <a:ext cx="6531428" cy="4665306"/>
          </a:xfrm>
          <a:prstGeom prst="rect">
            <a:avLst/>
          </a:prstGeom>
          <a:blipFill>
            <a:blip r:embed="rId3"/>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lstStyle/>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1.3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功率</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功率</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55270C1F-AEE4-4956-A950-15DE8A42B385}" type="slidenum">
              <a:rPr lang="zh-CN" altLang="en-US" sz="1600" smtClean="0">
                <a:solidFill>
                  <a:srgbClr val="FFFF00"/>
                </a:solidFill>
                <a:ea typeface="宋体" panose="02010600030101010101" pitchFamily="2" charset="-122"/>
              </a:rPr>
              <a:t>33</a:t>
            </a:fld>
            <a:endParaRPr lang="en-US" altLang="zh-CN" sz="1600">
              <a:solidFill>
                <a:srgbClr val="FFFF00"/>
              </a:solidFill>
              <a:ea typeface="宋体" panose="02010600030101010101" pitchFamily="2" charset="-122"/>
            </a:endParaRPr>
          </a:p>
        </p:txBody>
      </p:sp>
      <p:sp>
        <p:nvSpPr>
          <p:cNvPr id="25603" name="Rectangle 31"/>
          <p:cNvSpPr>
            <a:spLocks noGrp="1" noChangeArrowheads="1"/>
          </p:cNvSpPr>
          <p:nvPr>
            <p:ph type="title"/>
          </p:nvPr>
        </p:nvSpPr>
        <p:spPr/>
        <p:txBody>
          <a:bodyPr/>
          <a:lstStyle/>
          <a:p>
            <a:r>
              <a:rPr lang="en-US" altLang="zh-CN"/>
              <a:t>1.2.3  </a:t>
            </a:r>
            <a:r>
              <a:rPr lang="zh-CN" altLang="en-US"/>
              <a:t>功率和能量</a:t>
            </a:r>
          </a:p>
        </p:txBody>
      </p:sp>
      <p:sp>
        <p:nvSpPr>
          <p:cNvPr id="25604" name="Text Box 4"/>
          <p:cNvSpPr txBox="1">
            <a:spLocks noChangeArrowheads="1"/>
          </p:cNvSpPr>
          <p:nvPr/>
        </p:nvSpPr>
        <p:spPr bwMode="auto">
          <a:xfrm>
            <a:off x="395288" y="1093788"/>
            <a:ext cx="835342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600"/>
              <a:t>电功率是指单位时间内元件吸收或发出的电能，简称功率。</a:t>
            </a:r>
          </a:p>
        </p:txBody>
      </p:sp>
      <p:sp>
        <p:nvSpPr>
          <p:cNvPr id="66565" name="Text Box 5"/>
          <p:cNvSpPr txBox="1">
            <a:spLocks noChangeArrowheads="1"/>
          </p:cNvSpPr>
          <p:nvPr/>
        </p:nvSpPr>
        <p:spPr bwMode="auto">
          <a:xfrm>
            <a:off x="3167063" y="1844675"/>
            <a:ext cx="54038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对任意一个二端元件（或二端电路），当电压与电流为</a:t>
            </a:r>
            <a:r>
              <a:rPr lang="zh-CN" altLang="en-US" sz="2400" b="1">
                <a:solidFill>
                  <a:srgbClr val="FF0000"/>
                </a:solidFill>
              </a:rPr>
              <a:t>关联</a:t>
            </a:r>
            <a:r>
              <a:rPr lang="zh-CN" altLang="en-US" sz="2400"/>
              <a:t>参考方向时有</a:t>
            </a:r>
          </a:p>
        </p:txBody>
      </p:sp>
      <p:graphicFrame>
        <p:nvGraphicFramePr>
          <p:cNvPr id="66566" name="Object 6"/>
          <p:cNvGraphicFramePr>
            <a:graphicFrameLocks noChangeAspect="1"/>
          </p:cNvGraphicFramePr>
          <p:nvPr/>
        </p:nvGraphicFramePr>
        <p:xfrm>
          <a:off x="4294188" y="2736850"/>
          <a:ext cx="1212850" cy="552450"/>
        </p:xfrm>
        <a:graphic>
          <a:graphicData uri="http://schemas.openxmlformats.org/presentationml/2006/ole">
            <mc:AlternateContent xmlns:mc="http://schemas.openxmlformats.org/markup-compatibility/2006">
              <mc:Choice xmlns:v="urn:schemas-microsoft-com:vml" Requires="v">
                <p:oleObj name="公式" r:id="rId3" imgW="444500" imgH="203200" progId="Equation.3">
                  <p:embed/>
                </p:oleObj>
              </mc:Choice>
              <mc:Fallback>
                <p:oleObj name="公式" r:id="rId3" imgW="444500" imgH="2032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4188" y="2736850"/>
                        <a:ext cx="1212850" cy="552450"/>
                      </a:xfrm>
                      <a:prstGeom prst="rect">
                        <a:avLst/>
                      </a:prstGeom>
                      <a:solidFill>
                        <a:srgbClr val="FF0000"/>
                      </a:solidFill>
                      <a:ln>
                        <a:noFill/>
                      </a:ln>
                      <a:effectLst/>
                    </p:spPr>
                  </p:pic>
                </p:oleObj>
              </mc:Fallback>
            </mc:AlternateContent>
          </a:graphicData>
        </a:graphic>
      </p:graphicFrame>
      <p:sp>
        <p:nvSpPr>
          <p:cNvPr id="66567" name="Text Box 7"/>
          <p:cNvSpPr txBox="1">
            <a:spLocks noChangeArrowheads="1"/>
          </p:cNvSpPr>
          <p:nvPr/>
        </p:nvSpPr>
        <p:spPr bwMode="auto">
          <a:xfrm>
            <a:off x="3167063" y="3357563"/>
            <a:ext cx="502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如果是</a:t>
            </a:r>
            <a:r>
              <a:rPr lang="zh-CN" altLang="en-US" sz="2400" b="1">
                <a:solidFill>
                  <a:srgbClr val="FF0000"/>
                </a:solidFill>
              </a:rPr>
              <a:t>直流</a:t>
            </a:r>
            <a:r>
              <a:rPr lang="zh-CN" altLang="en-US" sz="2400"/>
              <a:t>电压和电流，则用大写</a:t>
            </a:r>
          </a:p>
        </p:txBody>
      </p:sp>
      <p:graphicFrame>
        <p:nvGraphicFramePr>
          <p:cNvPr id="66568" name="Object 8"/>
          <p:cNvGraphicFramePr>
            <a:graphicFrameLocks noChangeAspect="1"/>
          </p:cNvGraphicFramePr>
          <p:nvPr/>
        </p:nvGraphicFramePr>
        <p:xfrm>
          <a:off x="4224338" y="3900488"/>
          <a:ext cx="1352550" cy="484187"/>
        </p:xfrm>
        <a:graphic>
          <a:graphicData uri="http://schemas.openxmlformats.org/presentationml/2006/ole">
            <mc:AlternateContent xmlns:mc="http://schemas.openxmlformats.org/markup-compatibility/2006">
              <mc:Choice xmlns:v="urn:schemas-microsoft-com:vml" Requires="v">
                <p:oleObj name="公式" r:id="rId5" imgW="494665" imgH="177800" progId="Equation.3">
                  <p:embed/>
                </p:oleObj>
              </mc:Choice>
              <mc:Fallback>
                <p:oleObj name="公式" r:id="rId5" imgW="494665" imgH="1778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4338" y="3900488"/>
                        <a:ext cx="1352550" cy="484187"/>
                      </a:xfrm>
                      <a:prstGeom prst="rect">
                        <a:avLst/>
                      </a:prstGeom>
                      <a:solidFill>
                        <a:srgbClr val="FF0000"/>
                      </a:solidFill>
                      <a:ln>
                        <a:noFill/>
                      </a:ln>
                      <a:effectLst/>
                    </p:spPr>
                  </p:pic>
                </p:oleObj>
              </mc:Fallback>
            </mc:AlternateContent>
          </a:graphicData>
        </a:graphic>
      </p:graphicFrame>
      <p:grpSp>
        <p:nvGrpSpPr>
          <p:cNvPr id="66569" name="Group 9"/>
          <p:cNvGrpSpPr/>
          <p:nvPr/>
        </p:nvGrpSpPr>
        <p:grpSpPr bwMode="auto">
          <a:xfrm>
            <a:off x="827088" y="2205038"/>
            <a:ext cx="1905000" cy="1981200"/>
            <a:chOff x="672" y="528"/>
            <a:chExt cx="1200" cy="1248"/>
          </a:xfrm>
        </p:grpSpPr>
        <p:sp>
          <p:nvSpPr>
            <p:cNvPr id="25622" name="Line 10"/>
            <p:cNvSpPr>
              <a:spLocks noChangeShapeType="1"/>
            </p:cNvSpPr>
            <p:nvPr/>
          </p:nvSpPr>
          <p:spPr bwMode="auto">
            <a:xfrm>
              <a:off x="816" y="576"/>
              <a:ext cx="86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3" name="Line 11"/>
            <p:cNvSpPr>
              <a:spLocks noChangeShapeType="1"/>
            </p:cNvSpPr>
            <p:nvPr/>
          </p:nvSpPr>
          <p:spPr bwMode="auto">
            <a:xfrm>
              <a:off x="816" y="1728"/>
              <a:ext cx="86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4" name="Line 12"/>
            <p:cNvSpPr>
              <a:spLocks noChangeShapeType="1"/>
            </p:cNvSpPr>
            <p:nvPr/>
          </p:nvSpPr>
          <p:spPr bwMode="auto">
            <a:xfrm>
              <a:off x="1680" y="672"/>
              <a:ext cx="0" cy="28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5" name="Oval 13"/>
            <p:cNvSpPr>
              <a:spLocks noChangeArrowheads="1"/>
            </p:cNvSpPr>
            <p:nvPr/>
          </p:nvSpPr>
          <p:spPr bwMode="auto">
            <a:xfrm>
              <a:off x="720" y="528"/>
              <a:ext cx="96" cy="96"/>
            </a:xfrm>
            <a:prstGeom prst="ellipse">
              <a:avLst/>
            </a:prstGeom>
            <a:solidFill>
              <a:schemeClr val="bg1"/>
            </a:solid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5626" name="Oval 14"/>
            <p:cNvSpPr>
              <a:spLocks noChangeArrowheads="1"/>
            </p:cNvSpPr>
            <p:nvPr/>
          </p:nvSpPr>
          <p:spPr bwMode="auto">
            <a:xfrm>
              <a:off x="720" y="1680"/>
              <a:ext cx="96" cy="96"/>
            </a:xfrm>
            <a:prstGeom prst="ellipse">
              <a:avLst/>
            </a:prstGeom>
            <a:solidFill>
              <a:schemeClr val="bg1"/>
            </a:solid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5627" name="Text Box 15"/>
            <p:cNvSpPr txBox="1">
              <a:spLocks noChangeArrowheads="1"/>
            </p:cNvSpPr>
            <p:nvPr/>
          </p:nvSpPr>
          <p:spPr bwMode="auto">
            <a:xfrm>
              <a:off x="672" y="576"/>
              <a:ext cx="336"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buFontTx/>
                <a:buNone/>
              </a:pPr>
              <a:r>
                <a:rPr lang="en-US" altLang="zh-CN" sz="2400" b="1"/>
                <a:t>+</a:t>
              </a:r>
            </a:p>
            <a:p>
              <a:pPr eaLnBrk="1" hangingPunct="1">
                <a:lnSpc>
                  <a:spcPct val="120000"/>
                </a:lnSpc>
                <a:spcBef>
                  <a:spcPct val="50000"/>
                </a:spcBef>
                <a:buFontTx/>
                <a:buNone/>
              </a:pPr>
              <a:r>
                <a:rPr lang="en-US" altLang="zh-CN" sz="2400" b="1" i="1"/>
                <a:t>u</a:t>
              </a:r>
            </a:p>
            <a:p>
              <a:pPr eaLnBrk="1" hangingPunct="1">
                <a:lnSpc>
                  <a:spcPct val="120000"/>
                </a:lnSpc>
                <a:spcBef>
                  <a:spcPct val="50000"/>
                </a:spcBef>
                <a:buFontTx/>
                <a:buNone/>
              </a:pPr>
              <a:r>
                <a:rPr lang="zh-CN" altLang="en-US" sz="2400" b="1"/>
                <a:t>－</a:t>
              </a:r>
            </a:p>
          </p:txBody>
        </p:sp>
        <p:sp>
          <p:nvSpPr>
            <p:cNvPr id="25628" name="Line 16"/>
            <p:cNvSpPr>
              <a:spLocks noChangeShapeType="1"/>
            </p:cNvSpPr>
            <p:nvPr/>
          </p:nvSpPr>
          <p:spPr bwMode="auto">
            <a:xfrm>
              <a:off x="1680" y="576"/>
              <a:ext cx="0" cy="115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9" name="Rectangle 17"/>
            <p:cNvSpPr>
              <a:spLocks noChangeArrowheads="1"/>
            </p:cNvSpPr>
            <p:nvPr/>
          </p:nvSpPr>
          <p:spPr bwMode="auto">
            <a:xfrm>
              <a:off x="1536" y="1104"/>
              <a:ext cx="240" cy="240"/>
            </a:xfrm>
            <a:prstGeom prst="rect">
              <a:avLst/>
            </a:prstGeom>
            <a:solidFill>
              <a:schemeClr val="bg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5630" name="Text Box 18"/>
            <p:cNvSpPr txBox="1">
              <a:spLocks noChangeArrowheads="1"/>
            </p:cNvSpPr>
            <p:nvPr/>
          </p:nvSpPr>
          <p:spPr bwMode="auto">
            <a:xfrm>
              <a:off x="1488" y="62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t>i</a:t>
              </a:r>
            </a:p>
          </p:txBody>
        </p:sp>
      </p:grpSp>
      <p:sp>
        <p:nvSpPr>
          <p:cNvPr id="66579" name="Text Box 19"/>
          <p:cNvSpPr txBox="1">
            <a:spLocks noChangeArrowheads="1"/>
          </p:cNvSpPr>
          <p:nvPr/>
        </p:nvSpPr>
        <p:spPr bwMode="auto">
          <a:xfrm>
            <a:off x="3167063" y="4470400"/>
            <a:ext cx="5437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当电压与电流为</a:t>
            </a:r>
            <a:r>
              <a:rPr lang="zh-CN" altLang="en-US" sz="2400" b="1">
                <a:solidFill>
                  <a:srgbClr val="FF0000"/>
                </a:solidFill>
              </a:rPr>
              <a:t>非关联</a:t>
            </a:r>
            <a:r>
              <a:rPr lang="zh-CN" altLang="en-US" sz="2400"/>
              <a:t>参考方向时有</a:t>
            </a:r>
          </a:p>
        </p:txBody>
      </p:sp>
      <p:grpSp>
        <p:nvGrpSpPr>
          <p:cNvPr id="66580" name="Group 20"/>
          <p:cNvGrpSpPr/>
          <p:nvPr/>
        </p:nvGrpSpPr>
        <p:grpSpPr bwMode="auto">
          <a:xfrm>
            <a:off x="827088" y="4221163"/>
            <a:ext cx="1905000" cy="1981200"/>
            <a:chOff x="672" y="2400"/>
            <a:chExt cx="1200" cy="1248"/>
          </a:xfrm>
        </p:grpSpPr>
        <p:sp>
          <p:nvSpPr>
            <p:cNvPr id="25613" name="Line 21"/>
            <p:cNvSpPr>
              <a:spLocks noChangeShapeType="1"/>
            </p:cNvSpPr>
            <p:nvPr/>
          </p:nvSpPr>
          <p:spPr bwMode="auto">
            <a:xfrm>
              <a:off x="816" y="2448"/>
              <a:ext cx="86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4" name="Line 22"/>
            <p:cNvSpPr>
              <a:spLocks noChangeShapeType="1"/>
            </p:cNvSpPr>
            <p:nvPr/>
          </p:nvSpPr>
          <p:spPr bwMode="auto">
            <a:xfrm>
              <a:off x="816" y="3600"/>
              <a:ext cx="86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5" name="Line 23"/>
            <p:cNvSpPr>
              <a:spLocks noChangeShapeType="1"/>
            </p:cNvSpPr>
            <p:nvPr/>
          </p:nvSpPr>
          <p:spPr bwMode="auto">
            <a:xfrm>
              <a:off x="1680" y="2544"/>
              <a:ext cx="0" cy="288"/>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16" name="Oval 24"/>
            <p:cNvSpPr>
              <a:spLocks noChangeArrowheads="1"/>
            </p:cNvSpPr>
            <p:nvPr/>
          </p:nvSpPr>
          <p:spPr bwMode="auto">
            <a:xfrm>
              <a:off x="720" y="2400"/>
              <a:ext cx="96" cy="96"/>
            </a:xfrm>
            <a:prstGeom prst="ellipse">
              <a:avLst/>
            </a:prstGeom>
            <a:solidFill>
              <a:schemeClr val="bg1"/>
            </a:solid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5617" name="Oval 25"/>
            <p:cNvSpPr>
              <a:spLocks noChangeArrowheads="1"/>
            </p:cNvSpPr>
            <p:nvPr/>
          </p:nvSpPr>
          <p:spPr bwMode="auto">
            <a:xfrm>
              <a:off x="720" y="3552"/>
              <a:ext cx="96" cy="96"/>
            </a:xfrm>
            <a:prstGeom prst="ellipse">
              <a:avLst/>
            </a:prstGeom>
            <a:solidFill>
              <a:schemeClr val="bg1"/>
            </a:solid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5618" name="Text Box 26"/>
            <p:cNvSpPr txBox="1">
              <a:spLocks noChangeArrowheads="1"/>
            </p:cNvSpPr>
            <p:nvPr/>
          </p:nvSpPr>
          <p:spPr bwMode="auto">
            <a:xfrm>
              <a:off x="672" y="2448"/>
              <a:ext cx="480" cy="1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buFontTx/>
                <a:buNone/>
              </a:pPr>
              <a:r>
                <a:rPr lang="en-US" altLang="zh-CN" sz="2400">
                  <a:latin typeface="Arial" panose="020B0604020202020204" pitchFamily="34" charset="0"/>
                  <a:ea typeface="宋体" panose="02010600030101010101" pitchFamily="2" charset="-122"/>
                </a:rPr>
                <a:t>+</a:t>
              </a:r>
            </a:p>
            <a:p>
              <a:pPr eaLnBrk="1" hangingPunct="1">
                <a:lnSpc>
                  <a:spcPct val="120000"/>
                </a:lnSpc>
                <a:spcBef>
                  <a:spcPct val="50000"/>
                </a:spcBef>
                <a:buFontTx/>
                <a:buNone/>
              </a:pPr>
              <a:r>
                <a:rPr lang="en-US" altLang="zh-CN" sz="2400" b="1" i="1">
                  <a:ea typeface="宋体" panose="02010600030101010101" pitchFamily="2" charset="-122"/>
                </a:rPr>
                <a:t>u</a:t>
              </a:r>
            </a:p>
            <a:p>
              <a:pPr eaLnBrk="1" hangingPunct="1">
                <a:lnSpc>
                  <a:spcPct val="120000"/>
                </a:lnSpc>
                <a:spcBef>
                  <a:spcPct val="50000"/>
                </a:spcBef>
                <a:buFontTx/>
                <a:buNone/>
              </a:pPr>
              <a:r>
                <a:rPr lang="zh-CN" altLang="en-US" sz="2400" b="1">
                  <a:latin typeface="Arial" panose="020B0604020202020204" pitchFamily="34" charset="0"/>
                  <a:ea typeface="宋体" panose="02010600030101010101" pitchFamily="2" charset="-122"/>
                </a:rPr>
                <a:t>－</a:t>
              </a:r>
            </a:p>
          </p:txBody>
        </p:sp>
        <p:sp>
          <p:nvSpPr>
            <p:cNvPr id="25619" name="Line 27"/>
            <p:cNvSpPr>
              <a:spLocks noChangeShapeType="1"/>
            </p:cNvSpPr>
            <p:nvPr/>
          </p:nvSpPr>
          <p:spPr bwMode="auto">
            <a:xfrm>
              <a:off x="1680" y="2448"/>
              <a:ext cx="0" cy="115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620" name="Rectangle 28"/>
            <p:cNvSpPr>
              <a:spLocks noChangeArrowheads="1"/>
            </p:cNvSpPr>
            <p:nvPr/>
          </p:nvSpPr>
          <p:spPr bwMode="auto">
            <a:xfrm>
              <a:off x="1536" y="2976"/>
              <a:ext cx="240" cy="240"/>
            </a:xfrm>
            <a:prstGeom prst="rect">
              <a:avLst/>
            </a:prstGeom>
            <a:solidFill>
              <a:schemeClr val="bg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5621" name="Text Box 29"/>
            <p:cNvSpPr txBox="1">
              <a:spLocks noChangeArrowheads="1"/>
            </p:cNvSpPr>
            <p:nvPr/>
          </p:nvSpPr>
          <p:spPr bwMode="auto">
            <a:xfrm>
              <a:off x="1488" y="264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ea typeface="宋体" panose="02010600030101010101" pitchFamily="2" charset="-122"/>
                </a:rPr>
                <a:t>i</a:t>
              </a:r>
            </a:p>
          </p:txBody>
        </p:sp>
      </p:grpSp>
      <p:graphicFrame>
        <p:nvGraphicFramePr>
          <p:cNvPr id="66593" name="Object 33"/>
          <p:cNvGraphicFramePr>
            <a:graphicFrameLocks noChangeAspect="1"/>
          </p:cNvGraphicFramePr>
          <p:nvPr/>
        </p:nvGraphicFramePr>
        <p:xfrm>
          <a:off x="4171950" y="5013325"/>
          <a:ext cx="1455738" cy="552450"/>
        </p:xfrm>
        <a:graphic>
          <a:graphicData uri="http://schemas.openxmlformats.org/presentationml/2006/ole">
            <mc:AlternateContent xmlns:mc="http://schemas.openxmlformats.org/markup-compatibility/2006">
              <mc:Choice xmlns:v="urn:schemas-microsoft-com:vml" Requires="v">
                <p:oleObj name="公式" r:id="rId7" imgW="533400" imgH="203200" progId="Equation.3">
                  <p:embed/>
                </p:oleObj>
              </mc:Choice>
              <mc:Fallback>
                <p:oleObj name="公式" r:id="rId7" imgW="533400" imgH="203200" progId="Equation.3">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1950" y="5013325"/>
                        <a:ext cx="1455738" cy="552450"/>
                      </a:xfrm>
                      <a:prstGeom prst="rect">
                        <a:avLst/>
                      </a:prstGeom>
                      <a:solidFill>
                        <a:srgbClr val="FF0000"/>
                      </a:solidFill>
                      <a:ln>
                        <a:noFill/>
                      </a:ln>
                      <a:effectLst/>
                    </p:spPr>
                  </p:pic>
                </p:oleObj>
              </mc:Fallback>
            </mc:AlternateContent>
          </a:graphicData>
        </a:graphic>
      </p:graphicFrame>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9"/>
                                        </p:tgtEl>
                                        <p:attrNameLst>
                                          <p:attrName>style.visibility</p:attrName>
                                        </p:attrNameLst>
                                      </p:cBhvr>
                                      <p:to>
                                        <p:strVal val="visible"/>
                                      </p:to>
                                    </p:set>
                                  </p:childTnLst>
                                </p:cTn>
                              </p:par>
                            </p:childTnLst>
                          </p:cTn>
                        </p:par>
                        <p:par>
                          <p:cTn id="11" fill="hold">
                            <p:stCondLst>
                              <p:cond delay="0"/>
                            </p:stCondLst>
                            <p:childTnLst>
                              <p:par>
                                <p:cTn id="12" presetID="4" presetClass="entr" presetSubtype="16" fill="hold" nodeType="afterEffect">
                                  <p:stCondLst>
                                    <p:cond delay="0"/>
                                  </p:stCondLst>
                                  <p:childTnLst>
                                    <p:set>
                                      <p:cBhvr>
                                        <p:cTn id="13" dur="1" fill="hold">
                                          <p:stCondLst>
                                            <p:cond delay="0"/>
                                          </p:stCondLst>
                                        </p:cTn>
                                        <p:tgtEl>
                                          <p:spTgt spid="66566"/>
                                        </p:tgtEl>
                                        <p:attrNameLst>
                                          <p:attrName>style.visibility</p:attrName>
                                        </p:attrNameLst>
                                      </p:cBhvr>
                                      <p:to>
                                        <p:strVal val="visible"/>
                                      </p:to>
                                    </p:set>
                                    <p:animEffect transition="in" filter="box(in)">
                                      <p:cBhvr>
                                        <p:cTn id="14" dur="500"/>
                                        <p:tgtEl>
                                          <p:spTgt spid="6656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567"/>
                                        </p:tgtEl>
                                        <p:attrNameLst>
                                          <p:attrName>style.visibility</p:attrName>
                                        </p:attrNameLst>
                                      </p:cBhvr>
                                      <p:to>
                                        <p:strVal val="visible"/>
                                      </p:to>
                                    </p:set>
                                  </p:childTnLst>
                                </p:cTn>
                              </p:par>
                            </p:childTnLst>
                          </p:cTn>
                        </p:par>
                        <p:par>
                          <p:cTn id="19" fill="hold">
                            <p:stCondLst>
                              <p:cond delay="0"/>
                            </p:stCondLst>
                            <p:childTnLst>
                              <p:par>
                                <p:cTn id="20" presetID="4" presetClass="entr" presetSubtype="16" fill="hold" nodeType="afterEffect">
                                  <p:stCondLst>
                                    <p:cond delay="0"/>
                                  </p:stCondLst>
                                  <p:childTnLst>
                                    <p:set>
                                      <p:cBhvr>
                                        <p:cTn id="21" dur="1" fill="hold">
                                          <p:stCondLst>
                                            <p:cond delay="0"/>
                                          </p:stCondLst>
                                        </p:cTn>
                                        <p:tgtEl>
                                          <p:spTgt spid="66568"/>
                                        </p:tgtEl>
                                        <p:attrNameLst>
                                          <p:attrName>style.visibility</p:attrName>
                                        </p:attrNameLst>
                                      </p:cBhvr>
                                      <p:to>
                                        <p:strVal val="visible"/>
                                      </p:to>
                                    </p:set>
                                    <p:animEffect transition="in" filter="box(in)">
                                      <p:cBhvr>
                                        <p:cTn id="22" dur="500"/>
                                        <p:tgtEl>
                                          <p:spTgt spid="6656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57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580"/>
                                        </p:tgtEl>
                                        <p:attrNameLst>
                                          <p:attrName>style.visibility</p:attrName>
                                        </p:attrNameLst>
                                      </p:cBhvr>
                                      <p:to>
                                        <p:strVal val="visible"/>
                                      </p:to>
                                    </p:set>
                                  </p:childTnLst>
                                </p:cTn>
                              </p:par>
                            </p:childTnLst>
                          </p:cTn>
                        </p:par>
                        <p:par>
                          <p:cTn id="31" fill="hold">
                            <p:stCondLst>
                              <p:cond delay="0"/>
                            </p:stCondLst>
                            <p:childTnLst>
                              <p:par>
                                <p:cTn id="32" presetID="4" presetClass="entr" presetSubtype="16" fill="hold" nodeType="afterEffect">
                                  <p:stCondLst>
                                    <p:cond delay="0"/>
                                  </p:stCondLst>
                                  <p:childTnLst>
                                    <p:set>
                                      <p:cBhvr>
                                        <p:cTn id="33" dur="1" fill="hold">
                                          <p:stCondLst>
                                            <p:cond delay="0"/>
                                          </p:stCondLst>
                                        </p:cTn>
                                        <p:tgtEl>
                                          <p:spTgt spid="66593"/>
                                        </p:tgtEl>
                                        <p:attrNameLst>
                                          <p:attrName>style.visibility</p:attrName>
                                        </p:attrNameLst>
                                      </p:cBhvr>
                                      <p:to>
                                        <p:strVal val="visible"/>
                                      </p:to>
                                    </p:set>
                                    <p:animEffect transition="in" filter="box(in)">
                                      <p:cBhvr>
                                        <p:cTn id="34" dur="500"/>
                                        <p:tgtEl>
                                          <p:spTgt spid="66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F2050634-6075-4B15-9695-5D6C1D9898E5}" type="slidenum">
              <a:rPr lang="zh-CN" altLang="en-US" sz="1600" smtClean="0">
                <a:solidFill>
                  <a:srgbClr val="FFFF00"/>
                </a:solidFill>
                <a:ea typeface="宋体" panose="02010600030101010101" pitchFamily="2" charset="-122"/>
              </a:rPr>
              <a:t>34</a:t>
            </a:fld>
            <a:endParaRPr lang="en-US" altLang="zh-CN" sz="1600">
              <a:solidFill>
                <a:srgbClr val="FFFF00"/>
              </a:solidFill>
              <a:ea typeface="宋体" panose="02010600030101010101" pitchFamily="2" charset="-122"/>
            </a:endParaRPr>
          </a:p>
        </p:txBody>
      </p:sp>
      <p:sp>
        <p:nvSpPr>
          <p:cNvPr id="26627" name="Text Box 2"/>
          <p:cNvSpPr txBox="1">
            <a:spLocks noChangeArrowheads="1"/>
          </p:cNvSpPr>
          <p:nvPr/>
        </p:nvSpPr>
        <p:spPr bwMode="auto">
          <a:xfrm>
            <a:off x="323850" y="1125538"/>
            <a:ext cx="8351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一个元件或者一段电路可能吸收电功率，也可能发出电功率。</a:t>
            </a:r>
          </a:p>
        </p:txBody>
      </p:sp>
      <p:sp>
        <p:nvSpPr>
          <p:cNvPr id="67587" name="Rectangle 3"/>
          <p:cNvSpPr>
            <a:spLocks noChangeArrowheads="1"/>
          </p:cNvSpPr>
          <p:nvPr/>
        </p:nvSpPr>
        <p:spPr bwMode="auto">
          <a:xfrm>
            <a:off x="468313" y="2405063"/>
            <a:ext cx="24955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600"/>
              <a:t>计算出来的功率</a:t>
            </a:r>
          </a:p>
        </p:txBody>
      </p:sp>
      <p:graphicFrame>
        <p:nvGraphicFramePr>
          <p:cNvPr id="67589" name="Object 5"/>
          <p:cNvGraphicFramePr>
            <a:graphicFrameLocks noChangeAspect="1"/>
          </p:cNvGraphicFramePr>
          <p:nvPr/>
        </p:nvGraphicFramePr>
        <p:xfrm>
          <a:off x="3114675" y="2090738"/>
          <a:ext cx="3997325" cy="1174750"/>
        </p:xfrm>
        <a:graphic>
          <a:graphicData uri="http://schemas.openxmlformats.org/presentationml/2006/ole">
            <mc:AlternateContent xmlns:mc="http://schemas.openxmlformats.org/markup-compatibility/2006">
              <mc:Choice xmlns:v="urn:schemas-microsoft-com:vml" Requires="v">
                <p:oleObj name="Equation" r:id="rId3" imgW="1383665" imgH="406400" progId="Equation.DSMT4">
                  <p:embed/>
                </p:oleObj>
              </mc:Choice>
              <mc:Fallback>
                <p:oleObj name="Equation" r:id="rId3" imgW="1383665" imgH="406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4675" y="2090738"/>
                        <a:ext cx="3997325" cy="1174750"/>
                      </a:xfrm>
                      <a:prstGeom prst="rect">
                        <a:avLst/>
                      </a:prstGeom>
                      <a:solidFill>
                        <a:srgbClr val="FF0000"/>
                      </a:solidFill>
                      <a:ln>
                        <a:noFill/>
                      </a:ln>
                      <a:effectLst/>
                    </p:spPr>
                  </p:pic>
                </p:oleObj>
              </mc:Fallback>
            </mc:AlternateContent>
          </a:graphicData>
        </a:graphic>
      </p:graphicFrame>
      <p:sp>
        <p:nvSpPr>
          <p:cNvPr id="67590" name="Rectangle 6"/>
          <p:cNvSpPr>
            <a:spLocks noChangeArrowheads="1"/>
          </p:cNvSpPr>
          <p:nvPr/>
        </p:nvSpPr>
        <p:spPr bwMode="auto">
          <a:xfrm>
            <a:off x="684213" y="4262438"/>
            <a:ext cx="75596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b="1"/>
              <a:t>    </a:t>
            </a:r>
            <a:r>
              <a:rPr lang="zh-CN" altLang="en-US" sz="2400" b="1">
                <a:ea typeface="楷体_GB2312" pitchFamily="49" charset="-122"/>
              </a:rPr>
              <a:t>功率的单位是瓦特（</a:t>
            </a:r>
            <a:r>
              <a:rPr lang="en-US" altLang="zh-CN" sz="2400" b="1">
                <a:ea typeface="楷体_GB2312" pitchFamily="49" charset="-122"/>
              </a:rPr>
              <a:t>W</a:t>
            </a:r>
            <a:r>
              <a:rPr lang="zh-CN" altLang="en-US" sz="2400" b="1">
                <a:ea typeface="楷体_GB2312" pitchFamily="49" charset="-122"/>
              </a:rPr>
              <a:t>），功率的常用单位还有毫瓦（</a:t>
            </a:r>
            <a:r>
              <a:rPr lang="en-US" altLang="zh-CN" sz="2400" b="1">
                <a:ea typeface="楷体_GB2312" pitchFamily="49" charset="-122"/>
              </a:rPr>
              <a:t>mW</a:t>
            </a:r>
            <a:r>
              <a:rPr lang="zh-CN" altLang="en-US" sz="2400" b="1">
                <a:ea typeface="楷体_GB2312" pitchFamily="49" charset="-122"/>
              </a:rPr>
              <a:t>）、千瓦（</a:t>
            </a:r>
            <a:r>
              <a:rPr lang="en-US" altLang="zh-CN" sz="2400" b="1">
                <a:ea typeface="楷体_GB2312" pitchFamily="49" charset="-122"/>
              </a:rPr>
              <a:t>kW</a:t>
            </a:r>
            <a:r>
              <a:rPr lang="zh-CN" altLang="en-US" sz="2400" b="1">
                <a:ea typeface="楷体_GB2312" pitchFamily="49" charset="-122"/>
              </a:rPr>
              <a:t>）和兆瓦（</a:t>
            </a:r>
            <a:r>
              <a:rPr lang="en-US" altLang="zh-CN" sz="2400" b="1">
                <a:ea typeface="楷体_GB2312" pitchFamily="49" charset="-122"/>
              </a:rPr>
              <a:t>MW</a:t>
            </a:r>
            <a:r>
              <a:rPr lang="zh-CN" altLang="en-US" sz="2400" b="1">
                <a:ea typeface="楷体_GB2312" pitchFamily="49" charset="-122"/>
              </a:rPr>
              <a:t>），且有</a:t>
            </a:r>
          </a:p>
        </p:txBody>
      </p:sp>
      <p:sp>
        <p:nvSpPr>
          <p:cNvPr id="67597" name="Rectangle 13"/>
          <p:cNvSpPr>
            <a:spLocks noChangeArrowheads="1"/>
          </p:cNvSpPr>
          <p:nvPr/>
        </p:nvSpPr>
        <p:spPr bwMode="auto">
          <a:xfrm>
            <a:off x="1692275" y="3683000"/>
            <a:ext cx="604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一般地说：吸收功率＝－产生功率</a:t>
            </a:r>
          </a:p>
        </p:txBody>
      </p:sp>
      <p:sp>
        <p:nvSpPr>
          <p:cNvPr id="26632" name="Rectangle 14"/>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1.2.3  </a:t>
            </a:r>
            <a:r>
              <a:rPr lang="zh-CN" altLang="en-US" sz="3600">
                <a:solidFill>
                  <a:srgbClr val="FF0000"/>
                </a:solidFill>
              </a:rPr>
              <a:t>功率和能量</a:t>
            </a:r>
          </a:p>
        </p:txBody>
      </p:sp>
      <p:sp>
        <p:nvSpPr>
          <p:cNvPr id="67599" name="Text Box 15"/>
          <p:cNvSpPr txBox="1">
            <a:spLocks noChangeArrowheads="1"/>
          </p:cNvSpPr>
          <p:nvPr/>
        </p:nvSpPr>
        <p:spPr bwMode="auto">
          <a:xfrm>
            <a:off x="1258888" y="5157788"/>
            <a:ext cx="6043612"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600" b="1"/>
              <a:t>1mW=10</a:t>
            </a:r>
            <a:r>
              <a:rPr lang="en-US" altLang="zh-CN" sz="2600" b="1" baseline="30000"/>
              <a:t>-3</a:t>
            </a:r>
            <a:r>
              <a:rPr lang="en-US" altLang="zh-CN" sz="2600" b="1"/>
              <a:t>W    1kW=10</a:t>
            </a:r>
            <a:r>
              <a:rPr lang="en-US" altLang="zh-CN" sz="2600" b="1" baseline="30000"/>
              <a:t>3</a:t>
            </a:r>
            <a:r>
              <a:rPr lang="en-US" altLang="zh-CN" sz="2600" b="1"/>
              <a:t>W    1MW=10</a:t>
            </a:r>
            <a:r>
              <a:rPr lang="en-US" altLang="zh-CN" sz="2600" b="1" baseline="30000"/>
              <a:t>6</a:t>
            </a:r>
            <a:r>
              <a:rPr lang="en-US" altLang="zh-CN" sz="2600" b="1"/>
              <a:t>W</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67589"/>
                                        </p:tgtEl>
                                        <p:attrNameLst>
                                          <p:attrName>style.visibility</p:attrName>
                                        </p:attrNameLst>
                                      </p:cBhvr>
                                      <p:to>
                                        <p:strVal val="visible"/>
                                      </p:to>
                                    </p:set>
                                    <p:animEffect transition="in" filter="box(in)">
                                      <p:cBhvr>
                                        <p:cTn id="11" dur="500"/>
                                        <p:tgtEl>
                                          <p:spTgt spid="6758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75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7590"/>
                                        </p:tgtEl>
                                        <p:attrNameLst>
                                          <p:attrName>style.visibility</p:attrName>
                                        </p:attrNameLst>
                                      </p:cBhvr>
                                      <p:to>
                                        <p:strVal val="visible"/>
                                      </p:to>
                                    </p:set>
                                  </p:childTnLst>
                                </p:cTn>
                              </p:par>
                            </p:childTnLst>
                          </p:cTn>
                        </p:par>
                        <p:par>
                          <p:cTn id="20" fill="hold">
                            <p:stCondLst>
                              <p:cond delay="0"/>
                            </p:stCondLst>
                            <p:childTnLst>
                              <p:par>
                                <p:cTn id="21" presetID="22" presetClass="entr" presetSubtype="8" fill="hold" grpId="0" nodeType="afterEffect">
                                  <p:stCondLst>
                                    <p:cond delay="0"/>
                                  </p:stCondLst>
                                  <p:childTnLst>
                                    <p:set>
                                      <p:cBhvr>
                                        <p:cTn id="22" dur="1" fill="hold">
                                          <p:stCondLst>
                                            <p:cond delay="0"/>
                                          </p:stCondLst>
                                        </p:cTn>
                                        <p:tgtEl>
                                          <p:spTgt spid="67599"/>
                                        </p:tgtEl>
                                        <p:attrNameLst>
                                          <p:attrName>style.visibility</p:attrName>
                                        </p:attrNameLst>
                                      </p:cBhvr>
                                      <p:to>
                                        <p:strVal val="visible"/>
                                      </p:to>
                                    </p:set>
                                    <p:animEffect transition="in" filter="wipe(left)">
                                      <p:cBhvr>
                                        <p:cTn id="23" dur="1000"/>
                                        <p:tgtEl>
                                          <p:spTgt spid="67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p:bldP spid="67590" grpId="0"/>
      <p:bldP spid="67597" grpId="0"/>
      <p:bldP spid="6759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5B1E1C7-D842-47C4-80EF-1F96417A2739}" type="slidenum">
              <a:rPr lang="zh-CN" altLang="en-US" sz="1600" smtClean="0">
                <a:solidFill>
                  <a:srgbClr val="FFFF00"/>
                </a:solidFill>
                <a:ea typeface="宋体" panose="02010600030101010101" pitchFamily="2" charset="-122"/>
              </a:rPr>
              <a:t>35</a:t>
            </a:fld>
            <a:endParaRPr lang="en-US" altLang="zh-CN" sz="1600">
              <a:solidFill>
                <a:srgbClr val="FFFF00"/>
              </a:solidFill>
              <a:ea typeface="宋体" panose="02010600030101010101" pitchFamily="2" charset="-122"/>
            </a:endParaRPr>
          </a:p>
        </p:txBody>
      </p:sp>
      <p:sp>
        <p:nvSpPr>
          <p:cNvPr id="27651" name="Rectangle 51"/>
          <p:cNvSpPr>
            <a:spLocks noGrp="1" noChangeArrowheads="1"/>
          </p:cNvSpPr>
          <p:nvPr>
            <p:ph type="title"/>
          </p:nvPr>
        </p:nvSpPr>
        <p:spPr/>
        <p:txBody>
          <a:bodyPr/>
          <a:lstStyle/>
          <a:p>
            <a:r>
              <a:rPr lang="en-US" altLang="zh-CN"/>
              <a:t>【</a:t>
            </a:r>
            <a:r>
              <a:rPr lang="zh-CN" altLang="en-US"/>
              <a:t>例</a:t>
            </a:r>
            <a:r>
              <a:rPr lang="en-US" altLang="zh-CN"/>
              <a:t>1.2.1】</a:t>
            </a:r>
            <a:endParaRPr lang="zh-CN" altLang="en-US"/>
          </a:p>
        </p:txBody>
      </p:sp>
      <p:sp>
        <p:nvSpPr>
          <p:cNvPr id="27652" name="标题 5"/>
          <p:cNvSpPr txBox="1"/>
          <p:nvPr/>
        </p:nvSpPr>
        <p:spPr bwMode="auto">
          <a:xfrm>
            <a:off x="323850" y="4149725"/>
            <a:ext cx="88201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0"/>
              </a:spcBef>
              <a:buFontTx/>
              <a:buNone/>
            </a:pPr>
            <a:r>
              <a:rPr lang="zh-CN" altLang="en-US" sz="2400"/>
              <a:t>在图</a:t>
            </a:r>
            <a:r>
              <a:rPr lang="en-US" altLang="zh-CN" sz="2400" b="1"/>
              <a:t>1.2.4</a:t>
            </a:r>
            <a:r>
              <a:rPr lang="zh-CN" altLang="en-US" sz="2400"/>
              <a:t>所示的电路中，已知：</a:t>
            </a:r>
            <a:r>
              <a:rPr lang="en-US" altLang="zh-CN" sz="2400"/>
              <a:t> </a:t>
            </a:r>
            <a:r>
              <a:rPr lang="en-US" altLang="zh-CN" sz="2400" b="1" i="1"/>
              <a:t>I</a:t>
            </a:r>
            <a:r>
              <a:rPr lang="en-US" altLang="zh-CN" sz="2400" b="1" baseline="-25000"/>
              <a:t>1</a:t>
            </a:r>
            <a:r>
              <a:rPr lang="en-US" altLang="zh-CN" sz="2400" b="1"/>
              <a:t>=2A, </a:t>
            </a:r>
            <a:r>
              <a:rPr lang="en-US" altLang="zh-CN" sz="2400" b="1" i="1"/>
              <a:t>I</a:t>
            </a:r>
            <a:r>
              <a:rPr lang="en-US" altLang="zh-CN" sz="2400" b="1" baseline="-25000"/>
              <a:t>2</a:t>
            </a:r>
            <a:r>
              <a:rPr lang="en-US" altLang="zh-CN" sz="2400" b="1"/>
              <a:t>=1A, </a:t>
            </a:r>
            <a:r>
              <a:rPr lang="en-US" altLang="zh-CN" sz="2400" b="1" i="1"/>
              <a:t>I</a:t>
            </a:r>
            <a:r>
              <a:rPr lang="en-US" altLang="zh-CN" sz="2400" b="1" baseline="-25000"/>
              <a:t>3</a:t>
            </a:r>
            <a:r>
              <a:rPr lang="en-US" altLang="zh-CN" sz="2400" b="1"/>
              <a:t>= −3A, </a:t>
            </a:r>
            <a:r>
              <a:rPr lang="en-US" altLang="zh-CN" sz="2400" b="1" i="1"/>
              <a:t>I</a:t>
            </a:r>
            <a:r>
              <a:rPr lang="en-US" altLang="zh-CN" sz="2400" b="1" baseline="-25000"/>
              <a:t>4</a:t>
            </a:r>
            <a:r>
              <a:rPr lang="en-US" altLang="zh-CN" sz="2400" b="1"/>
              <a:t>= −2A, </a:t>
            </a:r>
            <a:r>
              <a:rPr lang="en-US" altLang="zh-CN" sz="2400" b="1" i="1"/>
              <a:t>I</a:t>
            </a:r>
            <a:r>
              <a:rPr lang="en-US" altLang="zh-CN" sz="2400" b="1" baseline="-25000"/>
              <a:t>5</a:t>
            </a:r>
            <a:r>
              <a:rPr lang="en-US" altLang="zh-CN" sz="2400" b="1"/>
              <a:t>= −1A, </a:t>
            </a:r>
            <a:r>
              <a:rPr lang="en-US" altLang="zh-CN" sz="2400" b="1" i="1"/>
              <a:t>U</a:t>
            </a:r>
            <a:r>
              <a:rPr lang="en-US" altLang="zh-CN" sz="2400" b="1" baseline="-25000"/>
              <a:t>1</a:t>
            </a:r>
            <a:r>
              <a:rPr lang="en-US" altLang="zh-CN" sz="2400" b="1"/>
              <a:t>=2V, </a:t>
            </a:r>
            <a:r>
              <a:rPr lang="en-US" altLang="zh-CN" sz="2400" b="1" i="1"/>
              <a:t>U</a:t>
            </a:r>
            <a:r>
              <a:rPr lang="en-US" altLang="zh-CN" sz="2400" b="1" baseline="-25000"/>
              <a:t>2</a:t>
            </a:r>
            <a:r>
              <a:rPr lang="en-US" altLang="zh-CN" sz="2400" b="1"/>
              <a:t>=3V, </a:t>
            </a:r>
            <a:r>
              <a:rPr lang="en-US" altLang="zh-CN" sz="2400" b="1" i="1"/>
              <a:t>U</a:t>
            </a:r>
            <a:r>
              <a:rPr lang="en-US" altLang="zh-CN" sz="2400" b="1" baseline="-25000"/>
              <a:t>5</a:t>
            </a:r>
            <a:r>
              <a:rPr lang="en-US" altLang="zh-CN" sz="2400" b="1"/>
              <a:t>=2V</a:t>
            </a:r>
            <a:endParaRPr lang="zh-CN" altLang="en-US" sz="2400" b="1"/>
          </a:p>
        </p:txBody>
      </p:sp>
      <p:sp>
        <p:nvSpPr>
          <p:cNvPr id="2765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54"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55"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56"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57"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58"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59" name="Rectangle 13"/>
          <p:cNvSpPr>
            <a:spLocks noChangeArrowheads="1"/>
          </p:cNvSpPr>
          <p:nvPr/>
        </p:nvSpPr>
        <p:spPr bwMode="auto">
          <a:xfrm>
            <a:off x="5219700" y="2060575"/>
            <a:ext cx="309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spcBef>
                <a:spcPct val="0"/>
              </a:spcBef>
              <a:buFontTx/>
              <a:buNone/>
            </a:pPr>
            <a:r>
              <a:rPr lang="zh-CN" altLang="en-US" sz="2400"/>
              <a:t>图</a:t>
            </a:r>
            <a:r>
              <a:rPr lang="en-US" altLang="zh-CN" sz="2400" b="1"/>
              <a:t>1.2.4</a:t>
            </a:r>
            <a:r>
              <a:rPr lang="en-US" altLang="zh-CN" sz="2400"/>
              <a:t>  </a:t>
            </a:r>
            <a:r>
              <a:rPr lang="zh-CN" altLang="en-US" sz="2400"/>
              <a:t>例</a:t>
            </a:r>
            <a:r>
              <a:rPr lang="en-US" altLang="zh-CN" sz="2400" b="1"/>
              <a:t>1.2.1</a:t>
            </a:r>
            <a:r>
              <a:rPr lang="zh-CN" altLang="en-US" sz="2400"/>
              <a:t>电路</a:t>
            </a:r>
          </a:p>
        </p:txBody>
      </p:sp>
      <p:sp>
        <p:nvSpPr>
          <p:cNvPr id="27660"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61"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62"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63"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64" name="Rectangle 2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65" name="Rectangle 3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66" name="Rectangle 3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67" name="Rectangle 3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68" name="Rectangle 3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69" name="Rectangle 3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70" name="Rectangle 4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7671" name="Rectangle 50"/>
          <p:cNvSpPr>
            <a:spLocks noChangeArrowheads="1"/>
          </p:cNvSpPr>
          <p:nvPr/>
        </p:nvSpPr>
        <p:spPr bwMode="auto">
          <a:xfrm>
            <a:off x="250825" y="5157788"/>
            <a:ext cx="83534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求</a:t>
            </a:r>
            <a:r>
              <a:rPr lang="zh-CN" altLang="en-US" sz="2400" b="1"/>
              <a:t>：（</a:t>
            </a:r>
            <a:r>
              <a:rPr lang="en-US" altLang="zh-CN" sz="2400" b="1"/>
              <a:t>1</a:t>
            </a:r>
            <a:r>
              <a:rPr lang="zh-CN" altLang="en-US" sz="2400" b="1"/>
              <a:t>）</a:t>
            </a:r>
            <a:r>
              <a:rPr lang="en-US" altLang="zh-CN" sz="2400" b="1" i="1"/>
              <a:t>U</a:t>
            </a:r>
            <a:r>
              <a:rPr lang="en-US" altLang="zh-CN" sz="2400" b="1" baseline="-25000"/>
              <a:t>3</a:t>
            </a:r>
            <a:r>
              <a:rPr lang="zh-CN" altLang="en-US" sz="2400" b="1"/>
              <a:t>、</a:t>
            </a:r>
            <a:r>
              <a:rPr lang="en-US" altLang="zh-CN" sz="2400" b="1" i="1"/>
              <a:t>U</a:t>
            </a:r>
            <a:r>
              <a:rPr lang="en-US" altLang="zh-CN" sz="2400" b="1" baseline="-25000"/>
              <a:t>4</a:t>
            </a:r>
            <a:r>
              <a:rPr lang="zh-CN" altLang="en-US" sz="2400"/>
              <a:t>和</a:t>
            </a:r>
            <a:r>
              <a:rPr lang="en-US" altLang="zh-CN" sz="2400" b="1" i="1"/>
              <a:t>U</a:t>
            </a:r>
            <a:r>
              <a:rPr lang="en-US" altLang="zh-CN" sz="2400" b="1" baseline="-25000"/>
              <a:t>6</a:t>
            </a:r>
            <a:r>
              <a:rPr lang="zh-CN" altLang="en-US" sz="2400" b="1"/>
              <a:t>；（</a:t>
            </a:r>
            <a:r>
              <a:rPr lang="en-US" altLang="zh-CN" sz="2400" b="1"/>
              <a:t>2</a:t>
            </a:r>
            <a:r>
              <a:rPr lang="zh-CN" altLang="en-US" sz="2400" b="1"/>
              <a:t>）</a:t>
            </a:r>
            <a:r>
              <a:rPr lang="zh-CN" altLang="en-US" sz="2400"/>
              <a:t>每个元件的功率并指出哪些是电源哪些是负载。</a:t>
            </a:r>
          </a:p>
        </p:txBody>
      </p:sp>
      <p:graphicFrame>
        <p:nvGraphicFramePr>
          <p:cNvPr id="27672" name="Object 52"/>
          <p:cNvGraphicFramePr>
            <a:graphicFrameLocks noChangeAspect="1"/>
          </p:cNvGraphicFramePr>
          <p:nvPr/>
        </p:nvGraphicFramePr>
        <p:xfrm>
          <a:off x="323850" y="1125538"/>
          <a:ext cx="4716463" cy="2816225"/>
        </p:xfrm>
        <a:graphic>
          <a:graphicData uri="http://schemas.openxmlformats.org/presentationml/2006/ole">
            <mc:AlternateContent xmlns:mc="http://schemas.openxmlformats.org/markup-compatibility/2006">
              <mc:Choice xmlns:v="urn:schemas-microsoft-com:vml" Requires="v">
                <p:oleObj name="Visio" r:id="rId2" imgW="4425315" imgH="2641600" progId="Visio.Drawing.11">
                  <p:embed/>
                </p:oleObj>
              </mc:Choice>
              <mc:Fallback>
                <p:oleObj name="Visio" r:id="rId2" imgW="4425315" imgH="2641600" progId="Visio.Drawing.11">
                  <p:embed/>
                  <p:pic>
                    <p:nvPicPr>
                      <p:cNvPr id="0" name="Object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125538"/>
                        <a:ext cx="4716463"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8662" name="Object 54"/>
          <p:cNvGraphicFramePr>
            <a:graphicFrameLocks noChangeAspect="1"/>
          </p:cNvGraphicFramePr>
          <p:nvPr/>
        </p:nvGraphicFramePr>
        <p:xfrm>
          <a:off x="1100138" y="1154113"/>
          <a:ext cx="3894137" cy="2197100"/>
        </p:xfrm>
        <a:graphic>
          <a:graphicData uri="http://schemas.openxmlformats.org/presentationml/2006/ole">
            <mc:AlternateContent xmlns:mc="http://schemas.openxmlformats.org/markup-compatibility/2006">
              <mc:Choice xmlns:v="urn:schemas-microsoft-com:vml" Requires="v">
                <p:oleObj name="Visio" r:id="rId4" imgW="3646170" imgH="2054860" progId="Visio.Drawing.11">
                  <p:embed/>
                </p:oleObj>
              </mc:Choice>
              <mc:Fallback>
                <p:oleObj name="Visio" r:id="rId4" imgW="3646170" imgH="2054860" progId="Visio.Drawing.11">
                  <p:embed/>
                  <p:pic>
                    <p:nvPicPr>
                      <p:cNvPr id="0" name="Object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138" y="1154113"/>
                        <a:ext cx="3894137"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8662"/>
                                        </p:tgtEl>
                                        <p:attrNameLst>
                                          <p:attrName>style.visibility</p:attrName>
                                        </p:attrNameLst>
                                      </p:cBhvr>
                                      <p:to>
                                        <p:strVal val="visible"/>
                                      </p:to>
                                    </p:set>
                                    <p:animEffect transition="in" filter="dissolve">
                                      <p:cBhvr>
                                        <p:cTn id="7" dur="500"/>
                                        <p:tgtEl>
                                          <p:spTgt spid="68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24830212-6EC7-442F-977F-080DFDC7BC7C}" type="slidenum">
              <a:rPr lang="zh-CN" altLang="en-US" sz="1600" smtClean="0">
                <a:solidFill>
                  <a:srgbClr val="FFFF00"/>
                </a:solidFill>
                <a:ea typeface="宋体" panose="02010600030101010101" pitchFamily="2" charset="-122"/>
              </a:rPr>
              <a:t>36</a:t>
            </a:fld>
            <a:endParaRPr lang="en-US" altLang="zh-CN" sz="1600">
              <a:solidFill>
                <a:srgbClr val="FFFF00"/>
              </a:solidFill>
              <a:ea typeface="宋体" panose="02010600030101010101" pitchFamily="2" charset="-122"/>
            </a:endParaRPr>
          </a:p>
        </p:txBody>
      </p:sp>
      <p:sp>
        <p:nvSpPr>
          <p:cNvPr id="28675" name="Rectangle 2"/>
          <p:cNvSpPr>
            <a:spLocks noGrp="1" noChangeArrowheads="1"/>
          </p:cNvSpPr>
          <p:nvPr>
            <p:ph type="title"/>
          </p:nvPr>
        </p:nvSpPr>
        <p:spPr/>
        <p:txBody>
          <a:bodyPr/>
          <a:lstStyle/>
          <a:p>
            <a:r>
              <a:rPr lang="en-US" altLang="zh-CN"/>
              <a:t>【</a:t>
            </a:r>
            <a:r>
              <a:rPr lang="zh-CN" altLang="en-US"/>
              <a:t>例</a:t>
            </a:r>
            <a:r>
              <a:rPr lang="en-US" altLang="zh-CN"/>
              <a:t>1.2.1】</a:t>
            </a:r>
            <a:endParaRPr lang="zh-CN" altLang="en-US"/>
          </a:p>
        </p:txBody>
      </p:sp>
      <p:sp>
        <p:nvSpPr>
          <p:cNvPr id="10" name="Rectangle 9"/>
          <p:cNvSpPr>
            <a:spLocks noChangeArrowheads="1"/>
          </p:cNvSpPr>
          <p:nvPr/>
        </p:nvSpPr>
        <p:spPr bwMode="auto">
          <a:xfrm>
            <a:off x="468313" y="4622800"/>
            <a:ext cx="985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a:solidFill>
                  <a:srgbClr val="CC0000"/>
                </a:solidFill>
                <a:latin typeface="黑体" panose="02010609060101010101" pitchFamily="49" charset="-122"/>
              </a:rPr>
              <a:t>解：</a:t>
            </a:r>
            <a:r>
              <a:rPr lang="zh-CN" altLang="en-US">
                <a:latin typeface="黑体" panose="02010609060101010101" pitchFamily="49" charset="-122"/>
              </a:rPr>
              <a:t> </a:t>
            </a:r>
          </a:p>
        </p:txBody>
      </p:sp>
      <p:sp>
        <p:nvSpPr>
          <p:cNvPr id="2867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7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7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80"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8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8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83"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84"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85"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86"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87"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88"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89"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90"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91"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92"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93" name="Rectangle 3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8694" name="Rectangle 43"/>
          <p:cNvSpPr>
            <a:spLocks noChangeArrowheads="1"/>
          </p:cNvSpPr>
          <p:nvPr/>
        </p:nvSpPr>
        <p:spPr bwMode="auto">
          <a:xfrm>
            <a:off x="5707063" y="1628775"/>
            <a:ext cx="3443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求</a:t>
            </a:r>
            <a:r>
              <a:rPr lang="zh-CN" altLang="en-US" sz="2400" b="1"/>
              <a:t>：（</a:t>
            </a:r>
            <a:r>
              <a:rPr lang="en-US" altLang="zh-CN" sz="2400" b="1"/>
              <a:t>1</a:t>
            </a:r>
            <a:r>
              <a:rPr lang="zh-CN" altLang="en-US" sz="2400" b="1"/>
              <a:t>）</a:t>
            </a:r>
            <a:r>
              <a:rPr lang="en-US" altLang="zh-CN" sz="2400" b="1" i="1"/>
              <a:t>U</a:t>
            </a:r>
            <a:r>
              <a:rPr lang="en-US" altLang="zh-CN" sz="2400" b="1" baseline="-25000"/>
              <a:t>3</a:t>
            </a:r>
            <a:r>
              <a:rPr lang="zh-CN" altLang="en-US" sz="2400" b="1"/>
              <a:t>、</a:t>
            </a:r>
            <a:r>
              <a:rPr lang="en-US" altLang="zh-CN" sz="2400" b="1" i="1"/>
              <a:t>U</a:t>
            </a:r>
            <a:r>
              <a:rPr lang="en-US" altLang="zh-CN" sz="2400" b="1" baseline="-25000"/>
              <a:t>4</a:t>
            </a:r>
            <a:r>
              <a:rPr lang="zh-CN" altLang="en-US" sz="2400"/>
              <a:t>和</a:t>
            </a:r>
            <a:r>
              <a:rPr lang="en-US" altLang="zh-CN" sz="2400" b="1" i="1"/>
              <a:t>U</a:t>
            </a:r>
            <a:r>
              <a:rPr lang="en-US" altLang="zh-CN" sz="2400" b="1" baseline="-25000"/>
              <a:t>6</a:t>
            </a:r>
            <a:r>
              <a:rPr lang="zh-CN" altLang="en-US" sz="2400"/>
              <a:t>；</a:t>
            </a:r>
          </a:p>
        </p:txBody>
      </p:sp>
      <p:graphicFrame>
        <p:nvGraphicFramePr>
          <p:cNvPr id="28695" name="Object 46"/>
          <p:cNvGraphicFramePr>
            <a:graphicFrameLocks noChangeAspect="1"/>
          </p:cNvGraphicFramePr>
          <p:nvPr/>
        </p:nvGraphicFramePr>
        <p:xfrm>
          <a:off x="323850" y="1341438"/>
          <a:ext cx="5257800" cy="3138487"/>
        </p:xfrm>
        <a:graphic>
          <a:graphicData uri="http://schemas.openxmlformats.org/presentationml/2006/ole">
            <mc:AlternateContent xmlns:mc="http://schemas.openxmlformats.org/markup-compatibility/2006">
              <mc:Choice xmlns:v="urn:schemas-microsoft-com:vml" Requires="v">
                <p:oleObj name="Visio" r:id="rId2" imgW="4425315" imgH="2641600" progId="Visio.Drawing.11">
                  <p:embed/>
                </p:oleObj>
              </mc:Choice>
              <mc:Fallback>
                <p:oleObj name="Visio" r:id="rId2" imgW="4425315" imgH="2641600" progId="Visio.Drawing.11">
                  <p:embed/>
                  <p:pic>
                    <p:nvPicPr>
                      <p:cNvPr id="0" name="Object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341438"/>
                        <a:ext cx="5257800" cy="313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07" name="Text Box 47"/>
          <p:cNvSpPr txBox="1">
            <a:spLocks noChangeArrowheads="1"/>
          </p:cNvSpPr>
          <p:nvPr/>
        </p:nvSpPr>
        <p:spPr bwMode="auto">
          <a:xfrm>
            <a:off x="1455738" y="4745038"/>
            <a:ext cx="2689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U</a:t>
            </a:r>
            <a:r>
              <a:rPr lang="en-US" altLang="zh-CN" b="1" baseline="-25000"/>
              <a:t>3</a:t>
            </a:r>
            <a:r>
              <a:rPr lang="en-US" altLang="zh-CN" b="1"/>
              <a:t>=</a:t>
            </a:r>
            <a:r>
              <a:rPr lang="en-US" altLang="zh-CN" b="1" i="1"/>
              <a:t>U</a:t>
            </a:r>
            <a:r>
              <a:rPr lang="en-US" altLang="zh-CN" b="1" baseline="-25000"/>
              <a:t>1</a:t>
            </a:r>
            <a:r>
              <a:rPr lang="en-US" altLang="zh-CN" b="1"/>
              <a:t>+</a:t>
            </a:r>
            <a:r>
              <a:rPr lang="en-US" altLang="zh-CN" b="1" i="1"/>
              <a:t>U</a:t>
            </a:r>
            <a:r>
              <a:rPr lang="en-US" altLang="zh-CN" b="1" baseline="-25000"/>
              <a:t>2</a:t>
            </a:r>
            <a:r>
              <a:rPr lang="en-US" altLang="zh-CN" b="1"/>
              <a:t>= 5(V)</a:t>
            </a:r>
          </a:p>
        </p:txBody>
      </p:sp>
      <p:sp>
        <p:nvSpPr>
          <p:cNvPr id="245808" name="Text Box 48"/>
          <p:cNvSpPr txBox="1">
            <a:spLocks noChangeArrowheads="1"/>
          </p:cNvSpPr>
          <p:nvPr/>
        </p:nvSpPr>
        <p:spPr bwMode="auto">
          <a:xfrm>
            <a:off x="4932363" y="4746625"/>
            <a:ext cx="28924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U</a:t>
            </a:r>
            <a:r>
              <a:rPr lang="en-US" altLang="zh-CN" b="1" baseline="-25000"/>
              <a:t>4</a:t>
            </a:r>
            <a:r>
              <a:rPr lang="en-US" altLang="zh-CN" b="1"/>
              <a:t>=</a:t>
            </a:r>
            <a:r>
              <a:rPr lang="en-US" altLang="zh-CN" b="1" i="1"/>
              <a:t>U</a:t>
            </a:r>
            <a:r>
              <a:rPr lang="en-US" altLang="zh-CN" b="1" baseline="-25000"/>
              <a:t>5</a:t>
            </a:r>
            <a:r>
              <a:rPr lang="en-US" altLang="zh-CN" b="1"/>
              <a:t>−</a:t>
            </a:r>
            <a:r>
              <a:rPr lang="en-US" altLang="zh-CN" b="1" i="1"/>
              <a:t>U</a:t>
            </a:r>
            <a:r>
              <a:rPr lang="en-US" altLang="zh-CN" b="1" baseline="-25000"/>
              <a:t>3</a:t>
            </a:r>
            <a:r>
              <a:rPr lang="en-US" altLang="zh-CN" b="1"/>
              <a:t>= −3(V)</a:t>
            </a:r>
          </a:p>
        </p:txBody>
      </p:sp>
      <p:sp>
        <p:nvSpPr>
          <p:cNvPr id="245809" name="Text Box 49"/>
          <p:cNvSpPr txBox="1">
            <a:spLocks noChangeArrowheads="1"/>
          </p:cNvSpPr>
          <p:nvPr/>
        </p:nvSpPr>
        <p:spPr bwMode="auto">
          <a:xfrm>
            <a:off x="1455738" y="5516563"/>
            <a:ext cx="210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U</a:t>
            </a:r>
            <a:r>
              <a:rPr lang="en-US" altLang="zh-CN" b="1" baseline="-25000"/>
              <a:t>6</a:t>
            </a:r>
            <a:r>
              <a:rPr lang="en-US" altLang="zh-CN" b="1"/>
              <a:t>=</a:t>
            </a:r>
            <a:r>
              <a:rPr lang="en-US" altLang="zh-CN" b="1" i="1"/>
              <a:t>U</a:t>
            </a:r>
            <a:r>
              <a:rPr lang="en-US" altLang="zh-CN" b="1" baseline="-25000"/>
              <a:t>5</a:t>
            </a:r>
            <a:r>
              <a:rPr lang="en-US" altLang="zh-CN" b="1"/>
              <a:t>= 2(V)</a:t>
            </a:r>
          </a:p>
        </p:txBody>
      </p:sp>
      <p:graphicFrame>
        <p:nvGraphicFramePr>
          <p:cNvPr id="245810" name="Object 50"/>
          <p:cNvGraphicFramePr>
            <a:graphicFrameLocks noChangeAspect="1"/>
          </p:cNvGraphicFramePr>
          <p:nvPr/>
        </p:nvGraphicFramePr>
        <p:xfrm>
          <a:off x="2611438" y="1109663"/>
          <a:ext cx="3371850" cy="2160587"/>
        </p:xfrm>
        <a:graphic>
          <a:graphicData uri="http://schemas.openxmlformats.org/presentationml/2006/ole">
            <mc:AlternateContent xmlns:mc="http://schemas.openxmlformats.org/markup-compatibility/2006">
              <mc:Choice xmlns:v="urn:schemas-microsoft-com:vml" Requires="v">
                <p:oleObj name="Visio" r:id="rId4" imgW="2844800" imgH="1828800" progId="Visio.Drawing.11">
                  <p:embed/>
                </p:oleObj>
              </mc:Choice>
              <mc:Fallback>
                <p:oleObj name="Visio" r:id="rId4" imgW="2844800" imgH="1828800" progId="Visio.Drawing.11">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1438" y="1109663"/>
                        <a:ext cx="3371850"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807"/>
                                        </p:tgtEl>
                                        <p:attrNameLst>
                                          <p:attrName>style.visibility</p:attrName>
                                        </p:attrNameLst>
                                      </p:cBhvr>
                                      <p:to>
                                        <p:strVal val="visible"/>
                                      </p:to>
                                    </p:set>
                                    <p:animEffect transition="in" filter="wipe(left)">
                                      <p:cBhvr>
                                        <p:cTn id="12" dur="500"/>
                                        <p:tgtEl>
                                          <p:spTgt spid="2458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5808"/>
                                        </p:tgtEl>
                                        <p:attrNameLst>
                                          <p:attrName>style.visibility</p:attrName>
                                        </p:attrNameLst>
                                      </p:cBhvr>
                                      <p:to>
                                        <p:strVal val="visible"/>
                                      </p:to>
                                    </p:set>
                                    <p:animEffect transition="in" filter="wipe(left)">
                                      <p:cBhvr>
                                        <p:cTn id="17" dur="500"/>
                                        <p:tgtEl>
                                          <p:spTgt spid="2458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5809"/>
                                        </p:tgtEl>
                                        <p:attrNameLst>
                                          <p:attrName>style.visibility</p:attrName>
                                        </p:attrNameLst>
                                      </p:cBhvr>
                                      <p:to>
                                        <p:strVal val="visible"/>
                                      </p:to>
                                    </p:set>
                                    <p:animEffect transition="in" filter="wipe(left)">
                                      <p:cBhvr>
                                        <p:cTn id="22" dur="500"/>
                                        <p:tgtEl>
                                          <p:spTgt spid="24580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45810"/>
                                        </p:tgtEl>
                                        <p:attrNameLst>
                                          <p:attrName>style.visibility</p:attrName>
                                        </p:attrNameLst>
                                      </p:cBhvr>
                                      <p:to>
                                        <p:strVal val="visible"/>
                                      </p:to>
                                    </p:set>
                                    <p:animEffect transition="in" filter="dissolve">
                                      <p:cBhvr>
                                        <p:cTn id="27" dur="500"/>
                                        <p:tgtEl>
                                          <p:spTgt spid="245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5807" grpId="0"/>
      <p:bldP spid="245808" grpId="0"/>
      <p:bldP spid="24580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78A47983-E916-47C1-BA7D-BC3C05699A75}" type="slidenum">
              <a:rPr lang="zh-CN" altLang="en-US" sz="1600" smtClean="0">
                <a:solidFill>
                  <a:srgbClr val="FFFF00"/>
                </a:solidFill>
                <a:ea typeface="宋体" panose="02010600030101010101" pitchFamily="2" charset="-122"/>
              </a:rPr>
              <a:t>37</a:t>
            </a:fld>
            <a:endParaRPr lang="en-US" altLang="zh-CN" sz="1600">
              <a:solidFill>
                <a:srgbClr val="FFFF00"/>
              </a:solidFill>
              <a:ea typeface="宋体" panose="02010600030101010101" pitchFamily="2" charset="-122"/>
            </a:endParaRPr>
          </a:p>
        </p:txBody>
      </p:sp>
      <p:sp>
        <p:nvSpPr>
          <p:cNvPr id="29699" name="Rectangle 2"/>
          <p:cNvSpPr>
            <a:spLocks noGrp="1" noChangeArrowheads="1"/>
          </p:cNvSpPr>
          <p:nvPr>
            <p:ph type="title"/>
          </p:nvPr>
        </p:nvSpPr>
        <p:spPr/>
        <p:txBody>
          <a:bodyPr/>
          <a:lstStyle/>
          <a:p>
            <a:r>
              <a:rPr lang="en-US" altLang="zh-CN"/>
              <a:t>【</a:t>
            </a:r>
            <a:r>
              <a:rPr lang="zh-CN" altLang="en-US"/>
              <a:t>例</a:t>
            </a:r>
            <a:r>
              <a:rPr lang="en-US" altLang="zh-CN"/>
              <a:t>1.2.1】</a:t>
            </a:r>
            <a:endParaRPr lang="zh-CN" altLang="en-US"/>
          </a:p>
        </p:txBody>
      </p:sp>
      <p:sp>
        <p:nvSpPr>
          <p:cNvPr id="2970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0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02"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0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0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05"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0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07"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08" name="Rectangle 2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09" name="Rectangle 2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10"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11"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12"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13"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14" name="Rectangle 3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15" name="Rectangle 3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16" name="Rectangle 3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9717" name="Rectangle 41"/>
          <p:cNvSpPr>
            <a:spLocks noChangeArrowheads="1"/>
          </p:cNvSpPr>
          <p:nvPr/>
        </p:nvSpPr>
        <p:spPr bwMode="auto">
          <a:xfrm>
            <a:off x="5940425" y="1196975"/>
            <a:ext cx="28797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求</a:t>
            </a:r>
            <a:r>
              <a:rPr lang="zh-CN" altLang="en-US" sz="2400" b="1"/>
              <a:t>：（</a:t>
            </a:r>
            <a:r>
              <a:rPr lang="en-US" altLang="zh-CN" sz="2400" b="1"/>
              <a:t>2</a:t>
            </a:r>
            <a:r>
              <a:rPr lang="zh-CN" altLang="en-US" sz="2400" b="1"/>
              <a:t>）</a:t>
            </a:r>
            <a:r>
              <a:rPr lang="zh-CN" altLang="en-US" sz="2400"/>
              <a:t>每个元件的功率并指出哪些是电源哪些是负载。</a:t>
            </a:r>
          </a:p>
        </p:txBody>
      </p:sp>
      <p:graphicFrame>
        <p:nvGraphicFramePr>
          <p:cNvPr id="29718" name="Object 43"/>
          <p:cNvGraphicFramePr>
            <a:graphicFrameLocks noChangeAspect="1"/>
          </p:cNvGraphicFramePr>
          <p:nvPr/>
        </p:nvGraphicFramePr>
        <p:xfrm>
          <a:off x="468313" y="981075"/>
          <a:ext cx="5472112" cy="3265488"/>
        </p:xfrm>
        <a:graphic>
          <a:graphicData uri="http://schemas.openxmlformats.org/presentationml/2006/ole">
            <mc:AlternateContent xmlns:mc="http://schemas.openxmlformats.org/markup-compatibility/2006">
              <mc:Choice xmlns:v="urn:schemas-microsoft-com:vml" Requires="v">
                <p:oleObj name="Visio" r:id="rId2" imgW="4741545" imgH="2833370" progId="Visio.Drawing.11">
                  <p:embed/>
                </p:oleObj>
              </mc:Choice>
              <mc:Fallback>
                <p:oleObj name="Visio" r:id="rId2" imgW="4741545" imgH="2833370" progId="Visio.Drawing.11">
                  <p:embed/>
                  <p:pic>
                    <p:nvPicPr>
                      <p:cNvPr id="0" name="Object 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981075"/>
                        <a:ext cx="5472112" cy="326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6829" name="Text Box 45"/>
          <p:cNvSpPr txBox="1">
            <a:spLocks noChangeArrowheads="1"/>
          </p:cNvSpPr>
          <p:nvPr/>
        </p:nvSpPr>
        <p:spPr bwMode="auto">
          <a:xfrm>
            <a:off x="5867400" y="2492375"/>
            <a:ext cx="307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元件</a:t>
            </a:r>
            <a:r>
              <a:rPr lang="en-US" altLang="zh-CN" sz="2400" b="1"/>
              <a:t>1</a:t>
            </a:r>
            <a:r>
              <a:rPr lang="zh-CN" altLang="en-US" sz="2400"/>
              <a:t>：关联参考方向</a:t>
            </a:r>
          </a:p>
        </p:txBody>
      </p:sp>
      <p:sp>
        <p:nvSpPr>
          <p:cNvPr id="246830" name="Text Box 46"/>
          <p:cNvSpPr txBox="1">
            <a:spLocks noChangeArrowheads="1"/>
          </p:cNvSpPr>
          <p:nvPr/>
        </p:nvSpPr>
        <p:spPr bwMode="auto">
          <a:xfrm>
            <a:off x="5651500" y="3141663"/>
            <a:ext cx="3341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P</a:t>
            </a:r>
            <a:r>
              <a:rPr lang="en-US" altLang="zh-CN" b="1" baseline="-25000"/>
              <a:t>1</a:t>
            </a:r>
            <a:r>
              <a:rPr lang="en-US" altLang="zh-CN" b="1"/>
              <a:t>=</a:t>
            </a:r>
            <a:r>
              <a:rPr lang="en-US" altLang="zh-CN" b="1" i="1"/>
              <a:t>U</a:t>
            </a:r>
            <a:r>
              <a:rPr lang="en-US" altLang="zh-CN" b="1" baseline="-25000"/>
              <a:t>1</a:t>
            </a:r>
            <a:r>
              <a:rPr lang="en-US" altLang="zh-CN" b="1" i="1"/>
              <a:t>I</a:t>
            </a:r>
            <a:r>
              <a:rPr lang="en-US" altLang="zh-CN" b="1" baseline="-25000"/>
              <a:t>1</a:t>
            </a:r>
            <a:r>
              <a:rPr lang="en-US" altLang="zh-CN" b="1"/>
              <a:t>=2×2= 4(W)</a:t>
            </a:r>
          </a:p>
        </p:txBody>
      </p:sp>
      <p:sp>
        <p:nvSpPr>
          <p:cNvPr id="246831" name="Text Box 47"/>
          <p:cNvSpPr txBox="1">
            <a:spLocks noChangeArrowheads="1"/>
          </p:cNvSpPr>
          <p:nvPr/>
        </p:nvSpPr>
        <p:spPr bwMode="auto">
          <a:xfrm>
            <a:off x="6588125" y="3716338"/>
            <a:ext cx="200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&gt;0</a:t>
            </a:r>
            <a:r>
              <a:rPr lang="en-US" altLang="zh-CN" sz="2400"/>
              <a:t> </a:t>
            </a:r>
            <a:r>
              <a:rPr lang="zh-CN" altLang="en-US" sz="2400"/>
              <a:t>负载</a:t>
            </a:r>
            <a:r>
              <a:rPr lang="en-US" altLang="zh-CN" sz="2400"/>
              <a:t>(</a:t>
            </a:r>
            <a:r>
              <a:rPr lang="zh-CN" altLang="en-US" sz="2400"/>
              <a:t>吸收</a:t>
            </a:r>
            <a:r>
              <a:rPr lang="en-US" altLang="zh-CN" sz="2400"/>
              <a:t>)</a:t>
            </a:r>
          </a:p>
        </p:txBody>
      </p:sp>
      <p:sp>
        <p:nvSpPr>
          <p:cNvPr id="246835" name="Text Box 51"/>
          <p:cNvSpPr txBox="1">
            <a:spLocks noChangeArrowheads="1"/>
          </p:cNvSpPr>
          <p:nvPr/>
        </p:nvSpPr>
        <p:spPr bwMode="auto">
          <a:xfrm>
            <a:off x="395288" y="4508500"/>
            <a:ext cx="307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元件</a:t>
            </a:r>
            <a:r>
              <a:rPr lang="en-US" altLang="zh-CN" sz="2400" b="1"/>
              <a:t>2</a:t>
            </a:r>
            <a:r>
              <a:rPr lang="zh-CN" altLang="en-US" sz="2400"/>
              <a:t>：关联参考方向</a:t>
            </a:r>
          </a:p>
        </p:txBody>
      </p:sp>
      <p:sp>
        <p:nvSpPr>
          <p:cNvPr id="246836" name="Text Box 52"/>
          <p:cNvSpPr txBox="1">
            <a:spLocks noChangeArrowheads="1"/>
          </p:cNvSpPr>
          <p:nvPr/>
        </p:nvSpPr>
        <p:spPr bwMode="auto">
          <a:xfrm>
            <a:off x="3492500" y="4437063"/>
            <a:ext cx="3341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P</a:t>
            </a:r>
            <a:r>
              <a:rPr lang="en-US" altLang="zh-CN" b="1" baseline="-25000"/>
              <a:t>2</a:t>
            </a:r>
            <a:r>
              <a:rPr lang="en-US" altLang="zh-CN" b="1"/>
              <a:t>=</a:t>
            </a:r>
            <a:r>
              <a:rPr lang="en-US" altLang="zh-CN" b="1" i="1"/>
              <a:t>U</a:t>
            </a:r>
            <a:r>
              <a:rPr lang="en-US" altLang="zh-CN" b="1" baseline="-25000"/>
              <a:t>2</a:t>
            </a:r>
            <a:r>
              <a:rPr lang="en-US" altLang="zh-CN" b="1" i="1"/>
              <a:t>I</a:t>
            </a:r>
            <a:r>
              <a:rPr lang="en-US" altLang="zh-CN" b="1" baseline="-25000"/>
              <a:t>1</a:t>
            </a:r>
            <a:r>
              <a:rPr lang="en-US" altLang="zh-CN" b="1"/>
              <a:t>=3×2= 6(W)</a:t>
            </a:r>
          </a:p>
        </p:txBody>
      </p:sp>
      <p:sp>
        <p:nvSpPr>
          <p:cNvPr id="246837" name="Text Box 53"/>
          <p:cNvSpPr txBox="1">
            <a:spLocks noChangeArrowheads="1"/>
          </p:cNvSpPr>
          <p:nvPr/>
        </p:nvSpPr>
        <p:spPr bwMode="auto">
          <a:xfrm>
            <a:off x="7019925" y="4437063"/>
            <a:ext cx="200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&gt;0</a:t>
            </a:r>
            <a:r>
              <a:rPr lang="en-US" altLang="zh-CN" sz="2400"/>
              <a:t> </a:t>
            </a:r>
            <a:r>
              <a:rPr lang="zh-CN" altLang="en-US" sz="2400"/>
              <a:t>负载</a:t>
            </a:r>
            <a:r>
              <a:rPr lang="en-US" altLang="zh-CN" sz="2400"/>
              <a:t>(</a:t>
            </a:r>
            <a:r>
              <a:rPr lang="zh-CN" altLang="en-US" sz="2400"/>
              <a:t>吸收</a:t>
            </a:r>
            <a:r>
              <a:rPr lang="en-US" altLang="zh-CN" sz="2400"/>
              <a:t>)</a:t>
            </a:r>
          </a:p>
        </p:txBody>
      </p:sp>
      <p:sp>
        <p:nvSpPr>
          <p:cNvPr id="246838" name="Text Box 54"/>
          <p:cNvSpPr txBox="1">
            <a:spLocks noChangeArrowheads="1"/>
          </p:cNvSpPr>
          <p:nvPr/>
        </p:nvSpPr>
        <p:spPr bwMode="auto">
          <a:xfrm>
            <a:off x="395288" y="5099050"/>
            <a:ext cx="307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元件</a:t>
            </a:r>
            <a:r>
              <a:rPr lang="en-US" altLang="zh-CN" sz="2400" b="1"/>
              <a:t>3</a:t>
            </a:r>
            <a:r>
              <a:rPr lang="zh-CN" altLang="en-US" sz="2400"/>
              <a:t>：关联参考方向</a:t>
            </a:r>
          </a:p>
        </p:txBody>
      </p:sp>
      <p:sp>
        <p:nvSpPr>
          <p:cNvPr id="246839" name="Text Box 55"/>
          <p:cNvSpPr txBox="1">
            <a:spLocks noChangeArrowheads="1"/>
          </p:cNvSpPr>
          <p:nvPr/>
        </p:nvSpPr>
        <p:spPr bwMode="auto">
          <a:xfrm>
            <a:off x="3492500" y="5027613"/>
            <a:ext cx="33416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P</a:t>
            </a:r>
            <a:r>
              <a:rPr lang="en-US" altLang="zh-CN" b="1" baseline="-25000"/>
              <a:t>3</a:t>
            </a:r>
            <a:r>
              <a:rPr lang="en-US" altLang="zh-CN" b="1"/>
              <a:t>=</a:t>
            </a:r>
            <a:r>
              <a:rPr lang="en-US" altLang="zh-CN" b="1" i="1"/>
              <a:t>U</a:t>
            </a:r>
            <a:r>
              <a:rPr lang="en-US" altLang="zh-CN" b="1" baseline="-25000"/>
              <a:t>3</a:t>
            </a:r>
            <a:r>
              <a:rPr lang="en-US" altLang="zh-CN" b="1" i="1"/>
              <a:t>I</a:t>
            </a:r>
            <a:r>
              <a:rPr lang="en-US" altLang="zh-CN" b="1" baseline="-25000"/>
              <a:t>2</a:t>
            </a:r>
            <a:r>
              <a:rPr lang="en-US" altLang="zh-CN" b="1"/>
              <a:t>=5×1= 5(W)</a:t>
            </a:r>
          </a:p>
        </p:txBody>
      </p:sp>
      <p:sp>
        <p:nvSpPr>
          <p:cNvPr id="246840" name="Text Box 56"/>
          <p:cNvSpPr txBox="1">
            <a:spLocks noChangeArrowheads="1"/>
          </p:cNvSpPr>
          <p:nvPr/>
        </p:nvSpPr>
        <p:spPr bwMode="auto">
          <a:xfrm>
            <a:off x="7019925" y="5027613"/>
            <a:ext cx="200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&gt;0</a:t>
            </a:r>
            <a:r>
              <a:rPr lang="en-US" altLang="zh-CN" sz="2400"/>
              <a:t> </a:t>
            </a:r>
            <a:r>
              <a:rPr lang="zh-CN" altLang="en-US" sz="2400"/>
              <a:t>负载</a:t>
            </a:r>
            <a:r>
              <a:rPr lang="en-US" altLang="zh-CN" sz="2400"/>
              <a:t>(</a:t>
            </a:r>
            <a:r>
              <a:rPr lang="zh-CN" altLang="en-US" sz="2400"/>
              <a:t>吸收</a:t>
            </a:r>
            <a:r>
              <a:rPr lang="en-US" altLang="zh-CN" sz="2400"/>
              <a:t>)</a:t>
            </a:r>
          </a:p>
        </p:txBody>
      </p:sp>
      <p:sp>
        <p:nvSpPr>
          <p:cNvPr id="246841" name="Text Box 57"/>
          <p:cNvSpPr txBox="1">
            <a:spLocks noChangeArrowheads="1"/>
          </p:cNvSpPr>
          <p:nvPr/>
        </p:nvSpPr>
        <p:spPr bwMode="auto">
          <a:xfrm>
            <a:off x="447675" y="5646738"/>
            <a:ext cx="2757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P</a:t>
            </a:r>
            <a:r>
              <a:rPr lang="en-US" altLang="zh-CN" b="1" baseline="-25000"/>
              <a:t>1</a:t>
            </a:r>
            <a:r>
              <a:rPr lang="en-US" altLang="zh-CN" b="1"/>
              <a:t>+</a:t>
            </a:r>
            <a:r>
              <a:rPr lang="en-US" altLang="zh-CN" b="1" i="1"/>
              <a:t>P</a:t>
            </a:r>
            <a:r>
              <a:rPr lang="en-US" altLang="zh-CN" b="1" baseline="-25000"/>
              <a:t>2</a:t>
            </a:r>
            <a:r>
              <a:rPr lang="en-US" altLang="zh-CN" b="1"/>
              <a:t>+</a:t>
            </a:r>
            <a:r>
              <a:rPr lang="en-US" altLang="zh-CN" b="1" i="1"/>
              <a:t>P</a:t>
            </a:r>
            <a:r>
              <a:rPr lang="en-US" altLang="zh-CN" b="1" baseline="-25000"/>
              <a:t>3</a:t>
            </a:r>
            <a:r>
              <a:rPr lang="en-US" altLang="zh-CN" b="1"/>
              <a:t>=15(W)</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6829"/>
                                        </p:tgtEl>
                                        <p:attrNameLst>
                                          <p:attrName>style.visibility</p:attrName>
                                        </p:attrNameLst>
                                      </p:cBhvr>
                                      <p:to>
                                        <p:strVal val="visible"/>
                                      </p:to>
                                    </p:set>
                                    <p:animEffect transition="in" filter="wipe(left)">
                                      <p:cBhvr>
                                        <p:cTn id="7" dur="1000"/>
                                        <p:tgtEl>
                                          <p:spTgt spid="2468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6830"/>
                                        </p:tgtEl>
                                        <p:attrNameLst>
                                          <p:attrName>style.visibility</p:attrName>
                                        </p:attrNameLst>
                                      </p:cBhvr>
                                      <p:to>
                                        <p:strVal val="visible"/>
                                      </p:to>
                                    </p:set>
                                    <p:animEffect transition="in" filter="wipe(left)">
                                      <p:cBhvr>
                                        <p:cTn id="12" dur="1000"/>
                                        <p:tgtEl>
                                          <p:spTgt spid="2468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6831"/>
                                        </p:tgtEl>
                                        <p:attrNameLst>
                                          <p:attrName>style.visibility</p:attrName>
                                        </p:attrNameLst>
                                      </p:cBhvr>
                                      <p:to>
                                        <p:strVal val="visible"/>
                                      </p:to>
                                    </p:set>
                                    <p:animEffect transition="in" filter="wipe(left)">
                                      <p:cBhvr>
                                        <p:cTn id="17" dur="1000"/>
                                        <p:tgtEl>
                                          <p:spTgt spid="2468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6835"/>
                                        </p:tgtEl>
                                        <p:attrNameLst>
                                          <p:attrName>style.visibility</p:attrName>
                                        </p:attrNameLst>
                                      </p:cBhvr>
                                      <p:to>
                                        <p:strVal val="visible"/>
                                      </p:to>
                                    </p:set>
                                    <p:animEffect transition="in" filter="wipe(left)">
                                      <p:cBhvr>
                                        <p:cTn id="22" dur="1000"/>
                                        <p:tgtEl>
                                          <p:spTgt spid="2468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6836"/>
                                        </p:tgtEl>
                                        <p:attrNameLst>
                                          <p:attrName>style.visibility</p:attrName>
                                        </p:attrNameLst>
                                      </p:cBhvr>
                                      <p:to>
                                        <p:strVal val="visible"/>
                                      </p:to>
                                    </p:set>
                                    <p:animEffect transition="in" filter="wipe(left)">
                                      <p:cBhvr>
                                        <p:cTn id="27" dur="1000"/>
                                        <p:tgtEl>
                                          <p:spTgt spid="2468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6837"/>
                                        </p:tgtEl>
                                        <p:attrNameLst>
                                          <p:attrName>style.visibility</p:attrName>
                                        </p:attrNameLst>
                                      </p:cBhvr>
                                      <p:to>
                                        <p:strVal val="visible"/>
                                      </p:to>
                                    </p:set>
                                    <p:animEffect transition="in" filter="wipe(left)">
                                      <p:cBhvr>
                                        <p:cTn id="32" dur="1000"/>
                                        <p:tgtEl>
                                          <p:spTgt spid="2468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6838"/>
                                        </p:tgtEl>
                                        <p:attrNameLst>
                                          <p:attrName>style.visibility</p:attrName>
                                        </p:attrNameLst>
                                      </p:cBhvr>
                                      <p:to>
                                        <p:strVal val="visible"/>
                                      </p:to>
                                    </p:set>
                                    <p:animEffect transition="in" filter="wipe(left)">
                                      <p:cBhvr>
                                        <p:cTn id="37" dur="1000"/>
                                        <p:tgtEl>
                                          <p:spTgt spid="2468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6839"/>
                                        </p:tgtEl>
                                        <p:attrNameLst>
                                          <p:attrName>style.visibility</p:attrName>
                                        </p:attrNameLst>
                                      </p:cBhvr>
                                      <p:to>
                                        <p:strVal val="visible"/>
                                      </p:to>
                                    </p:set>
                                    <p:animEffect transition="in" filter="wipe(left)">
                                      <p:cBhvr>
                                        <p:cTn id="42" dur="1000"/>
                                        <p:tgtEl>
                                          <p:spTgt spid="2468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6840"/>
                                        </p:tgtEl>
                                        <p:attrNameLst>
                                          <p:attrName>style.visibility</p:attrName>
                                        </p:attrNameLst>
                                      </p:cBhvr>
                                      <p:to>
                                        <p:strVal val="visible"/>
                                      </p:to>
                                    </p:set>
                                    <p:animEffect transition="in" filter="wipe(left)">
                                      <p:cBhvr>
                                        <p:cTn id="47" dur="1000"/>
                                        <p:tgtEl>
                                          <p:spTgt spid="24684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46841"/>
                                        </p:tgtEl>
                                        <p:attrNameLst>
                                          <p:attrName>style.visibility</p:attrName>
                                        </p:attrNameLst>
                                      </p:cBhvr>
                                      <p:to>
                                        <p:strVal val="visible"/>
                                      </p:to>
                                    </p:set>
                                    <p:animEffect transition="in" filter="dissolve">
                                      <p:cBhvr>
                                        <p:cTn id="52" dur="500"/>
                                        <p:tgtEl>
                                          <p:spTgt spid="2468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29" grpId="0"/>
      <p:bldP spid="246830" grpId="0"/>
      <p:bldP spid="246831" grpId="0"/>
      <p:bldP spid="246835" grpId="0"/>
      <p:bldP spid="246836" grpId="0"/>
      <p:bldP spid="246837" grpId="0"/>
      <p:bldP spid="246838" grpId="0"/>
      <p:bldP spid="246839" grpId="0"/>
      <p:bldP spid="246840" grpId="0"/>
      <p:bldP spid="2468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033EAB9-00CB-473A-A990-80E1AA73FF05}" type="slidenum">
              <a:rPr lang="zh-CN" altLang="en-US" sz="1600" smtClean="0">
                <a:solidFill>
                  <a:srgbClr val="FFFF00"/>
                </a:solidFill>
                <a:ea typeface="宋体" panose="02010600030101010101" pitchFamily="2" charset="-122"/>
              </a:rPr>
              <a:t>38</a:t>
            </a:fld>
            <a:endParaRPr lang="en-US" altLang="zh-CN" sz="1600">
              <a:solidFill>
                <a:srgbClr val="FFFF00"/>
              </a:solidFill>
              <a:ea typeface="宋体" panose="02010600030101010101" pitchFamily="2" charset="-122"/>
            </a:endParaRPr>
          </a:p>
        </p:txBody>
      </p:sp>
      <p:sp>
        <p:nvSpPr>
          <p:cNvPr id="30723" name="Rectangle 2"/>
          <p:cNvSpPr>
            <a:spLocks noGrp="1" noChangeArrowheads="1"/>
          </p:cNvSpPr>
          <p:nvPr>
            <p:ph type="title"/>
          </p:nvPr>
        </p:nvSpPr>
        <p:spPr/>
        <p:txBody>
          <a:bodyPr/>
          <a:lstStyle/>
          <a:p>
            <a:r>
              <a:rPr lang="en-US" altLang="zh-CN"/>
              <a:t>【</a:t>
            </a:r>
            <a:r>
              <a:rPr lang="zh-CN" altLang="en-US"/>
              <a:t>例</a:t>
            </a:r>
            <a:r>
              <a:rPr lang="en-US" altLang="zh-CN"/>
              <a:t>1.2.1】</a:t>
            </a:r>
            <a:endParaRPr lang="zh-CN" altLang="en-US"/>
          </a:p>
        </p:txBody>
      </p:sp>
      <p:sp>
        <p:nvSpPr>
          <p:cNvPr id="30724"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2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2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2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2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2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30"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31"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3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3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34"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35"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36"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37"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38"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39"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0740"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30741" name="Object 27"/>
          <p:cNvGraphicFramePr>
            <a:graphicFrameLocks noChangeAspect="1"/>
          </p:cNvGraphicFramePr>
          <p:nvPr/>
        </p:nvGraphicFramePr>
        <p:xfrm>
          <a:off x="468313" y="981075"/>
          <a:ext cx="5183187" cy="3092450"/>
        </p:xfrm>
        <a:graphic>
          <a:graphicData uri="http://schemas.openxmlformats.org/presentationml/2006/ole">
            <mc:AlternateContent xmlns:mc="http://schemas.openxmlformats.org/markup-compatibility/2006">
              <mc:Choice xmlns:v="urn:schemas-microsoft-com:vml" Requires="v">
                <p:oleObj name="Visio" r:id="rId2" imgW="4741545" imgH="2833370" progId="Visio.Drawing.11">
                  <p:embed/>
                </p:oleObj>
              </mc:Choice>
              <mc:Fallback>
                <p:oleObj name="Visio" r:id="rId2" imgW="4741545" imgH="2833370" progId="Visio.Drawing.11">
                  <p:embed/>
                  <p:pic>
                    <p:nvPicPr>
                      <p:cNvPr id="0" name="Object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981075"/>
                        <a:ext cx="5183187" cy="309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37" name="Text Box 29"/>
          <p:cNvSpPr txBox="1">
            <a:spLocks noChangeArrowheads="1"/>
          </p:cNvSpPr>
          <p:nvPr/>
        </p:nvSpPr>
        <p:spPr bwMode="auto">
          <a:xfrm>
            <a:off x="5291138" y="1125538"/>
            <a:ext cx="3384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元件</a:t>
            </a:r>
            <a:r>
              <a:rPr lang="en-US" altLang="zh-CN" sz="2400" b="1"/>
              <a:t>4</a:t>
            </a:r>
            <a:r>
              <a:rPr lang="zh-CN" altLang="en-US" sz="2400"/>
              <a:t>：非关联参考方向</a:t>
            </a:r>
          </a:p>
        </p:txBody>
      </p:sp>
      <p:sp>
        <p:nvSpPr>
          <p:cNvPr id="247838" name="Text Box 30"/>
          <p:cNvSpPr txBox="1">
            <a:spLocks noChangeArrowheads="1"/>
          </p:cNvSpPr>
          <p:nvPr/>
        </p:nvSpPr>
        <p:spPr bwMode="auto">
          <a:xfrm>
            <a:off x="5292725" y="1557338"/>
            <a:ext cx="37449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P</a:t>
            </a:r>
            <a:r>
              <a:rPr lang="en-US" altLang="zh-CN" b="1" baseline="-25000"/>
              <a:t>4</a:t>
            </a:r>
            <a:r>
              <a:rPr lang="en-US" altLang="zh-CN" b="1"/>
              <a:t>= −</a:t>
            </a:r>
            <a:r>
              <a:rPr lang="en-US" altLang="zh-CN" b="1" i="1"/>
              <a:t>U</a:t>
            </a:r>
            <a:r>
              <a:rPr lang="en-US" altLang="zh-CN" b="1" baseline="-25000"/>
              <a:t>4</a:t>
            </a:r>
            <a:r>
              <a:rPr lang="en-US" altLang="zh-CN" b="1" i="1"/>
              <a:t>I</a:t>
            </a:r>
            <a:r>
              <a:rPr lang="en-US" altLang="zh-CN" b="1" baseline="-25000"/>
              <a:t>3</a:t>
            </a:r>
            <a:r>
              <a:rPr lang="en-US" altLang="zh-CN" b="1"/>
              <a:t>= −(−3)×(−3)</a:t>
            </a:r>
          </a:p>
          <a:p>
            <a:pPr eaLnBrk="1" hangingPunct="1">
              <a:spcBef>
                <a:spcPct val="0"/>
              </a:spcBef>
              <a:buFontTx/>
              <a:buNone/>
            </a:pPr>
            <a:r>
              <a:rPr lang="en-US" altLang="zh-CN" b="1"/>
              <a:t>= −9(W)</a:t>
            </a:r>
          </a:p>
        </p:txBody>
      </p:sp>
      <p:sp>
        <p:nvSpPr>
          <p:cNvPr id="247839" name="Text Box 31"/>
          <p:cNvSpPr txBox="1">
            <a:spLocks noChangeArrowheads="1"/>
          </p:cNvSpPr>
          <p:nvPr/>
        </p:nvSpPr>
        <p:spPr bwMode="auto">
          <a:xfrm>
            <a:off x="6877050" y="2060575"/>
            <a:ext cx="2008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&lt;0</a:t>
            </a:r>
            <a:r>
              <a:rPr lang="en-US" altLang="zh-CN" sz="2400"/>
              <a:t> </a:t>
            </a:r>
            <a:r>
              <a:rPr lang="zh-CN" altLang="en-US" sz="2400"/>
              <a:t>电源</a:t>
            </a:r>
            <a:r>
              <a:rPr lang="en-US" altLang="zh-CN" sz="2400"/>
              <a:t>(</a:t>
            </a:r>
            <a:r>
              <a:rPr lang="zh-CN" altLang="en-US" sz="2400"/>
              <a:t>提供</a:t>
            </a:r>
            <a:r>
              <a:rPr lang="en-US" altLang="zh-CN" sz="2400"/>
              <a:t>)</a:t>
            </a:r>
          </a:p>
        </p:txBody>
      </p:sp>
      <p:sp>
        <p:nvSpPr>
          <p:cNvPr id="247840" name="Text Box 32"/>
          <p:cNvSpPr txBox="1">
            <a:spLocks noChangeArrowheads="1"/>
          </p:cNvSpPr>
          <p:nvPr/>
        </p:nvSpPr>
        <p:spPr bwMode="auto">
          <a:xfrm>
            <a:off x="5740400" y="2684463"/>
            <a:ext cx="307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元件</a:t>
            </a:r>
            <a:r>
              <a:rPr lang="en-US" altLang="zh-CN" sz="2400" b="1"/>
              <a:t>5</a:t>
            </a:r>
            <a:r>
              <a:rPr lang="zh-CN" altLang="en-US" sz="2400"/>
              <a:t>：关联参考方向</a:t>
            </a:r>
          </a:p>
        </p:txBody>
      </p:sp>
      <p:sp>
        <p:nvSpPr>
          <p:cNvPr id="247841" name="Text Box 33"/>
          <p:cNvSpPr txBox="1">
            <a:spLocks noChangeArrowheads="1"/>
          </p:cNvSpPr>
          <p:nvPr/>
        </p:nvSpPr>
        <p:spPr bwMode="auto">
          <a:xfrm>
            <a:off x="5003800" y="3141663"/>
            <a:ext cx="39862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P</a:t>
            </a:r>
            <a:r>
              <a:rPr lang="en-US" altLang="zh-CN" b="1" baseline="-25000"/>
              <a:t>5</a:t>
            </a:r>
            <a:r>
              <a:rPr lang="en-US" altLang="zh-CN" b="1"/>
              <a:t>=</a:t>
            </a:r>
            <a:r>
              <a:rPr lang="en-US" altLang="zh-CN" b="1" i="1"/>
              <a:t>U</a:t>
            </a:r>
            <a:r>
              <a:rPr lang="en-US" altLang="zh-CN" b="1" baseline="-25000"/>
              <a:t>5</a:t>
            </a:r>
            <a:r>
              <a:rPr lang="en-US" altLang="zh-CN" b="1" i="1"/>
              <a:t>I</a:t>
            </a:r>
            <a:r>
              <a:rPr lang="en-US" altLang="zh-CN" b="1" baseline="-25000"/>
              <a:t>4</a:t>
            </a:r>
            <a:r>
              <a:rPr lang="en-US" altLang="zh-CN" b="1"/>
              <a:t>=2×(−2)= −4(W)</a:t>
            </a:r>
          </a:p>
        </p:txBody>
      </p:sp>
      <p:sp>
        <p:nvSpPr>
          <p:cNvPr id="247842" name="Text Box 34"/>
          <p:cNvSpPr txBox="1">
            <a:spLocks noChangeArrowheads="1"/>
          </p:cNvSpPr>
          <p:nvPr/>
        </p:nvSpPr>
        <p:spPr bwMode="auto">
          <a:xfrm>
            <a:off x="6804025" y="3644900"/>
            <a:ext cx="2008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&lt;0</a:t>
            </a:r>
            <a:r>
              <a:rPr lang="en-US" altLang="zh-CN" sz="2400"/>
              <a:t> </a:t>
            </a:r>
            <a:r>
              <a:rPr lang="zh-CN" altLang="en-US" sz="2400"/>
              <a:t>电源</a:t>
            </a:r>
            <a:r>
              <a:rPr lang="en-US" altLang="zh-CN" sz="2400"/>
              <a:t>(</a:t>
            </a:r>
            <a:r>
              <a:rPr lang="zh-CN" altLang="en-US" sz="2400"/>
              <a:t>提供</a:t>
            </a:r>
            <a:r>
              <a:rPr lang="en-US" altLang="zh-CN" sz="2400"/>
              <a:t>)</a:t>
            </a:r>
          </a:p>
        </p:txBody>
      </p:sp>
      <p:sp>
        <p:nvSpPr>
          <p:cNvPr id="247843" name="Text Box 35"/>
          <p:cNvSpPr txBox="1">
            <a:spLocks noChangeArrowheads="1"/>
          </p:cNvSpPr>
          <p:nvPr/>
        </p:nvSpPr>
        <p:spPr bwMode="auto">
          <a:xfrm>
            <a:off x="196850" y="4292600"/>
            <a:ext cx="307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元件</a:t>
            </a:r>
            <a:r>
              <a:rPr lang="en-US" altLang="zh-CN" sz="2400" b="1"/>
              <a:t>6</a:t>
            </a:r>
            <a:r>
              <a:rPr lang="zh-CN" altLang="en-US" sz="2400"/>
              <a:t>：关联参考方向</a:t>
            </a:r>
          </a:p>
        </p:txBody>
      </p:sp>
      <p:sp>
        <p:nvSpPr>
          <p:cNvPr id="247844" name="Text Box 36"/>
          <p:cNvSpPr txBox="1">
            <a:spLocks noChangeArrowheads="1"/>
          </p:cNvSpPr>
          <p:nvPr/>
        </p:nvSpPr>
        <p:spPr bwMode="auto">
          <a:xfrm>
            <a:off x="3348038" y="4278313"/>
            <a:ext cx="3986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P</a:t>
            </a:r>
            <a:r>
              <a:rPr lang="en-US" altLang="zh-CN" b="1" baseline="-25000"/>
              <a:t>6</a:t>
            </a:r>
            <a:r>
              <a:rPr lang="en-US" altLang="zh-CN" b="1"/>
              <a:t>=</a:t>
            </a:r>
            <a:r>
              <a:rPr lang="en-US" altLang="zh-CN" b="1" i="1"/>
              <a:t>U</a:t>
            </a:r>
            <a:r>
              <a:rPr lang="en-US" altLang="zh-CN" b="1" baseline="-25000"/>
              <a:t>6</a:t>
            </a:r>
            <a:r>
              <a:rPr lang="en-US" altLang="zh-CN" b="1" i="1"/>
              <a:t>I</a:t>
            </a:r>
            <a:r>
              <a:rPr lang="en-US" altLang="zh-CN" b="1" baseline="-25000"/>
              <a:t>5</a:t>
            </a:r>
            <a:r>
              <a:rPr lang="en-US" altLang="zh-CN" b="1"/>
              <a:t>=2×(−1)= −2(W)</a:t>
            </a:r>
          </a:p>
        </p:txBody>
      </p:sp>
      <p:sp>
        <p:nvSpPr>
          <p:cNvPr id="247845" name="Text Box 37"/>
          <p:cNvSpPr txBox="1">
            <a:spLocks noChangeArrowheads="1"/>
          </p:cNvSpPr>
          <p:nvPr/>
        </p:nvSpPr>
        <p:spPr bwMode="auto">
          <a:xfrm>
            <a:off x="7135813" y="4292600"/>
            <a:ext cx="2008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&lt;0</a:t>
            </a:r>
            <a:r>
              <a:rPr lang="en-US" altLang="zh-CN" sz="2400"/>
              <a:t> </a:t>
            </a:r>
            <a:r>
              <a:rPr lang="zh-CN" altLang="en-US" sz="2400"/>
              <a:t>电源</a:t>
            </a:r>
            <a:r>
              <a:rPr lang="en-US" altLang="zh-CN" sz="2400"/>
              <a:t>(</a:t>
            </a:r>
            <a:r>
              <a:rPr lang="zh-CN" altLang="en-US" sz="2400"/>
              <a:t>提供</a:t>
            </a:r>
            <a:r>
              <a:rPr lang="en-US" altLang="zh-CN" sz="2400"/>
              <a:t>)</a:t>
            </a:r>
          </a:p>
        </p:txBody>
      </p:sp>
      <p:sp>
        <p:nvSpPr>
          <p:cNvPr id="247846" name="Text Box 38"/>
          <p:cNvSpPr txBox="1">
            <a:spLocks noChangeArrowheads="1"/>
          </p:cNvSpPr>
          <p:nvPr/>
        </p:nvSpPr>
        <p:spPr bwMode="auto">
          <a:xfrm>
            <a:off x="3924300" y="4868863"/>
            <a:ext cx="375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P</a:t>
            </a:r>
            <a:r>
              <a:rPr lang="en-US" altLang="zh-CN" b="1" baseline="-25000"/>
              <a:t>1</a:t>
            </a:r>
            <a:r>
              <a:rPr lang="en-US" altLang="zh-CN" b="1"/>
              <a:t>+</a:t>
            </a:r>
            <a:r>
              <a:rPr lang="en-US" altLang="zh-CN" b="1" i="1"/>
              <a:t>P</a:t>
            </a:r>
            <a:r>
              <a:rPr lang="en-US" altLang="zh-CN" b="1" baseline="-25000"/>
              <a:t>2</a:t>
            </a:r>
            <a:r>
              <a:rPr lang="en-US" altLang="zh-CN" b="1"/>
              <a:t>+</a:t>
            </a:r>
            <a:r>
              <a:rPr lang="en-US" altLang="zh-CN" b="1" i="1"/>
              <a:t>P</a:t>
            </a:r>
            <a:r>
              <a:rPr lang="en-US" altLang="zh-CN" b="1" baseline="-25000"/>
              <a:t>3</a:t>
            </a:r>
            <a:r>
              <a:rPr lang="en-US" altLang="zh-CN" b="1"/>
              <a:t>= −(</a:t>
            </a:r>
            <a:r>
              <a:rPr lang="en-US" altLang="zh-CN" b="1" i="1"/>
              <a:t>P</a:t>
            </a:r>
            <a:r>
              <a:rPr lang="en-US" altLang="zh-CN" b="1" baseline="-25000"/>
              <a:t>4</a:t>
            </a:r>
            <a:r>
              <a:rPr lang="en-US" altLang="zh-CN" b="1"/>
              <a:t>+</a:t>
            </a:r>
            <a:r>
              <a:rPr lang="en-US" altLang="zh-CN" b="1" i="1"/>
              <a:t>P</a:t>
            </a:r>
            <a:r>
              <a:rPr lang="en-US" altLang="zh-CN" b="1" baseline="-25000"/>
              <a:t>5</a:t>
            </a:r>
            <a:r>
              <a:rPr lang="en-US" altLang="zh-CN" b="1"/>
              <a:t>+</a:t>
            </a:r>
            <a:r>
              <a:rPr lang="en-US" altLang="zh-CN" b="1" i="1"/>
              <a:t>P</a:t>
            </a:r>
            <a:r>
              <a:rPr lang="en-US" altLang="zh-CN" b="1" baseline="-25000"/>
              <a:t>6</a:t>
            </a:r>
            <a:r>
              <a:rPr lang="en-US" altLang="zh-CN" b="1"/>
              <a:t>)</a:t>
            </a:r>
            <a:endParaRPr lang="zh-CN" altLang="en-US" b="1"/>
          </a:p>
        </p:txBody>
      </p:sp>
      <p:sp>
        <p:nvSpPr>
          <p:cNvPr id="247847" name="Text Box 39"/>
          <p:cNvSpPr txBox="1">
            <a:spLocks noChangeArrowheads="1"/>
          </p:cNvSpPr>
          <p:nvPr/>
        </p:nvSpPr>
        <p:spPr bwMode="auto">
          <a:xfrm>
            <a:off x="468313" y="4868863"/>
            <a:ext cx="30495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P</a:t>
            </a:r>
            <a:r>
              <a:rPr lang="en-US" altLang="zh-CN" b="1" baseline="-25000"/>
              <a:t>4</a:t>
            </a:r>
            <a:r>
              <a:rPr lang="en-US" altLang="zh-CN" b="1"/>
              <a:t>+</a:t>
            </a:r>
            <a:r>
              <a:rPr lang="en-US" altLang="zh-CN" b="1" i="1"/>
              <a:t>P</a:t>
            </a:r>
            <a:r>
              <a:rPr lang="en-US" altLang="zh-CN" b="1" baseline="-25000"/>
              <a:t>5</a:t>
            </a:r>
            <a:r>
              <a:rPr lang="en-US" altLang="zh-CN" b="1"/>
              <a:t>+</a:t>
            </a:r>
            <a:r>
              <a:rPr lang="en-US" altLang="zh-CN" b="1" i="1"/>
              <a:t>P</a:t>
            </a:r>
            <a:r>
              <a:rPr lang="en-US" altLang="zh-CN" b="1" baseline="-25000"/>
              <a:t>6</a:t>
            </a:r>
            <a:r>
              <a:rPr lang="en-US" altLang="zh-CN" b="1"/>
              <a:t>= −15(W)</a:t>
            </a:r>
          </a:p>
        </p:txBody>
      </p:sp>
      <p:sp>
        <p:nvSpPr>
          <p:cNvPr id="247848" name="Rectangle 40"/>
          <p:cNvSpPr>
            <a:spLocks noChangeArrowheads="1"/>
          </p:cNvSpPr>
          <p:nvPr/>
        </p:nvSpPr>
        <p:spPr bwMode="auto">
          <a:xfrm>
            <a:off x="250825" y="5373688"/>
            <a:ext cx="5670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solidFill>
                  <a:srgbClr val="FF0000"/>
                </a:solidFill>
              </a:rPr>
              <a:t>所有元件提供的功率与吸收的功率相等。</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7837"/>
                                        </p:tgtEl>
                                        <p:attrNameLst>
                                          <p:attrName>style.visibility</p:attrName>
                                        </p:attrNameLst>
                                      </p:cBhvr>
                                      <p:to>
                                        <p:strVal val="visible"/>
                                      </p:to>
                                    </p:set>
                                    <p:animEffect transition="in" filter="wipe(left)">
                                      <p:cBhvr>
                                        <p:cTn id="7" dur="1000"/>
                                        <p:tgtEl>
                                          <p:spTgt spid="2478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7838"/>
                                        </p:tgtEl>
                                        <p:attrNameLst>
                                          <p:attrName>style.visibility</p:attrName>
                                        </p:attrNameLst>
                                      </p:cBhvr>
                                      <p:to>
                                        <p:strVal val="visible"/>
                                      </p:to>
                                    </p:set>
                                    <p:animEffect transition="in" filter="wipe(left)">
                                      <p:cBhvr>
                                        <p:cTn id="12" dur="1000"/>
                                        <p:tgtEl>
                                          <p:spTgt spid="2478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7839"/>
                                        </p:tgtEl>
                                        <p:attrNameLst>
                                          <p:attrName>style.visibility</p:attrName>
                                        </p:attrNameLst>
                                      </p:cBhvr>
                                      <p:to>
                                        <p:strVal val="visible"/>
                                      </p:to>
                                    </p:set>
                                    <p:animEffect transition="in" filter="wipe(left)">
                                      <p:cBhvr>
                                        <p:cTn id="17" dur="1000"/>
                                        <p:tgtEl>
                                          <p:spTgt spid="2478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7840"/>
                                        </p:tgtEl>
                                        <p:attrNameLst>
                                          <p:attrName>style.visibility</p:attrName>
                                        </p:attrNameLst>
                                      </p:cBhvr>
                                      <p:to>
                                        <p:strVal val="visible"/>
                                      </p:to>
                                    </p:set>
                                    <p:animEffect transition="in" filter="wipe(left)">
                                      <p:cBhvr>
                                        <p:cTn id="22" dur="1000"/>
                                        <p:tgtEl>
                                          <p:spTgt spid="2478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7841"/>
                                        </p:tgtEl>
                                        <p:attrNameLst>
                                          <p:attrName>style.visibility</p:attrName>
                                        </p:attrNameLst>
                                      </p:cBhvr>
                                      <p:to>
                                        <p:strVal val="visible"/>
                                      </p:to>
                                    </p:set>
                                    <p:animEffect transition="in" filter="wipe(left)">
                                      <p:cBhvr>
                                        <p:cTn id="27" dur="1000"/>
                                        <p:tgtEl>
                                          <p:spTgt spid="2478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7842"/>
                                        </p:tgtEl>
                                        <p:attrNameLst>
                                          <p:attrName>style.visibility</p:attrName>
                                        </p:attrNameLst>
                                      </p:cBhvr>
                                      <p:to>
                                        <p:strVal val="visible"/>
                                      </p:to>
                                    </p:set>
                                    <p:animEffect transition="in" filter="wipe(left)">
                                      <p:cBhvr>
                                        <p:cTn id="32" dur="1000"/>
                                        <p:tgtEl>
                                          <p:spTgt spid="2478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7843"/>
                                        </p:tgtEl>
                                        <p:attrNameLst>
                                          <p:attrName>style.visibility</p:attrName>
                                        </p:attrNameLst>
                                      </p:cBhvr>
                                      <p:to>
                                        <p:strVal val="visible"/>
                                      </p:to>
                                    </p:set>
                                    <p:animEffect transition="in" filter="wipe(left)">
                                      <p:cBhvr>
                                        <p:cTn id="37" dur="1000"/>
                                        <p:tgtEl>
                                          <p:spTgt spid="2478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7844"/>
                                        </p:tgtEl>
                                        <p:attrNameLst>
                                          <p:attrName>style.visibility</p:attrName>
                                        </p:attrNameLst>
                                      </p:cBhvr>
                                      <p:to>
                                        <p:strVal val="visible"/>
                                      </p:to>
                                    </p:set>
                                    <p:animEffect transition="in" filter="wipe(left)">
                                      <p:cBhvr>
                                        <p:cTn id="42" dur="1000"/>
                                        <p:tgtEl>
                                          <p:spTgt spid="2478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7845"/>
                                        </p:tgtEl>
                                        <p:attrNameLst>
                                          <p:attrName>style.visibility</p:attrName>
                                        </p:attrNameLst>
                                      </p:cBhvr>
                                      <p:to>
                                        <p:strVal val="visible"/>
                                      </p:to>
                                    </p:set>
                                    <p:animEffect transition="in" filter="wipe(left)">
                                      <p:cBhvr>
                                        <p:cTn id="47" dur="1000"/>
                                        <p:tgtEl>
                                          <p:spTgt spid="2478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7847"/>
                                        </p:tgtEl>
                                        <p:attrNameLst>
                                          <p:attrName>style.visibility</p:attrName>
                                        </p:attrNameLst>
                                      </p:cBhvr>
                                      <p:to>
                                        <p:strVal val="visible"/>
                                      </p:to>
                                    </p:set>
                                    <p:animEffect transition="in" filter="wipe(left)">
                                      <p:cBhvr>
                                        <p:cTn id="52" dur="1000"/>
                                        <p:tgtEl>
                                          <p:spTgt spid="2478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7846"/>
                                        </p:tgtEl>
                                        <p:attrNameLst>
                                          <p:attrName>style.visibility</p:attrName>
                                        </p:attrNameLst>
                                      </p:cBhvr>
                                      <p:to>
                                        <p:strVal val="visible"/>
                                      </p:to>
                                    </p:set>
                                    <p:animEffect transition="in" filter="wipe(left)">
                                      <p:cBhvr>
                                        <p:cTn id="57" dur="1000"/>
                                        <p:tgtEl>
                                          <p:spTgt spid="2478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7848"/>
                                        </p:tgtEl>
                                        <p:attrNameLst>
                                          <p:attrName>style.visibility</p:attrName>
                                        </p:attrNameLst>
                                      </p:cBhvr>
                                      <p:to>
                                        <p:strVal val="visible"/>
                                      </p:to>
                                    </p:set>
                                    <p:animEffect transition="in" filter="wipe(left)">
                                      <p:cBhvr>
                                        <p:cTn id="62" dur="1000"/>
                                        <p:tgtEl>
                                          <p:spTgt spid="247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37" grpId="0"/>
      <p:bldP spid="247838" grpId="0"/>
      <p:bldP spid="247839" grpId="0"/>
      <p:bldP spid="247840" grpId="0"/>
      <p:bldP spid="247841" grpId="0"/>
      <p:bldP spid="247842" grpId="0"/>
      <p:bldP spid="247843" grpId="0"/>
      <p:bldP spid="247844" grpId="0"/>
      <p:bldP spid="247845" grpId="0"/>
      <p:bldP spid="247846" grpId="0"/>
      <p:bldP spid="247847" grpId="0"/>
      <p:bldP spid="2478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BE35CCE1-27B6-E7C4-FD99-12113F1D93D1}"/>
              </a:ext>
            </a:extLst>
          </p:cNvPr>
          <p:cNvSpPr>
            <a:spLocks noGrp="1"/>
          </p:cNvSpPr>
          <p:nvPr>
            <p:ph type="title"/>
          </p:nvPr>
        </p:nvSpPr>
        <p:spPr/>
        <p:txBody>
          <a:bodyPr/>
          <a:lstStyle/>
          <a:p>
            <a:r>
              <a:rPr lang="zh-CN" altLang="en-US" dirty="0"/>
              <a:t>课程主要特点</a:t>
            </a:r>
          </a:p>
        </p:txBody>
      </p:sp>
      <p:sp>
        <p:nvSpPr>
          <p:cNvPr id="6" name="内容占位符 5">
            <a:extLst>
              <a:ext uri="{FF2B5EF4-FFF2-40B4-BE49-F238E27FC236}">
                <a16:creationId xmlns:a16="http://schemas.microsoft.com/office/drawing/2014/main" id="{E5EEB6C8-0519-268E-E6A8-25274BCEF2AB}"/>
              </a:ext>
            </a:extLst>
          </p:cNvPr>
          <p:cNvSpPr>
            <a:spLocks noGrp="1"/>
          </p:cNvSpPr>
          <p:nvPr>
            <p:ph idx="1"/>
          </p:nvPr>
        </p:nvSpPr>
        <p:spPr>
          <a:xfrm>
            <a:off x="685800" y="980728"/>
            <a:ext cx="7772400" cy="4330700"/>
          </a:xfrm>
        </p:spPr>
        <p:txBody>
          <a:bodyPr/>
          <a:lstStyle/>
          <a:p>
            <a:pPr marL="342900" indent="-342900" algn="l" eaLnBrk="1" hangingPunct="1">
              <a:lnSpc>
                <a:spcPct val="120000"/>
              </a:lnSpc>
              <a:buClr>
                <a:schemeClr val="hlink"/>
              </a:buClr>
              <a:buFont typeface="Wingdings" panose="05000000000000000000" pitchFamily="2" charset="2"/>
              <a:buNone/>
            </a:pPr>
            <a:r>
              <a:rPr lang="en-US" altLang="zh-CN" sz="2800" dirty="0">
                <a:solidFill>
                  <a:schemeClr val="tx2"/>
                </a:solidFill>
                <a:latin typeface="黑体" panose="02010609060101010101" pitchFamily="49" charset="-122"/>
                <a:ea typeface="黑体" panose="02010609060101010101" pitchFamily="49" charset="-122"/>
              </a:rPr>
              <a:t>2</a:t>
            </a:r>
            <a:r>
              <a:rPr lang="zh-CN" altLang="en-US" sz="2800" dirty="0">
                <a:solidFill>
                  <a:schemeClr val="tx2"/>
                </a:solidFill>
                <a:latin typeface="黑体" panose="02010609060101010101" pitchFamily="49" charset="-122"/>
                <a:ea typeface="黑体" panose="02010609060101010101" pitchFamily="49" charset="-122"/>
              </a:rPr>
              <a:t>、 </a:t>
            </a:r>
            <a:r>
              <a:rPr lang="zh-CN" altLang="en-US" dirty="0">
                <a:solidFill>
                  <a:schemeClr val="tx2"/>
                </a:solidFill>
                <a:latin typeface="黑体" panose="02010609060101010101" pitchFamily="49" charset="-122"/>
                <a:ea typeface="黑体" panose="02010609060101010101" pitchFamily="49" charset="-122"/>
              </a:rPr>
              <a:t>实践性</a:t>
            </a:r>
            <a:endParaRPr lang="zh-CN" altLang="en-US" sz="2800" dirty="0">
              <a:solidFill>
                <a:schemeClr val="tx2"/>
              </a:solidFill>
              <a:latin typeface="黑体" panose="02010609060101010101" pitchFamily="49" charset="-122"/>
              <a:ea typeface="黑体" panose="02010609060101010101" pitchFamily="49" charset="-122"/>
            </a:endParaRPr>
          </a:p>
          <a:p>
            <a:pPr marL="342900" indent="-342900" algn="l" eaLnBrk="1" hangingPunct="1">
              <a:lnSpc>
                <a:spcPct val="120000"/>
              </a:lnSpc>
              <a:buFont typeface="Wingdings" panose="05000000000000000000" pitchFamily="2" charset="2"/>
              <a:buChar char="Ø"/>
            </a:pPr>
            <a:r>
              <a:rPr lang="zh-CN" altLang="en-US" sz="2400" dirty="0">
                <a:solidFill>
                  <a:schemeClr val="tx2"/>
                </a:solidFill>
                <a:latin typeface="黑体" panose="02010609060101010101" pitchFamily="49" charset="-122"/>
                <a:ea typeface="黑体" panose="02010609060101010101" pitchFamily="49" charset="-122"/>
              </a:rPr>
              <a:t>实用的模拟电子电路几乎都需要进行调试才能达到预期的目标，因而要掌握以下方法：</a:t>
            </a:r>
          </a:p>
          <a:p>
            <a:pPr marL="742950" lvl="1" indent="-285750" algn="l" eaLnBrk="1" hangingPunct="1">
              <a:lnSpc>
                <a:spcPct val="120000"/>
              </a:lnSpc>
              <a:buFont typeface="Arial" panose="020B0604020202020204" pitchFamily="34" charset="0"/>
              <a:buChar char="•"/>
            </a:pPr>
            <a:r>
              <a:rPr lang="zh-CN" altLang="en-US" sz="2400" dirty="0">
                <a:solidFill>
                  <a:srgbClr val="D60093"/>
                </a:solidFill>
                <a:latin typeface="黑体" panose="02010609060101010101" pitchFamily="49" charset="-122"/>
                <a:ea typeface="黑体" panose="02010609060101010101" pitchFamily="49" charset="-122"/>
              </a:rPr>
              <a:t>常用电子仪器的使用方法</a:t>
            </a:r>
          </a:p>
          <a:p>
            <a:pPr marL="742950" lvl="1" indent="-285750" algn="l" eaLnBrk="1" hangingPunct="1">
              <a:lnSpc>
                <a:spcPct val="120000"/>
              </a:lnSpc>
              <a:buFont typeface="Arial" panose="020B0604020202020204" pitchFamily="34" charset="0"/>
              <a:buChar char="•"/>
            </a:pPr>
            <a:r>
              <a:rPr lang="zh-CN" altLang="en-US" sz="2400" dirty="0">
                <a:solidFill>
                  <a:srgbClr val="D60093"/>
                </a:solidFill>
                <a:latin typeface="黑体" panose="02010609060101010101" pitchFamily="49" charset="-122"/>
                <a:ea typeface="黑体" panose="02010609060101010101" pitchFamily="49" charset="-122"/>
              </a:rPr>
              <a:t>电子电路的测试方法</a:t>
            </a:r>
          </a:p>
          <a:p>
            <a:pPr marL="742950" lvl="1" indent="-285750" algn="l" eaLnBrk="1" hangingPunct="1">
              <a:lnSpc>
                <a:spcPct val="120000"/>
              </a:lnSpc>
              <a:buFont typeface="Arial" panose="020B0604020202020204" pitchFamily="34" charset="0"/>
              <a:buChar char="•"/>
            </a:pPr>
            <a:r>
              <a:rPr lang="zh-CN" altLang="en-US" sz="2400" dirty="0">
                <a:solidFill>
                  <a:srgbClr val="D60093"/>
                </a:solidFill>
                <a:latin typeface="黑体" panose="02010609060101010101" pitchFamily="49" charset="-122"/>
                <a:ea typeface="黑体" panose="02010609060101010101" pitchFamily="49" charset="-122"/>
              </a:rPr>
              <a:t>故障的判断与排除方法</a:t>
            </a:r>
          </a:p>
          <a:p>
            <a:pPr eaLnBrk="1" hangingPunct="1">
              <a:spcBef>
                <a:spcPct val="20000"/>
              </a:spcBef>
              <a:buClr>
                <a:schemeClr val="hlink"/>
              </a:buClr>
              <a:buFont typeface="Wingdings" panose="05000000000000000000" pitchFamily="2" charset="2"/>
              <a:buNone/>
            </a:pPr>
            <a:endParaRPr lang="zh-CN" altLang="en-US" dirty="0"/>
          </a:p>
        </p:txBody>
      </p:sp>
      <p:sp>
        <p:nvSpPr>
          <p:cNvPr id="4" name="灯片编号占位符 3">
            <a:extLst>
              <a:ext uri="{FF2B5EF4-FFF2-40B4-BE49-F238E27FC236}">
                <a16:creationId xmlns:a16="http://schemas.microsoft.com/office/drawing/2014/main" id="{5AF3561D-5F2E-FB00-5774-53514ABCA295}"/>
              </a:ext>
            </a:extLst>
          </p:cNvPr>
          <p:cNvSpPr>
            <a:spLocks noGrp="1"/>
          </p:cNvSpPr>
          <p:nvPr>
            <p:ph type="sldNum" sz="quarter" idx="10"/>
          </p:nvPr>
        </p:nvSpPr>
        <p:spPr/>
        <p:txBody>
          <a:bodyPr/>
          <a:lstStyle/>
          <a:p>
            <a:pPr>
              <a:defRPr/>
            </a:pPr>
            <a:fld id="{F44E0155-7388-4695-8DB0-D88EFFC72B2E}" type="slidenum">
              <a:rPr lang="zh-CN" altLang="en-US" smtClean="0"/>
              <a:t>3</a:t>
            </a:fld>
            <a:endParaRPr lang="en-US" altLang="zh-CN"/>
          </a:p>
        </p:txBody>
      </p:sp>
    </p:spTree>
    <p:extLst>
      <p:ext uri="{BB962C8B-B14F-4D97-AF65-F5344CB8AC3E}">
        <p14:creationId xmlns:p14="http://schemas.microsoft.com/office/powerpoint/2010/main" val="388632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FCA9C63-375F-4FC1-BE59-1FC19726130C}" type="slidenum">
              <a:rPr lang="zh-CN" altLang="en-US" smtClean="0"/>
              <a:t>39</a:t>
            </a:fld>
            <a:endParaRPr lang="en-US" altLang="zh-CN"/>
          </a:p>
        </p:txBody>
      </p:sp>
      <p:sp>
        <p:nvSpPr>
          <p:cNvPr id="5" name="矩形 4"/>
          <p:cNvSpPr>
            <a:spLocks noChangeAspect="1"/>
          </p:cNvSpPr>
          <p:nvPr>
            <p:custDataLst>
              <p:tags r:id="rId1"/>
            </p:custDataLst>
          </p:nvPr>
        </p:nvSpPr>
        <p:spPr>
          <a:xfrm>
            <a:off x="1306286" y="1096347"/>
            <a:ext cx="6531428" cy="4665306"/>
          </a:xfrm>
          <a:prstGeom prst="rect">
            <a:avLst/>
          </a:prstGeom>
          <a:blipFill>
            <a:blip r:embed="rId3"/>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lstStyle/>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1.5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电阻与欧姆定律</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:Video</a:t>
            </a:r>
          </a:p>
          <a:p>
            <a:pPr algn="just"/>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
        <p:nvSpPr>
          <p:cNvPr id="6" name="Rectangle 14"/>
          <p:cNvSpPr>
            <a:spLocks noGrp="1" noChangeArrowheads="1"/>
          </p:cNvSpPr>
          <p:nvPr>
            <p:ph type="title"/>
          </p:nvPr>
        </p:nvSpPr>
        <p:spPr>
          <a:xfrm>
            <a:off x="323850" y="260350"/>
            <a:ext cx="6192838" cy="720725"/>
          </a:xfrm>
        </p:spPr>
        <p:txBody>
          <a:bodyPr/>
          <a:lstStyle/>
          <a:p>
            <a:r>
              <a:rPr lang="en-US" altLang="zh-CN"/>
              <a:t>1.3  </a:t>
            </a:r>
            <a:r>
              <a:rPr lang="zh-CN" altLang="en-US"/>
              <a:t>电阻元件</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415E2221-D59B-424C-BF80-62DB8BCB110B}" type="slidenum">
              <a:rPr lang="zh-CN" altLang="en-US" sz="1600" smtClean="0">
                <a:solidFill>
                  <a:srgbClr val="FFFF00"/>
                </a:solidFill>
                <a:ea typeface="宋体" panose="02010600030101010101" pitchFamily="2" charset="-122"/>
              </a:rPr>
              <a:t>40</a:t>
            </a:fld>
            <a:endParaRPr lang="en-US" altLang="zh-CN" sz="1600">
              <a:solidFill>
                <a:srgbClr val="FFFF00"/>
              </a:solidFill>
              <a:ea typeface="宋体" panose="02010600030101010101" pitchFamily="2" charset="-122"/>
            </a:endParaRPr>
          </a:p>
        </p:txBody>
      </p:sp>
      <p:sp>
        <p:nvSpPr>
          <p:cNvPr id="31747" name="Rectangle 14"/>
          <p:cNvSpPr>
            <a:spLocks noGrp="1" noChangeArrowheads="1"/>
          </p:cNvSpPr>
          <p:nvPr>
            <p:ph type="title"/>
          </p:nvPr>
        </p:nvSpPr>
        <p:spPr/>
        <p:txBody>
          <a:bodyPr/>
          <a:lstStyle/>
          <a:p>
            <a:r>
              <a:rPr lang="en-US" altLang="zh-CN"/>
              <a:t>1.3  </a:t>
            </a:r>
            <a:r>
              <a:rPr lang="zh-CN" altLang="en-US"/>
              <a:t>电阻元件</a:t>
            </a:r>
          </a:p>
        </p:txBody>
      </p:sp>
      <p:grpSp>
        <p:nvGrpSpPr>
          <p:cNvPr id="70672" name="Group 16"/>
          <p:cNvGrpSpPr/>
          <p:nvPr/>
        </p:nvGrpSpPr>
        <p:grpSpPr bwMode="auto">
          <a:xfrm>
            <a:off x="1474788" y="3932238"/>
            <a:ext cx="2362200" cy="1235075"/>
            <a:chOff x="816" y="3024"/>
            <a:chExt cx="1488" cy="778"/>
          </a:xfrm>
        </p:grpSpPr>
        <p:sp>
          <p:nvSpPr>
            <p:cNvPr id="31754" name="Line 17"/>
            <p:cNvSpPr>
              <a:spLocks noChangeShapeType="1"/>
            </p:cNvSpPr>
            <p:nvPr/>
          </p:nvSpPr>
          <p:spPr bwMode="auto">
            <a:xfrm rot="-5400000">
              <a:off x="1464" y="2722"/>
              <a:ext cx="0" cy="129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5" name="Rectangle 18"/>
            <p:cNvSpPr>
              <a:spLocks noChangeArrowheads="1"/>
            </p:cNvSpPr>
            <p:nvPr/>
          </p:nvSpPr>
          <p:spPr bwMode="auto">
            <a:xfrm rot="-5400000">
              <a:off x="1464" y="3154"/>
              <a:ext cx="192" cy="432"/>
            </a:xfrm>
            <a:prstGeom prst="rect">
              <a:avLst/>
            </a:prstGeom>
            <a:solidFill>
              <a:schemeClr val="bg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1756" name="Text Box 19"/>
            <p:cNvSpPr txBox="1">
              <a:spLocks noChangeArrowheads="1"/>
            </p:cNvSpPr>
            <p:nvPr/>
          </p:nvSpPr>
          <p:spPr bwMode="auto">
            <a:xfrm>
              <a:off x="1488"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t>R</a:t>
              </a:r>
            </a:p>
          </p:txBody>
        </p:sp>
        <p:sp>
          <p:nvSpPr>
            <p:cNvPr id="31757" name="Line 20"/>
            <p:cNvSpPr>
              <a:spLocks noChangeShapeType="1"/>
            </p:cNvSpPr>
            <p:nvPr/>
          </p:nvSpPr>
          <p:spPr bwMode="auto">
            <a:xfrm rot="-5400000">
              <a:off x="1008" y="3274"/>
              <a:ext cx="0" cy="192"/>
            </a:xfrm>
            <a:prstGeom prst="line">
              <a:avLst/>
            </a:prstGeom>
            <a:noFill/>
            <a:ln w="38100">
              <a:solidFill>
                <a:schemeClr val="tx1"/>
              </a:solidFill>
              <a:round/>
              <a:headEnd type="none" w="lg"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8" name="Text Box 21"/>
            <p:cNvSpPr txBox="1">
              <a:spLocks noChangeArrowheads="1"/>
            </p:cNvSpPr>
            <p:nvPr/>
          </p:nvSpPr>
          <p:spPr bwMode="auto">
            <a:xfrm>
              <a:off x="912" y="312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t>i</a:t>
              </a:r>
            </a:p>
          </p:txBody>
        </p:sp>
        <p:sp>
          <p:nvSpPr>
            <p:cNvPr id="31759" name="Text Box 22"/>
            <p:cNvSpPr txBox="1">
              <a:spLocks noChangeArrowheads="1"/>
            </p:cNvSpPr>
            <p:nvPr/>
          </p:nvSpPr>
          <p:spPr bwMode="auto">
            <a:xfrm>
              <a:off x="960" y="3514"/>
              <a:ext cx="1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t>+        </a:t>
              </a:r>
              <a:r>
                <a:rPr lang="en-US" altLang="zh-CN" sz="2400" b="1" i="1"/>
                <a:t>u        </a:t>
              </a:r>
              <a:r>
                <a:rPr lang="zh-CN" altLang="en-US" sz="2400" b="1"/>
                <a:t>－</a:t>
              </a:r>
            </a:p>
          </p:txBody>
        </p:sp>
      </p:grpSp>
      <p:sp>
        <p:nvSpPr>
          <p:cNvPr id="70679" name="Text Box 23"/>
          <p:cNvSpPr txBox="1">
            <a:spLocks noChangeArrowheads="1"/>
          </p:cNvSpPr>
          <p:nvPr/>
        </p:nvSpPr>
        <p:spPr bwMode="auto">
          <a:xfrm>
            <a:off x="323850" y="1412875"/>
            <a:ext cx="77724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buFontTx/>
              <a:buNone/>
            </a:pPr>
            <a:r>
              <a:rPr lang="zh-CN" altLang="en-US" sz="2400"/>
              <a:t>       电阻元件是从实际电阻器中抽象出来，常简称为电阻。是反映电能消耗的电路元件，用字母</a:t>
            </a:r>
            <a:r>
              <a:rPr lang="en-US" altLang="zh-CN" sz="2400" b="1" i="1">
                <a:solidFill>
                  <a:srgbClr val="FF0000"/>
                </a:solidFill>
              </a:rPr>
              <a:t>R</a:t>
            </a:r>
            <a:r>
              <a:rPr lang="zh-CN" altLang="en-US" sz="2400"/>
              <a:t>表示。</a:t>
            </a:r>
          </a:p>
        </p:txBody>
      </p:sp>
      <p:sp>
        <p:nvSpPr>
          <p:cNvPr id="70680" name="Text Box 24"/>
          <p:cNvSpPr txBox="1">
            <a:spLocks noChangeArrowheads="1"/>
          </p:cNvSpPr>
          <p:nvPr/>
        </p:nvSpPr>
        <p:spPr bwMode="auto">
          <a:xfrm>
            <a:off x="3816350" y="4005263"/>
            <a:ext cx="44196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buFontTx/>
              <a:buNone/>
            </a:pPr>
            <a:r>
              <a:rPr lang="zh-CN" altLang="en-US" sz="2400"/>
              <a:t>电阻元件的图形符号是一个矩形框，文字符号是大写字母 </a:t>
            </a:r>
            <a:r>
              <a:rPr lang="en-US" altLang="zh-CN" sz="2400" b="1" i="1"/>
              <a:t>R</a:t>
            </a:r>
            <a:r>
              <a:rPr lang="en-US" altLang="zh-CN" sz="2400" i="1"/>
              <a:t> </a:t>
            </a:r>
            <a:r>
              <a:rPr lang="zh-CN" altLang="en-US" sz="2400"/>
              <a:t>。</a:t>
            </a:r>
          </a:p>
        </p:txBody>
      </p:sp>
      <p:sp>
        <p:nvSpPr>
          <p:cNvPr id="70681" name="Text Box 25"/>
          <p:cNvSpPr txBox="1">
            <a:spLocks noChangeArrowheads="1"/>
          </p:cNvSpPr>
          <p:nvPr/>
        </p:nvSpPr>
        <p:spPr bwMode="auto">
          <a:xfrm>
            <a:off x="1835150" y="51562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lang="zh-CN" altLang="en-US" sz="2400"/>
              <a:t>电阻元件</a:t>
            </a:r>
          </a:p>
        </p:txBody>
      </p:sp>
      <p:sp>
        <p:nvSpPr>
          <p:cNvPr id="70682" name="Rectangle 26"/>
          <p:cNvSpPr>
            <a:spLocks noChangeArrowheads="1"/>
          </p:cNvSpPr>
          <p:nvPr/>
        </p:nvSpPr>
        <p:spPr bwMode="auto">
          <a:xfrm>
            <a:off x="323850" y="2565400"/>
            <a:ext cx="86487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buFontTx/>
              <a:buNone/>
            </a:pPr>
            <a:r>
              <a:rPr lang="zh-CN" altLang="en-US" sz="2400"/>
              <a:t>    通常“电阻”一词以及大写字母 </a:t>
            </a:r>
            <a:r>
              <a:rPr lang="en-US" altLang="zh-CN" sz="2400" b="1" i="1"/>
              <a:t>R</a:t>
            </a:r>
            <a:r>
              <a:rPr lang="en-US" altLang="zh-CN" sz="2400" i="1"/>
              <a:t> </a:t>
            </a:r>
            <a:r>
              <a:rPr lang="zh-CN" altLang="en-US" sz="2400"/>
              <a:t>既表示电阻元件，也表示该元件的参数。</a:t>
            </a:r>
          </a:p>
        </p:txBody>
      </p:sp>
      <p:sp>
        <p:nvSpPr>
          <p:cNvPr id="31753" name="Rectangle 27"/>
          <p:cNvSpPr>
            <a:spLocks noChangeArrowheads="1"/>
          </p:cNvSpPr>
          <p:nvPr/>
        </p:nvSpPr>
        <p:spPr bwMode="auto">
          <a:xfrm>
            <a:off x="250825" y="1052513"/>
            <a:ext cx="125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solidFill>
                  <a:srgbClr val="FF0000"/>
                </a:solidFill>
              </a:rPr>
              <a:t>1</a:t>
            </a:r>
            <a:r>
              <a:rPr lang="zh-CN" altLang="en-US" sz="2400">
                <a:solidFill>
                  <a:srgbClr val="FF0000"/>
                </a:solidFill>
              </a:rPr>
              <a:t>、定义</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06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0672"/>
                                        </p:tgtEl>
                                        <p:attrNameLst>
                                          <p:attrName>style.visibility</p:attrName>
                                        </p:attrNameLst>
                                      </p:cBhvr>
                                      <p:to>
                                        <p:strVal val="visible"/>
                                      </p:to>
                                    </p:set>
                                    <p:animEffect transition="in" filter="box(in)">
                                      <p:cBhvr>
                                        <p:cTn id="11" dur="500"/>
                                        <p:tgtEl>
                                          <p:spTgt spid="70672"/>
                                        </p:tgtEl>
                                      </p:cBhvr>
                                    </p:animEffect>
                                  </p:childTnLst>
                                </p:cTn>
                              </p:par>
                              <p:par>
                                <p:cTn id="12" presetID="1" presetClass="entr" presetSubtype="0" fill="hold" nodeType="withEffect">
                                  <p:stCondLst>
                                    <p:cond delay="0"/>
                                  </p:stCondLst>
                                  <p:childTnLst>
                                    <p:set>
                                      <p:cBhvr>
                                        <p:cTn id="13" dur="1" fill="hold">
                                          <p:stCondLst>
                                            <p:cond delay="0"/>
                                          </p:stCondLst>
                                        </p:cTn>
                                        <p:tgtEl>
                                          <p:spTgt spid="70681">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068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0682"/>
                                        </p:tgtEl>
                                        <p:attrNameLst>
                                          <p:attrName>style.visibility</p:attrName>
                                        </p:attrNameLst>
                                      </p:cBhvr>
                                      <p:to>
                                        <p:strVal val="visible"/>
                                      </p:to>
                                    </p:set>
                                    <p:animEffect transition="in" filter="dissolve">
                                      <p:cBhvr>
                                        <p:cTn id="22" dur="500"/>
                                        <p:tgtEl>
                                          <p:spTgt spid="70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80" grpId="0"/>
      <p:bldP spid="7068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4"/>
          <p:cNvSpPr>
            <a:spLocks noGrp="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FA47AEEC-D5D3-4D68-A96E-20D56147F24F}" type="slidenum">
              <a:rPr lang="zh-CN" altLang="en-US" sz="1600" smtClean="0">
                <a:solidFill>
                  <a:srgbClr val="FFFF00"/>
                </a:solidFill>
                <a:ea typeface="宋体" panose="02010600030101010101" pitchFamily="2" charset="-122"/>
              </a:rPr>
              <a:t>41</a:t>
            </a:fld>
            <a:endParaRPr lang="en-US" altLang="zh-CN" sz="1600">
              <a:solidFill>
                <a:srgbClr val="FFFF00"/>
              </a:solidFill>
              <a:ea typeface="宋体" panose="02010600030101010101" pitchFamily="2" charset="-122"/>
            </a:endParaRPr>
          </a:p>
        </p:txBody>
      </p:sp>
      <p:sp>
        <p:nvSpPr>
          <p:cNvPr id="32771" name="Rectangle 22"/>
          <p:cNvSpPr>
            <a:spLocks noGrp="1" noChangeArrowheads="1"/>
          </p:cNvSpPr>
          <p:nvPr>
            <p:ph type="title"/>
          </p:nvPr>
        </p:nvSpPr>
        <p:spPr>
          <a:noFill/>
        </p:spPr>
        <p:txBody>
          <a:bodyPr/>
          <a:lstStyle/>
          <a:p>
            <a:r>
              <a:rPr lang="en-US" altLang="zh-CN"/>
              <a:t>2</a:t>
            </a:r>
            <a:r>
              <a:rPr lang="zh-CN" altLang="en-US"/>
              <a:t>、伏安特性</a:t>
            </a:r>
          </a:p>
        </p:txBody>
      </p:sp>
      <p:sp>
        <p:nvSpPr>
          <p:cNvPr id="71711" name="Text Box 31"/>
          <p:cNvSpPr txBox="1">
            <a:spLocks noChangeArrowheads="1"/>
          </p:cNvSpPr>
          <p:nvPr/>
        </p:nvSpPr>
        <p:spPr bwMode="auto">
          <a:xfrm>
            <a:off x="3276600" y="2133600"/>
            <a:ext cx="554355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buFontTx/>
              <a:buNone/>
            </a:pPr>
            <a:r>
              <a:rPr lang="zh-CN" altLang="en-US" sz="2400">
                <a:latin typeface="黑体" panose="02010609060101010101" pitchFamily="49" charset="-122"/>
              </a:rPr>
              <a:t>按左图所示，电阻的电压与电流取关联参考方向，此时电压与电流之间满足</a:t>
            </a:r>
            <a:r>
              <a:rPr lang="zh-CN" altLang="en-US" sz="2400" b="1">
                <a:solidFill>
                  <a:srgbClr val="FF0000"/>
                </a:solidFill>
                <a:latin typeface="黑体" panose="02010609060101010101" pitchFamily="49" charset="-122"/>
              </a:rPr>
              <a:t>欧姆定律</a:t>
            </a:r>
            <a:r>
              <a:rPr lang="zh-CN" altLang="en-US" sz="2400">
                <a:latin typeface="黑体" panose="02010609060101010101" pitchFamily="49" charset="-122"/>
              </a:rPr>
              <a:t>：</a:t>
            </a:r>
          </a:p>
        </p:txBody>
      </p:sp>
      <p:graphicFrame>
        <p:nvGraphicFramePr>
          <p:cNvPr id="71712" name="Object 32"/>
          <p:cNvGraphicFramePr>
            <a:graphicFrameLocks noChangeAspect="1"/>
          </p:cNvGraphicFramePr>
          <p:nvPr/>
        </p:nvGraphicFramePr>
        <p:xfrm>
          <a:off x="4716463" y="3357563"/>
          <a:ext cx="2516187" cy="812800"/>
        </p:xfrm>
        <a:graphic>
          <a:graphicData uri="http://schemas.openxmlformats.org/presentationml/2006/ole">
            <mc:AlternateContent xmlns:mc="http://schemas.openxmlformats.org/markup-compatibility/2006">
              <mc:Choice xmlns:v="urn:schemas-microsoft-com:vml" Requires="v">
                <p:oleObj name="公式" r:id="rId3" imgW="1574800" imgH="444500" progId="Equation.3">
                  <p:embed/>
                </p:oleObj>
              </mc:Choice>
              <mc:Fallback>
                <p:oleObj name="公式" r:id="rId3" imgW="1574800" imgH="444500" progId="Equation.3">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3357563"/>
                        <a:ext cx="2516187"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74" name="Group 33"/>
          <p:cNvGrpSpPr/>
          <p:nvPr/>
        </p:nvGrpSpPr>
        <p:grpSpPr bwMode="auto">
          <a:xfrm>
            <a:off x="684213" y="1052513"/>
            <a:ext cx="2362200" cy="1235075"/>
            <a:chOff x="816" y="3024"/>
            <a:chExt cx="1488" cy="778"/>
          </a:xfrm>
        </p:grpSpPr>
        <p:sp>
          <p:nvSpPr>
            <p:cNvPr id="32778" name="Line 34"/>
            <p:cNvSpPr>
              <a:spLocks noChangeShapeType="1"/>
            </p:cNvSpPr>
            <p:nvPr/>
          </p:nvSpPr>
          <p:spPr bwMode="auto">
            <a:xfrm rot="-5400000">
              <a:off x="1464" y="2722"/>
              <a:ext cx="0" cy="129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9" name="Rectangle 35"/>
            <p:cNvSpPr>
              <a:spLocks noChangeArrowheads="1"/>
            </p:cNvSpPr>
            <p:nvPr/>
          </p:nvSpPr>
          <p:spPr bwMode="auto">
            <a:xfrm rot="-5400000">
              <a:off x="1464" y="3154"/>
              <a:ext cx="192" cy="432"/>
            </a:xfrm>
            <a:prstGeom prst="rect">
              <a:avLst/>
            </a:prstGeom>
            <a:solidFill>
              <a:schemeClr val="bg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2780" name="Text Box 36"/>
            <p:cNvSpPr txBox="1">
              <a:spLocks noChangeArrowheads="1"/>
            </p:cNvSpPr>
            <p:nvPr/>
          </p:nvSpPr>
          <p:spPr bwMode="auto">
            <a:xfrm>
              <a:off x="1488"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t>R</a:t>
              </a:r>
            </a:p>
          </p:txBody>
        </p:sp>
        <p:sp>
          <p:nvSpPr>
            <p:cNvPr id="32781" name="Line 37"/>
            <p:cNvSpPr>
              <a:spLocks noChangeShapeType="1"/>
            </p:cNvSpPr>
            <p:nvPr/>
          </p:nvSpPr>
          <p:spPr bwMode="auto">
            <a:xfrm rot="-5400000">
              <a:off x="1008" y="3274"/>
              <a:ext cx="0" cy="192"/>
            </a:xfrm>
            <a:prstGeom prst="line">
              <a:avLst/>
            </a:prstGeom>
            <a:noFill/>
            <a:ln w="38100">
              <a:solidFill>
                <a:schemeClr val="tx1"/>
              </a:solidFill>
              <a:round/>
              <a:headEnd type="none" w="lg"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2" name="Text Box 38"/>
            <p:cNvSpPr txBox="1">
              <a:spLocks noChangeArrowheads="1"/>
            </p:cNvSpPr>
            <p:nvPr/>
          </p:nvSpPr>
          <p:spPr bwMode="auto">
            <a:xfrm>
              <a:off x="912" y="312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t>i</a:t>
              </a:r>
            </a:p>
          </p:txBody>
        </p:sp>
        <p:sp>
          <p:nvSpPr>
            <p:cNvPr id="32783" name="Text Box 39"/>
            <p:cNvSpPr txBox="1">
              <a:spLocks noChangeArrowheads="1"/>
            </p:cNvSpPr>
            <p:nvPr/>
          </p:nvSpPr>
          <p:spPr bwMode="auto">
            <a:xfrm>
              <a:off x="960" y="3514"/>
              <a:ext cx="1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t>+        </a:t>
              </a:r>
              <a:r>
                <a:rPr lang="en-US" altLang="zh-CN" sz="2400" b="1" i="1"/>
                <a:t>u        </a:t>
              </a:r>
              <a:r>
                <a:rPr lang="zh-CN" altLang="en-US" sz="2400" b="1"/>
                <a:t>－</a:t>
              </a:r>
            </a:p>
          </p:txBody>
        </p:sp>
      </p:grpSp>
      <p:sp>
        <p:nvSpPr>
          <p:cNvPr id="32775" name="Text Box 40"/>
          <p:cNvSpPr txBox="1">
            <a:spLocks noChangeArrowheads="1"/>
          </p:cNvSpPr>
          <p:nvPr/>
        </p:nvSpPr>
        <p:spPr bwMode="auto">
          <a:xfrm>
            <a:off x="1044575" y="2276475"/>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lang="zh-CN" altLang="en-US" sz="2400"/>
              <a:t>电阻元件</a:t>
            </a:r>
          </a:p>
        </p:txBody>
      </p:sp>
      <p:sp>
        <p:nvSpPr>
          <p:cNvPr id="71721" name="Rectangle 41"/>
          <p:cNvSpPr>
            <a:spLocks noChangeArrowheads="1"/>
          </p:cNvSpPr>
          <p:nvPr/>
        </p:nvSpPr>
        <p:spPr bwMode="auto">
          <a:xfrm>
            <a:off x="3419475" y="1196975"/>
            <a:ext cx="51847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电阻元件电压与电流之间的关系称为伏安关系，或称</a:t>
            </a:r>
            <a:r>
              <a:rPr lang="zh-CN" altLang="en-US" sz="2400" b="1">
                <a:solidFill>
                  <a:srgbClr val="FF0000"/>
                </a:solidFill>
              </a:rPr>
              <a:t>伏安特性</a:t>
            </a:r>
            <a:r>
              <a:rPr lang="zh-CN" altLang="en-US" sz="2400"/>
              <a:t>（</a:t>
            </a:r>
            <a:r>
              <a:rPr lang="en-US" altLang="zh-CN" sz="2400"/>
              <a:t>VAR)</a:t>
            </a:r>
            <a:r>
              <a:rPr lang="zh-CN" altLang="en-US" sz="2400"/>
              <a:t>。</a:t>
            </a:r>
          </a:p>
        </p:txBody>
      </p:sp>
      <p:sp>
        <p:nvSpPr>
          <p:cNvPr id="71722" name="Text Box 42"/>
          <p:cNvSpPr txBox="1">
            <a:spLocks noChangeArrowheads="1"/>
          </p:cNvSpPr>
          <p:nvPr/>
        </p:nvSpPr>
        <p:spPr bwMode="auto">
          <a:xfrm>
            <a:off x="3327400" y="4313238"/>
            <a:ext cx="56197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电阻的单位：欧</a:t>
            </a:r>
            <a:r>
              <a:rPr lang="en-US" altLang="zh-CN" sz="2400"/>
              <a:t>[</a:t>
            </a:r>
            <a:r>
              <a:rPr lang="zh-CN" altLang="en-US" sz="2400"/>
              <a:t>姆</a:t>
            </a:r>
            <a:r>
              <a:rPr lang="en-US" altLang="zh-CN" sz="2400"/>
              <a:t>](</a:t>
            </a:r>
            <a:r>
              <a:rPr lang="el-GR" altLang="zh-CN" sz="2400">
                <a:cs typeface="Times New Roman" panose="02020603050405020304" pitchFamily="18" charset="0"/>
              </a:rPr>
              <a:t>Ω</a:t>
            </a:r>
            <a:r>
              <a:rPr lang="en-US" altLang="zh-CN" sz="2400">
                <a:cs typeface="Times New Roman" panose="02020603050405020304" pitchFamily="18" charset="0"/>
              </a:rPr>
              <a:t>)</a:t>
            </a:r>
            <a:r>
              <a:rPr lang="zh-CN" altLang="en-US" sz="2400">
                <a:cs typeface="Times New Roman" panose="02020603050405020304" pitchFamily="18" charset="0"/>
              </a:rPr>
              <a:t>，常用的有：</a:t>
            </a:r>
            <a:r>
              <a:rPr lang="en-US" altLang="zh-CN" sz="2400">
                <a:cs typeface="Times New Roman" panose="02020603050405020304" pitchFamily="18" charset="0"/>
              </a:rPr>
              <a:t>k</a:t>
            </a:r>
            <a:r>
              <a:rPr lang="el-GR" altLang="zh-CN" sz="2400">
                <a:cs typeface="Times New Roman" panose="02020603050405020304" pitchFamily="18" charset="0"/>
              </a:rPr>
              <a:t>Ω</a:t>
            </a:r>
            <a:endParaRPr lang="en-US" altLang="zh-CN" sz="2400">
              <a:cs typeface="Times New Roman" panose="02020603050405020304" pitchFamily="18" charset="0"/>
            </a:endParaRPr>
          </a:p>
          <a:p>
            <a:pPr eaLnBrk="1" hangingPunct="1">
              <a:spcBef>
                <a:spcPct val="0"/>
              </a:spcBef>
              <a:buFontTx/>
              <a:buNone/>
            </a:pPr>
            <a:r>
              <a:rPr lang="en-US" altLang="zh-CN" sz="2400">
                <a:cs typeface="Times New Roman" panose="02020603050405020304" pitchFamily="18" charset="0"/>
              </a:rPr>
              <a:t>M</a:t>
            </a:r>
            <a:r>
              <a:rPr lang="el-GR" altLang="zh-CN" sz="2400">
                <a:cs typeface="Times New Roman" panose="02020603050405020304" pitchFamily="18" charset="0"/>
              </a:rPr>
              <a:t>Ω</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1721"/>
                                        </p:tgtEl>
                                        <p:attrNameLst>
                                          <p:attrName>style.visibility</p:attrName>
                                        </p:attrNameLst>
                                      </p:cBhvr>
                                      <p:to>
                                        <p:strVal val="visible"/>
                                      </p:to>
                                    </p:set>
                                    <p:animEffect transition="in" filter="dissolve">
                                      <p:cBhvr>
                                        <p:cTn id="7" dur="500"/>
                                        <p:tgtEl>
                                          <p:spTgt spid="717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11"/>
                                        </p:tgtEl>
                                        <p:attrNameLst>
                                          <p:attrName>style.visibility</p:attrName>
                                        </p:attrNameLst>
                                      </p:cBhvr>
                                      <p:to>
                                        <p:strVal val="visible"/>
                                      </p:to>
                                    </p:set>
                                    <p:animEffect transition="in" filter="dissolve">
                                      <p:cBhvr>
                                        <p:cTn id="12" dur="500"/>
                                        <p:tgtEl>
                                          <p:spTgt spid="7171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71712"/>
                                        </p:tgtEl>
                                        <p:attrNameLst>
                                          <p:attrName>style.visibility</p:attrName>
                                        </p:attrNameLst>
                                      </p:cBhvr>
                                      <p:to>
                                        <p:strVal val="visible"/>
                                      </p:to>
                                    </p:set>
                                    <p:animEffect transition="in" filter="dissolve">
                                      <p:cBhvr>
                                        <p:cTn id="16" dur="500"/>
                                        <p:tgtEl>
                                          <p:spTgt spid="717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71722"/>
                                        </p:tgtEl>
                                        <p:attrNameLst>
                                          <p:attrName>style.visibility</p:attrName>
                                        </p:attrNameLst>
                                      </p:cBhvr>
                                      <p:to>
                                        <p:strVal val="visible"/>
                                      </p:to>
                                    </p:set>
                                    <p:animEffect transition="in" filter="dissolve">
                                      <p:cBhvr>
                                        <p:cTn id="21" dur="500"/>
                                        <p:tgtEl>
                                          <p:spTgt spid="71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1" grpId="0"/>
      <p:bldP spid="71721" grpId="0"/>
      <p:bldP spid="717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102E3AC-2D96-4F04-9C16-2E0EC824CBE4}" type="slidenum">
              <a:rPr lang="zh-CN" altLang="en-US" sz="1600" smtClean="0">
                <a:solidFill>
                  <a:srgbClr val="FFFF00"/>
                </a:solidFill>
                <a:ea typeface="宋体" panose="02010600030101010101" pitchFamily="2" charset="-122"/>
              </a:rPr>
              <a:t>42</a:t>
            </a:fld>
            <a:endParaRPr lang="en-US" altLang="zh-CN" sz="1600">
              <a:solidFill>
                <a:srgbClr val="FFFF00"/>
              </a:solidFill>
              <a:ea typeface="宋体" panose="02010600030101010101" pitchFamily="2" charset="-122"/>
            </a:endParaRPr>
          </a:p>
        </p:txBody>
      </p:sp>
      <p:sp>
        <p:nvSpPr>
          <p:cNvPr id="33795" name="Rectangle 2"/>
          <p:cNvSpPr>
            <a:spLocks noGrp="1" noChangeArrowheads="1"/>
          </p:cNvSpPr>
          <p:nvPr>
            <p:ph type="title"/>
          </p:nvPr>
        </p:nvSpPr>
        <p:spPr/>
        <p:txBody>
          <a:bodyPr/>
          <a:lstStyle/>
          <a:p>
            <a:r>
              <a:rPr lang="en-US" altLang="zh-CN"/>
              <a:t>2</a:t>
            </a:r>
            <a:r>
              <a:rPr lang="zh-CN" altLang="en-US"/>
              <a:t>、伏安特性</a:t>
            </a:r>
          </a:p>
        </p:txBody>
      </p:sp>
      <p:graphicFrame>
        <p:nvGraphicFramePr>
          <p:cNvPr id="302084" name="Object 4"/>
          <p:cNvGraphicFramePr>
            <a:graphicFrameLocks noChangeAspect="1"/>
          </p:cNvGraphicFramePr>
          <p:nvPr/>
        </p:nvGraphicFramePr>
        <p:xfrm>
          <a:off x="3276600" y="1196975"/>
          <a:ext cx="2516188" cy="812800"/>
        </p:xfrm>
        <a:graphic>
          <a:graphicData uri="http://schemas.openxmlformats.org/presentationml/2006/ole">
            <mc:AlternateContent xmlns:mc="http://schemas.openxmlformats.org/markup-compatibility/2006">
              <mc:Choice xmlns:v="urn:schemas-microsoft-com:vml" Requires="v">
                <p:oleObj name="公式" r:id="rId3" imgW="1574800" imgH="444500" progId="Equation.3">
                  <p:embed/>
                </p:oleObj>
              </mc:Choice>
              <mc:Fallback>
                <p:oleObj name="公式" r:id="rId3" imgW="1574800"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196975"/>
                        <a:ext cx="2516188"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2085" name="Text Box 5"/>
          <p:cNvSpPr txBox="1">
            <a:spLocks noChangeArrowheads="1"/>
          </p:cNvSpPr>
          <p:nvPr/>
        </p:nvSpPr>
        <p:spPr bwMode="auto">
          <a:xfrm>
            <a:off x="6443663" y="1412875"/>
            <a:ext cx="14221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b="1">
                <a:solidFill>
                  <a:srgbClr val="FF0000"/>
                </a:solidFill>
              </a:rPr>
              <a:t>线性电阻</a:t>
            </a:r>
          </a:p>
        </p:txBody>
      </p:sp>
      <p:sp>
        <p:nvSpPr>
          <p:cNvPr id="302086" name="Text Box 6"/>
          <p:cNvSpPr txBox="1">
            <a:spLocks noChangeArrowheads="1"/>
          </p:cNvSpPr>
          <p:nvPr/>
        </p:nvSpPr>
        <p:spPr bwMode="auto">
          <a:xfrm>
            <a:off x="323850" y="2565400"/>
            <a:ext cx="4021138"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buFontTx/>
              <a:buNone/>
            </a:pPr>
            <a:r>
              <a:rPr lang="zh-CN" altLang="en-US" sz="2400"/>
              <a:t>根据欧姆定律，在坐标上电阻元件的伏安特性曲线是过原点的一条直线。见右图。</a:t>
            </a:r>
          </a:p>
        </p:txBody>
      </p:sp>
      <p:grpSp>
        <p:nvGrpSpPr>
          <p:cNvPr id="302087" name="Group 7"/>
          <p:cNvGrpSpPr/>
          <p:nvPr/>
        </p:nvGrpSpPr>
        <p:grpSpPr bwMode="auto">
          <a:xfrm>
            <a:off x="4859338" y="2205038"/>
            <a:ext cx="3200400" cy="2921000"/>
            <a:chOff x="3024" y="1913"/>
            <a:chExt cx="1728" cy="1840"/>
          </a:xfrm>
        </p:grpSpPr>
        <p:sp>
          <p:nvSpPr>
            <p:cNvPr id="33801" name="Line 8"/>
            <p:cNvSpPr>
              <a:spLocks noChangeShapeType="1"/>
            </p:cNvSpPr>
            <p:nvPr/>
          </p:nvSpPr>
          <p:spPr bwMode="auto">
            <a:xfrm flipV="1">
              <a:off x="3792" y="2011"/>
              <a:ext cx="0" cy="1438"/>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2" name="Text Box 9"/>
            <p:cNvSpPr txBox="1">
              <a:spLocks noChangeArrowheads="1"/>
            </p:cNvSpPr>
            <p:nvPr/>
          </p:nvSpPr>
          <p:spPr bwMode="auto">
            <a:xfrm>
              <a:off x="3886" y="1913"/>
              <a:ext cx="14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i="1">
                  <a:ea typeface="宋体" panose="02010600030101010101" pitchFamily="2" charset="-122"/>
                </a:rPr>
                <a:t>i</a:t>
              </a:r>
              <a:endParaRPr kumimoji="1" lang="en-US" altLang="zh-CN" sz="2400" b="1">
                <a:ea typeface="宋体" panose="02010600030101010101" pitchFamily="2" charset="-122"/>
              </a:endParaRPr>
            </a:p>
          </p:txBody>
        </p:sp>
        <p:sp>
          <p:nvSpPr>
            <p:cNvPr id="33803" name="Line 10"/>
            <p:cNvSpPr>
              <a:spLocks noChangeShapeType="1"/>
            </p:cNvSpPr>
            <p:nvPr/>
          </p:nvSpPr>
          <p:spPr bwMode="auto">
            <a:xfrm>
              <a:off x="3024" y="2748"/>
              <a:ext cx="1604" cy="0"/>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Text Box 11"/>
            <p:cNvSpPr txBox="1">
              <a:spLocks noChangeArrowheads="1"/>
            </p:cNvSpPr>
            <p:nvPr/>
          </p:nvSpPr>
          <p:spPr bwMode="auto">
            <a:xfrm>
              <a:off x="4368" y="2736"/>
              <a:ext cx="268"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000" b="1" i="1">
                  <a:ea typeface="宋体" panose="02010600030101010101" pitchFamily="2" charset="-122"/>
                </a:rPr>
                <a:t>u</a:t>
              </a:r>
              <a:endParaRPr kumimoji="1" lang="en-US" altLang="zh-CN" sz="2000" b="1">
                <a:ea typeface="宋体" panose="02010600030101010101" pitchFamily="2" charset="-122"/>
              </a:endParaRPr>
            </a:p>
          </p:txBody>
        </p:sp>
        <p:sp>
          <p:nvSpPr>
            <p:cNvPr id="33805" name="Line 12"/>
            <p:cNvSpPr>
              <a:spLocks noChangeShapeType="1"/>
            </p:cNvSpPr>
            <p:nvPr/>
          </p:nvSpPr>
          <p:spPr bwMode="auto">
            <a:xfrm flipH="1">
              <a:off x="3272" y="2164"/>
              <a:ext cx="1104" cy="1094"/>
            </a:xfrm>
            <a:prstGeom prst="line">
              <a:avLst/>
            </a:prstGeom>
            <a:noFill/>
            <a:ln w="38100">
              <a:solidFill>
                <a:srgbClr val="00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3806" name="Text Box 13"/>
            <p:cNvSpPr txBox="1">
              <a:spLocks noChangeArrowheads="1"/>
            </p:cNvSpPr>
            <p:nvPr/>
          </p:nvSpPr>
          <p:spPr bwMode="auto">
            <a:xfrm>
              <a:off x="3797" y="2736"/>
              <a:ext cx="2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i="1">
                  <a:ea typeface="宋体" panose="02010600030101010101" pitchFamily="2" charset="-122"/>
                </a:rPr>
                <a:t>O</a:t>
              </a:r>
            </a:p>
          </p:txBody>
        </p:sp>
        <p:sp>
          <p:nvSpPr>
            <p:cNvPr id="33807" name="Text Box 14"/>
            <p:cNvSpPr txBox="1">
              <a:spLocks noChangeArrowheads="1"/>
            </p:cNvSpPr>
            <p:nvPr/>
          </p:nvSpPr>
          <p:spPr bwMode="auto">
            <a:xfrm>
              <a:off x="3120" y="3465"/>
              <a:ext cx="16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ea typeface="楷体_GB2312" pitchFamily="49" charset="-122"/>
                </a:rPr>
                <a:t>线性电阻的伏安特性</a:t>
              </a:r>
            </a:p>
          </p:txBody>
        </p:sp>
      </p:grpSp>
      <p:sp>
        <p:nvSpPr>
          <p:cNvPr id="302095" name="Text Box 15"/>
          <p:cNvSpPr txBox="1">
            <a:spLocks noChangeArrowheads="1"/>
          </p:cNvSpPr>
          <p:nvPr/>
        </p:nvSpPr>
        <p:spPr bwMode="auto">
          <a:xfrm>
            <a:off x="1476375" y="4149725"/>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无记忆元件</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02084"/>
                                        </p:tgtEl>
                                        <p:attrNameLst>
                                          <p:attrName>style.visibility</p:attrName>
                                        </p:attrNameLst>
                                      </p:cBhvr>
                                      <p:to>
                                        <p:strVal val="visible"/>
                                      </p:to>
                                    </p:set>
                                    <p:animEffect transition="in" filter="dissolve">
                                      <p:cBhvr>
                                        <p:cTn id="7" dur="500"/>
                                        <p:tgtEl>
                                          <p:spTgt spid="30208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2085"/>
                                        </p:tgtEl>
                                        <p:attrNameLst>
                                          <p:attrName>style.visibility</p:attrName>
                                        </p:attrNameLst>
                                      </p:cBhvr>
                                      <p:to>
                                        <p:strVal val="visible"/>
                                      </p:to>
                                    </p:set>
                                    <p:animEffect transition="in" filter="dissolve">
                                      <p:cBhvr>
                                        <p:cTn id="12" dur="500"/>
                                        <p:tgtEl>
                                          <p:spTgt spid="30208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2086">
                                            <p:txEl>
                                              <p:pRg st="0" end="0"/>
                                            </p:txEl>
                                          </p:spTgt>
                                        </p:tgtEl>
                                        <p:attrNameLst>
                                          <p:attrName>style.visibility</p:attrName>
                                        </p:attrNameLst>
                                      </p:cBhvr>
                                      <p:to>
                                        <p:strVal val="visible"/>
                                      </p:to>
                                    </p:set>
                                    <p:animEffect transition="in" filter="dissolve">
                                      <p:cBhvr>
                                        <p:cTn id="17" dur="500"/>
                                        <p:tgtEl>
                                          <p:spTgt spid="302086">
                                            <p:txEl>
                                              <p:pRg st="0" end="0"/>
                                            </p:txEl>
                                          </p:spTgt>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302087"/>
                                        </p:tgtEl>
                                        <p:attrNameLst>
                                          <p:attrName>style.visibility</p:attrName>
                                        </p:attrNameLst>
                                      </p:cBhvr>
                                      <p:to>
                                        <p:strVal val="visible"/>
                                      </p:to>
                                    </p:set>
                                    <p:animEffect transition="in" filter="dissolve">
                                      <p:cBhvr>
                                        <p:cTn id="21" dur="500"/>
                                        <p:tgtEl>
                                          <p:spTgt spid="30208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02095"/>
                                        </p:tgtEl>
                                        <p:attrNameLst>
                                          <p:attrName>style.visibility</p:attrName>
                                        </p:attrNameLst>
                                      </p:cBhvr>
                                      <p:to>
                                        <p:strVal val="visible"/>
                                      </p:to>
                                    </p:set>
                                    <p:animEffect transition="in" filter="dissolve">
                                      <p:cBhvr>
                                        <p:cTn id="26" dur="500"/>
                                        <p:tgtEl>
                                          <p:spTgt spid="302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5" grpId="0"/>
      <p:bldP spid="30209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197A12DE-E67F-4BFB-91D1-E27D5B908170}" type="slidenum">
              <a:rPr lang="zh-CN" altLang="en-US" sz="1600" smtClean="0">
                <a:solidFill>
                  <a:srgbClr val="FFFF00"/>
                </a:solidFill>
                <a:ea typeface="宋体" panose="02010600030101010101" pitchFamily="2" charset="-122"/>
              </a:rPr>
              <a:t>43</a:t>
            </a:fld>
            <a:endParaRPr lang="en-US" altLang="zh-CN" sz="1600">
              <a:solidFill>
                <a:srgbClr val="FFFF00"/>
              </a:solidFill>
              <a:ea typeface="宋体" panose="02010600030101010101" pitchFamily="2" charset="-122"/>
            </a:endParaRPr>
          </a:p>
        </p:txBody>
      </p:sp>
      <p:sp>
        <p:nvSpPr>
          <p:cNvPr id="34819" name="Rectangle 4"/>
          <p:cNvSpPr>
            <a:spLocks noGrp="1" noChangeArrowheads="1"/>
          </p:cNvSpPr>
          <p:nvPr>
            <p:ph type="title"/>
          </p:nvPr>
        </p:nvSpPr>
        <p:spPr/>
        <p:txBody>
          <a:bodyPr/>
          <a:lstStyle/>
          <a:p>
            <a:r>
              <a:rPr lang="en-US" altLang="zh-CN"/>
              <a:t>2</a:t>
            </a:r>
            <a:r>
              <a:rPr lang="zh-CN" altLang="en-US"/>
              <a:t>、伏安特性</a:t>
            </a:r>
          </a:p>
        </p:txBody>
      </p:sp>
      <p:sp>
        <p:nvSpPr>
          <p:cNvPr id="300037" name="Text Box 5"/>
          <p:cNvSpPr txBox="1">
            <a:spLocks noChangeArrowheads="1"/>
          </p:cNvSpPr>
          <p:nvPr/>
        </p:nvSpPr>
        <p:spPr bwMode="auto">
          <a:xfrm>
            <a:off x="541338" y="1279525"/>
            <a:ext cx="76962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solidFill>
                  <a:srgbClr val="000000"/>
                </a:solidFill>
                <a:latin typeface="黑体" panose="02010609060101010101" pitchFamily="49" charset="-122"/>
              </a:rPr>
              <a:t>如果伏安关系不是过原点的一条直线。这样的电阻称为非线性电阻。</a:t>
            </a:r>
          </a:p>
        </p:txBody>
      </p:sp>
      <p:sp>
        <p:nvSpPr>
          <p:cNvPr id="300038" name="Text Box 6"/>
          <p:cNvSpPr txBox="1">
            <a:spLocks noChangeArrowheads="1"/>
          </p:cNvSpPr>
          <p:nvPr/>
        </p:nvSpPr>
        <p:spPr bwMode="auto">
          <a:xfrm>
            <a:off x="539750" y="2251075"/>
            <a:ext cx="783431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10000"/>
              </a:spcBef>
              <a:buFontTx/>
              <a:buNone/>
            </a:pPr>
            <a:r>
              <a:rPr lang="zh-CN" altLang="en-US" sz="2400">
                <a:latin typeface="黑体" panose="02010609060101010101" pitchFamily="49" charset="-122"/>
              </a:rPr>
              <a:t>下图为非线性电阻的符号和一个非线性电阻元件的伏安特性曲线。</a:t>
            </a:r>
          </a:p>
        </p:txBody>
      </p:sp>
      <p:sp>
        <p:nvSpPr>
          <p:cNvPr id="300039" name="Text Box 7"/>
          <p:cNvSpPr txBox="1">
            <a:spLocks noChangeArrowheads="1"/>
          </p:cNvSpPr>
          <p:nvPr/>
        </p:nvSpPr>
        <p:spPr bwMode="auto">
          <a:xfrm>
            <a:off x="3995738" y="4843463"/>
            <a:ext cx="36004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ea typeface="楷体_GB2312" pitchFamily="49" charset="-122"/>
              </a:rPr>
              <a:t>非线性电阻的伏安特性</a:t>
            </a:r>
          </a:p>
        </p:txBody>
      </p:sp>
      <p:grpSp>
        <p:nvGrpSpPr>
          <p:cNvPr id="300040" name="Group 8"/>
          <p:cNvGrpSpPr/>
          <p:nvPr/>
        </p:nvGrpSpPr>
        <p:grpSpPr bwMode="auto">
          <a:xfrm>
            <a:off x="4787900" y="3114675"/>
            <a:ext cx="2027238" cy="1790700"/>
            <a:chOff x="3044" y="2256"/>
            <a:chExt cx="1612" cy="1536"/>
          </a:xfrm>
        </p:grpSpPr>
        <p:sp>
          <p:nvSpPr>
            <p:cNvPr id="34835" name="Line 9"/>
            <p:cNvSpPr>
              <a:spLocks noChangeShapeType="1"/>
            </p:cNvSpPr>
            <p:nvPr/>
          </p:nvSpPr>
          <p:spPr bwMode="auto">
            <a:xfrm flipV="1">
              <a:off x="3812" y="2354"/>
              <a:ext cx="0" cy="1438"/>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6" name="Text Box 10"/>
            <p:cNvSpPr txBox="1">
              <a:spLocks noChangeArrowheads="1"/>
            </p:cNvSpPr>
            <p:nvPr/>
          </p:nvSpPr>
          <p:spPr bwMode="auto">
            <a:xfrm>
              <a:off x="3906" y="2256"/>
              <a:ext cx="214"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i="1">
                  <a:ea typeface="宋体" panose="02010600030101010101" pitchFamily="2" charset="-122"/>
                </a:rPr>
                <a:t>i</a:t>
              </a:r>
              <a:endParaRPr kumimoji="1" lang="en-US" altLang="zh-CN" sz="2400" b="1">
                <a:ea typeface="宋体" panose="02010600030101010101" pitchFamily="2" charset="-122"/>
              </a:endParaRPr>
            </a:p>
          </p:txBody>
        </p:sp>
        <p:sp>
          <p:nvSpPr>
            <p:cNvPr id="34837" name="Line 11"/>
            <p:cNvSpPr>
              <a:spLocks noChangeShapeType="1"/>
            </p:cNvSpPr>
            <p:nvPr/>
          </p:nvSpPr>
          <p:spPr bwMode="auto">
            <a:xfrm>
              <a:off x="3044" y="3091"/>
              <a:ext cx="1604"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38" name="Text Box 12"/>
            <p:cNvSpPr txBox="1">
              <a:spLocks noChangeArrowheads="1"/>
            </p:cNvSpPr>
            <p:nvPr/>
          </p:nvSpPr>
          <p:spPr bwMode="auto">
            <a:xfrm>
              <a:off x="4388" y="3078"/>
              <a:ext cx="268"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000" b="1" i="1">
                  <a:ea typeface="宋体" panose="02010600030101010101" pitchFamily="2" charset="-122"/>
                </a:rPr>
                <a:t>u</a:t>
              </a:r>
              <a:endParaRPr kumimoji="1" lang="en-US" altLang="zh-CN" sz="2000" b="1">
                <a:ea typeface="宋体" panose="02010600030101010101" pitchFamily="2" charset="-122"/>
              </a:endParaRPr>
            </a:p>
          </p:txBody>
        </p:sp>
        <p:sp>
          <p:nvSpPr>
            <p:cNvPr id="34839" name="Text Box 13"/>
            <p:cNvSpPr txBox="1">
              <a:spLocks noChangeArrowheads="1"/>
            </p:cNvSpPr>
            <p:nvPr/>
          </p:nvSpPr>
          <p:spPr bwMode="auto">
            <a:xfrm>
              <a:off x="3766" y="3078"/>
              <a:ext cx="322"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i="1">
                  <a:ea typeface="宋体" panose="02010600030101010101" pitchFamily="2" charset="-122"/>
                </a:rPr>
                <a:t>O</a:t>
              </a:r>
            </a:p>
          </p:txBody>
        </p:sp>
        <p:sp>
          <p:nvSpPr>
            <p:cNvPr id="34840" name="Freeform 14"/>
            <p:cNvSpPr/>
            <p:nvPr/>
          </p:nvSpPr>
          <p:spPr bwMode="auto">
            <a:xfrm>
              <a:off x="3284" y="2512"/>
              <a:ext cx="852" cy="624"/>
            </a:xfrm>
            <a:custGeom>
              <a:avLst/>
              <a:gdLst>
                <a:gd name="T0" fmla="*/ 0 w 852"/>
                <a:gd name="T1" fmla="*/ 624 h 624"/>
                <a:gd name="T2" fmla="*/ 528 w 852"/>
                <a:gd name="T3" fmla="*/ 576 h 624"/>
                <a:gd name="T4" fmla="*/ 684 w 852"/>
                <a:gd name="T5" fmla="*/ 474 h 624"/>
                <a:gd name="T6" fmla="*/ 768 w 852"/>
                <a:gd name="T7" fmla="*/ 336 h 624"/>
                <a:gd name="T8" fmla="*/ 816 w 852"/>
                <a:gd name="T9" fmla="*/ 192 h 624"/>
                <a:gd name="T10" fmla="*/ 852 w 852"/>
                <a:gd name="T11" fmla="*/ 0 h 6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2" h="624">
                  <a:moveTo>
                    <a:pt x="0" y="624"/>
                  </a:moveTo>
                  <a:cubicBezTo>
                    <a:pt x="208" y="612"/>
                    <a:pt x="414" y="601"/>
                    <a:pt x="528" y="576"/>
                  </a:cubicBezTo>
                  <a:cubicBezTo>
                    <a:pt x="642" y="551"/>
                    <a:pt x="644" y="514"/>
                    <a:pt x="684" y="474"/>
                  </a:cubicBezTo>
                  <a:cubicBezTo>
                    <a:pt x="724" y="434"/>
                    <a:pt x="746" y="383"/>
                    <a:pt x="768" y="336"/>
                  </a:cubicBezTo>
                  <a:cubicBezTo>
                    <a:pt x="790" y="289"/>
                    <a:pt x="802" y="248"/>
                    <a:pt x="816" y="192"/>
                  </a:cubicBezTo>
                  <a:cubicBezTo>
                    <a:pt x="830" y="136"/>
                    <a:pt x="844" y="40"/>
                    <a:pt x="852" y="0"/>
                  </a:cubicBezTo>
                </a:path>
              </a:pathLst>
            </a:custGeom>
            <a:noFill/>
            <a:ln w="3810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41" name="Freeform 15"/>
            <p:cNvSpPr/>
            <p:nvPr/>
          </p:nvSpPr>
          <p:spPr bwMode="auto">
            <a:xfrm>
              <a:off x="3218" y="3143"/>
              <a:ext cx="66" cy="449"/>
            </a:xfrm>
            <a:custGeom>
              <a:avLst/>
              <a:gdLst>
                <a:gd name="T0" fmla="*/ 66 w 66"/>
                <a:gd name="T1" fmla="*/ 7 h 449"/>
                <a:gd name="T2" fmla="*/ 31 w 66"/>
                <a:gd name="T3" fmla="*/ 49 h 449"/>
                <a:gd name="T4" fmla="*/ 12 w 66"/>
                <a:gd name="T5" fmla="*/ 191 h 449"/>
                <a:gd name="T6" fmla="*/ 0 w 66"/>
                <a:gd name="T7" fmla="*/ 449 h 4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449">
                  <a:moveTo>
                    <a:pt x="66" y="7"/>
                  </a:moveTo>
                  <a:cubicBezTo>
                    <a:pt x="51" y="0"/>
                    <a:pt x="40" y="18"/>
                    <a:pt x="31" y="49"/>
                  </a:cubicBezTo>
                  <a:cubicBezTo>
                    <a:pt x="22" y="80"/>
                    <a:pt x="17" y="124"/>
                    <a:pt x="12" y="191"/>
                  </a:cubicBezTo>
                  <a:cubicBezTo>
                    <a:pt x="7" y="258"/>
                    <a:pt x="2" y="395"/>
                    <a:pt x="0" y="449"/>
                  </a:cubicBezTo>
                </a:path>
              </a:pathLst>
            </a:custGeom>
            <a:noFill/>
            <a:ln w="3810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00048" name="Text Box 16"/>
          <p:cNvSpPr txBox="1">
            <a:spLocks noChangeArrowheads="1"/>
          </p:cNvSpPr>
          <p:nvPr/>
        </p:nvSpPr>
        <p:spPr bwMode="auto">
          <a:xfrm>
            <a:off x="682625" y="4818063"/>
            <a:ext cx="29067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ea typeface="楷体_GB2312" pitchFamily="49" charset="-122"/>
              </a:rPr>
              <a:t>非线性电阻的符号</a:t>
            </a:r>
          </a:p>
        </p:txBody>
      </p:sp>
      <p:grpSp>
        <p:nvGrpSpPr>
          <p:cNvPr id="300049" name="Group 17"/>
          <p:cNvGrpSpPr/>
          <p:nvPr/>
        </p:nvGrpSpPr>
        <p:grpSpPr bwMode="auto">
          <a:xfrm>
            <a:off x="1331913" y="3548063"/>
            <a:ext cx="2362200" cy="1174750"/>
            <a:chOff x="720" y="2928"/>
            <a:chExt cx="1488" cy="740"/>
          </a:xfrm>
        </p:grpSpPr>
        <p:sp>
          <p:nvSpPr>
            <p:cNvPr id="34826" name="Line 18"/>
            <p:cNvSpPr>
              <a:spLocks noChangeShapeType="1"/>
            </p:cNvSpPr>
            <p:nvPr/>
          </p:nvSpPr>
          <p:spPr bwMode="auto">
            <a:xfrm>
              <a:off x="1344" y="3456"/>
              <a:ext cx="9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827" name="Group 19"/>
            <p:cNvGrpSpPr/>
            <p:nvPr/>
          </p:nvGrpSpPr>
          <p:grpSpPr bwMode="auto">
            <a:xfrm>
              <a:off x="720" y="2928"/>
              <a:ext cx="1488" cy="740"/>
              <a:chOff x="816" y="3024"/>
              <a:chExt cx="1488" cy="740"/>
            </a:xfrm>
          </p:grpSpPr>
          <p:sp>
            <p:nvSpPr>
              <p:cNvPr id="34829" name="Line 20"/>
              <p:cNvSpPr>
                <a:spLocks noChangeShapeType="1"/>
              </p:cNvSpPr>
              <p:nvPr/>
            </p:nvSpPr>
            <p:spPr bwMode="auto">
              <a:xfrm rot="-5400000">
                <a:off x="1464" y="2722"/>
                <a:ext cx="0" cy="129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0" name="Rectangle 21"/>
              <p:cNvSpPr>
                <a:spLocks noChangeArrowheads="1"/>
              </p:cNvSpPr>
              <p:nvPr/>
            </p:nvSpPr>
            <p:spPr bwMode="auto">
              <a:xfrm rot="-5400000">
                <a:off x="1464" y="3154"/>
                <a:ext cx="192" cy="432"/>
              </a:xfrm>
              <a:prstGeom prst="rect">
                <a:avLst/>
              </a:prstGeom>
              <a:solidFill>
                <a:schemeClr val="bg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4831" name="Text Box 22"/>
              <p:cNvSpPr txBox="1">
                <a:spLocks noChangeArrowheads="1"/>
              </p:cNvSpPr>
              <p:nvPr/>
            </p:nvSpPr>
            <p:spPr bwMode="auto">
              <a:xfrm>
                <a:off x="1488" y="302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000" b="1" i="1">
                    <a:ea typeface="宋体" panose="02010600030101010101" pitchFamily="2" charset="-122"/>
                  </a:rPr>
                  <a:t>R</a:t>
                </a:r>
              </a:p>
            </p:txBody>
          </p:sp>
          <p:sp>
            <p:nvSpPr>
              <p:cNvPr id="34832" name="Line 23"/>
              <p:cNvSpPr>
                <a:spLocks noChangeShapeType="1"/>
              </p:cNvSpPr>
              <p:nvPr/>
            </p:nvSpPr>
            <p:spPr bwMode="auto">
              <a:xfrm rot="-5400000">
                <a:off x="1008" y="3274"/>
                <a:ext cx="0" cy="192"/>
              </a:xfrm>
              <a:prstGeom prst="line">
                <a:avLst/>
              </a:prstGeom>
              <a:noFill/>
              <a:ln w="38100">
                <a:solidFill>
                  <a:schemeClr val="tx1"/>
                </a:solidFill>
                <a:round/>
                <a:headEnd type="none" w="lg"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833" name="Text Box 24"/>
              <p:cNvSpPr txBox="1">
                <a:spLocks noChangeArrowheads="1"/>
              </p:cNvSpPr>
              <p:nvPr/>
            </p:nvSpPr>
            <p:spPr bwMode="auto">
              <a:xfrm>
                <a:off x="912" y="31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000" b="1" i="1">
                    <a:latin typeface="Arial" panose="020B0604020202020204" pitchFamily="34" charset="0"/>
                    <a:ea typeface="宋体" panose="02010600030101010101" pitchFamily="2" charset="-122"/>
                  </a:rPr>
                  <a:t>i</a:t>
                </a:r>
              </a:p>
            </p:txBody>
          </p:sp>
          <p:sp>
            <p:nvSpPr>
              <p:cNvPr id="34834" name="Text Box 25"/>
              <p:cNvSpPr txBox="1">
                <a:spLocks noChangeArrowheads="1"/>
              </p:cNvSpPr>
              <p:nvPr/>
            </p:nvSpPr>
            <p:spPr bwMode="auto">
              <a:xfrm>
                <a:off x="960" y="3514"/>
                <a:ext cx="1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000" b="1">
                    <a:ea typeface="宋体" panose="02010600030101010101" pitchFamily="2" charset="-122"/>
                  </a:rPr>
                  <a:t>+         </a:t>
                </a:r>
                <a:r>
                  <a:rPr lang="en-US" altLang="zh-CN" sz="2000" b="1" i="1">
                    <a:ea typeface="宋体" panose="02010600030101010101" pitchFamily="2" charset="-122"/>
                  </a:rPr>
                  <a:t>u         </a:t>
                </a:r>
                <a:r>
                  <a:rPr lang="zh-CN" altLang="en-US" sz="2000" b="1">
                    <a:ea typeface="宋体" panose="02010600030101010101" pitchFamily="2" charset="-122"/>
                  </a:rPr>
                  <a:t>－</a:t>
                </a:r>
              </a:p>
            </p:txBody>
          </p:sp>
        </p:grpSp>
        <p:sp>
          <p:nvSpPr>
            <p:cNvPr id="34828" name="Line 26"/>
            <p:cNvSpPr>
              <a:spLocks noChangeShapeType="1"/>
            </p:cNvSpPr>
            <p:nvPr/>
          </p:nvSpPr>
          <p:spPr bwMode="auto">
            <a:xfrm flipH="1">
              <a:off x="1440" y="3024"/>
              <a:ext cx="240" cy="43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0037"/>
                                        </p:tgtEl>
                                        <p:attrNameLst>
                                          <p:attrName>style.visibility</p:attrName>
                                        </p:attrNameLst>
                                      </p:cBhvr>
                                      <p:to>
                                        <p:strVal val="visible"/>
                                      </p:to>
                                    </p:set>
                                    <p:animEffect transition="in" filter="dissolve">
                                      <p:cBhvr>
                                        <p:cTn id="7" dur="500"/>
                                        <p:tgtEl>
                                          <p:spTgt spid="3000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0038"/>
                                        </p:tgtEl>
                                        <p:attrNameLst>
                                          <p:attrName>style.visibility</p:attrName>
                                        </p:attrNameLst>
                                      </p:cBhvr>
                                      <p:to>
                                        <p:strVal val="visible"/>
                                      </p:to>
                                    </p:set>
                                    <p:animEffect transition="in" filter="dissolve">
                                      <p:cBhvr>
                                        <p:cTn id="12" dur="500"/>
                                        <p:tgtEl>
                                          <p:spTgt spid="300038"/>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00039"/>
                                        </p:tgtEl>
                                        <p:attrNameLst>
                                          <p:attrName>style.visibility</p:attrName>
                                        </p:attrNameLst>
                                      </p:cBhvr>
                                      <p:to>
                                        <p:strVal val="visible"/>
                                      </p:to>
                                    </p:set>
                                    <p:animEffect transition="in" filter="dissolve">
                                      <p:cBhvr>
                                        <p:cTn id="16" dur="500"/>
                                        <p:tgtEl>
                                          <p:spTgt spid="300039"/>
                                        </p:tgtEl>
                                      </p:cBhvr>
                                    </p:animEffect>
                                  </p:childTnLst>
                                </p:cTn>
                              </p:par>
                              <p:par>
                                <p:cTn id="17" presetID="9" presetClass="entr" presetSubtype="0" fill="hold" nodeType="withEffect">
                                  <p:stCondLst>
                                    <p:cond delay="0"/>
                                  </p:stCondLst>
                                  <p:childTnLst>
                                    <p:set>
                                      <p:cBhvr>
                                        <p:cTn id="18" dur="1" fill="hold">
                                          <p:stCondLst>
                                            <p:cond delay="0"/>
                                          </p:stCondLst>
                                        </p:cTn>
                                        <p:tgtEl>
                                          <p:spTgt spid="300040"/>
                                        </p:tgtEl>
                                        <p:attrNameLst>
                                          <p:attrName>style.visibility</p:attrName>
                                        </p:attrNameLst>
                                      </p:cBhvr>
                                      <p:to>
                                        <p:strVal val="visible"/>
                                      </p:to>
                                    </p:set>
                                    <p:animEffect transition="in" filter="dissolve">
                                      <p:cBhvr>
                                        <p:cTn id="19" dur="500"/>
                                        <p:tgtEl>
                                          <p:spTgt spid="30004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00048"/>
                                        </p:tgtEl>
                                        <p:attrNameLst>
                                          <p:attrName>style.visibility</p:attrName>
                                        </p:attrNameLst>
                                      </p:cBhvr>
                                      <p:to>
                                        <p:strVal val="visible"/>
                                      </p:to>
                                    </p:set>
                                    <p:animEffect transition="in" filter="dissolve">
                                      <p:cBhvr>
                                        <p:cTn id="22" dur="500"/>
                                        <p:tgtEl>
                                          <p:spTgt spid="300048"/>
                                        </p:tgtEl>
                                      </p:cBhvr>
                                    </p:animEffect>
                                  </p:childTnLst>
                                </p:cTn>
                              </p:par>
                              <p:par>
                                <p:cTn id="23" presetID="9" presetClass="entr" presetSubtype="0" fill="hold" nodeType="withEffect">
                                  <p:stCondLst>
                                    <p:cond delay="0"/>
                                  </p:stCondLst>
                                  <p:childTnLst>
                                    <p:set>
                                      <p:cBhvr>
                                        <p:cTn id="24" dur="1" fill="hold">
                                          <p:stCondLst>
                                            <p:cond delay="0"/>
                                          </p:stCondLst>
                                        </p:cTn>
                                        <p:tgtEl>
                                          <p:spTgt spid="300049"/>
                                        </p:tgtEl>
                                        <p:attrNameLst>
                                          <p:attrName>style.visibility</p:attrName>
                                        </p:attrNameLst>
                                      </p:cBhvr>
                                      <p:to>
                                        <p:strVal val="visible"/>
                                      </p:to>
                                    </p:set>
                                    <p:animEffect transition="in" filter="dissolve">
                                      <p:cBhvr>
                                        <p:cTn id="25" dur="500"/>
                                        <p:tgtEl>
                                          <p:spTgt spid="300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7" grpId="0"/>
      <p:bldP spid="300038" grpId="0"/>
      <p:bldP spid="300039" grpId="0"/>
      <p:bldP spid="30004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4"/>
          <p:cNvSpPr>
            <a:spLocks noGrp="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7BE6610E-69F0-44F6-8BEA-7E3FF14F63A7}" type="slidenum">
              <a:rPr lang="zh-CN" altLang="en-US" sz="1600" smtClean="0">
                <a:solidFill>
                  <a:srgbClr val="FFFF00"/>
                </a:solidFill>
                <a:ea typeface="宋体" panose="02010600030101010101" pitchFamily="2" charset="-122"/>
              </a:rPr>
              <a:t>44</a:t>
            </a:fld>
            <a:endParaRPr lang="en-US" altLang="zh-CN" sz="1600">
              <a:solidFill>
                <a:srgbClr val="FFFF00"/>
              </a:solidFill>
              <a:ea typeface="宋体" panose="02010600030101010101" pitchFamily="2" charset="-122"/>
            </a:endParaRPr>
          </a:p>
        </p:txBody>
      </p:sp>
      <p:sp>
        <p:nvSpPr>
          <p:cNvPr id="35843" name="Text Box 2"/>
          <p:cNvSpPr txBox="1">
            <a:spLocks noChangeArrowheads="1"/>
          </p:cNvSpPr>
          <p:nvPr/>
        </p:nvSpPr>
        <p:spPr bwMode="auto">
          <a:xfrm>
            <a:off x="685800" y="1017588"/>
            <a:ext cx="769620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solidFill>
                  <a:srgbClr val="000000"/>
                </a:solidFill>
                <a:latin typeface="黑体" panose="02010609060101010101" pitchFamily="49" charset="-122"/>
              </a:rPr>
              <a:t>有的电阻元件不遵循欧姆定律，电压与电流的比值不是常数。伏安关系也就不是过原点的一条直线。这样的电阻称为非线性电阻。</a:t>
            </a:r>
          </a:p>
        </p:txBody>
      </p:sp>
      <p:sp>
        <p:nvSpPr>
          <p:cNvPr id="35844" name="Text Box 3"/>
          <p:cNvSpPr txBox="1">
            <a:spLocks noChangeArrowheads="1"/>
          </p:cNvSpPr>
          <p:nvPr/>
        </p:nvSpPr>
        <p:spPr bwMode="auto">
          <a:xfrm>
            <a:off x="684213" y="2133600"/>
            <a:ext cx="783431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10000"/>
              </a:spcBef>
              <a:buFontTx/>
              <a:buNone/>
            </a:pPr>
            <a:r>
              <a:rPr lang="zh-CN" altLang="en-US" sz="2400">
                <a:latin typeface="黑体" panose="02010609060101010101" pitchFamily="49" charset="-122"/>
              </a:rPr>
              <a:t>伏安关系是过原点的一条直线的电阻元件称为</a:t>
            </a:r>
            <a:r>
              <a:rPr lang="zh-CN" altLang="en-US" sz="2400" b="1">
                <a:solidFill>
                  <a:srgbClr val="FF0000"/>
                </a:solidFill>
                <a:latin typeface="黑体" panose="02010609060101010101" pitchFamily="49" charset="-122"/>
              </a:rPr>
              <a:t>线性电阻</a:t>
            </a:r>
            <a:r>
              <a:rPr lang="zh-CN" altLang="en-US" sz="2400">
                <a:latin typeface="黑体" panose="02010609060101010101" pitchFamily="49" charset="-122"/>
              </a:rPr>
              <a:t>；</a:t>
            </a:r>
          </a:p>
          <a:p>
            <a:pPr eaLnBrk="1" hangingPunct="1">
              <a:lnSpc>
                <a:spcPct val="120000"/>
              </a:lnSpc>
              <a:spcBef>
                <a:spcPct val="10000"/>
              </a:spcBef>
              <a:buFontTx/>
              <a:buNone/>
            </a:pPr>
            <a:r>
              <a:rPr lang="zh-CN" altLang="en-US" sz="2400">
                <a:latin typeface="黑体" panose="02010609060101010101" pitchFamily="49" charset="-122"/>
              </a:rPr>
              <a:t>伏安关系不是过原点的一条直线的电阻称为</a:t>
            </a:r>
            <a:r>
              <a:rPr lang="zh-CN" altLang="en-US" sz="2400" b="1">
                <a:solidFill>
                  <a:srgbClr val="FF0000"/>
                </a:solidFill>
                <a:latin typeface="黑体" panose="02010609060101010101" pitchFamily="49" charset="-122"/>
              </a:rPr>
              <a:t>非线性电阻</a:t>
            </a:r>
            <a:r>
              <a:rPr lang="zh-CN" altLang="en-US" sz="2400">
                <a:latin typeface="黑体" panose="02010609060101010101" pitchFamily="49" charset="-122"/>
              </a:rPr>
              <a:t>。</a:t>
            </a:r>
          </a:p>
          <a:p>
            <a:pPr eaLnBrk="1" hangingPunct="1">
              <a:lnSpc>
                <a:spcPct val="120000"/>
              </a:lnSpc>
              <a:spcBef>
                <a:spcPct val="10000"/>
              </a:spcBef>
              <a:buFontTx/>
              <a:buNone/>
            </a:pPr>
            <a:r>
              <a:rPr lang="zh-CN" altLang="en-US" sz="2400">
                <a:latin typeface="黑体" panose="02010609060101010101" pitchFamily="49" charset="-122"/>
              </a:rPr>
              <a:t>下图为非线性电阻的符号和一个非线性电阻元件的伏安特性曲线。</a:t>
            </a:r>
          </a:p>
        </p:txBody>
      </p:sp>
      <p:sp>
        <p:nvSpPr>
          <p:cNvPr id="35845" name="Text Box 4"/>
          <p:cNvSpPr txBox="1">
            <a:spLocks noChangeArrowheads="1"/>
          </p:cNvSpPr>
          <p:nvPr/>
        </p:nvSpPr>
        <p:spPr bwMode="auto">
          <a:xfrm>
            <a:off x="4140200" y="5229225"/>
            <a:ext cx="36004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ea typeface="楷体_GB2312" pitchFamily="49" charset="-122"/>
              </a:rPr>
              <a:t>非线性电阻的伏安特性</a:t>
            </a:r>
          </a:p>
        </p:txBody>
      </p:sp>
      <p:grpSp>
        <p:nvGrpSpPr>
          <p:cNvPr id="35846" name="Group 5"/>
          <p:cNvGrpSpPr/>
          <p:nvPr/>
        </p:nvGrpSpPr>
        <p:grpSpPr bwMode="auto">
          <a:xfrm>
            <a:off x="4932363" y="3500438"/>
            <a:ext cx="2027237" cy="1790700"/>
            <a:chOff x="3044" y="2256"/>
            <a:chExt cx="1612" cy="1536"/>
          </a:xfrm>
        </p:grpSpPr>
        <p:sp>
          <p:nvSpPr>
            <p:cNvPr id="35859" name="Line 6"/>
            <p:cNvSpPr>
              <a:spLocks noChangeShapeType="1"/>
            </p:cNvSpPr>
            <p:nvPr/>
          </p:nvSpPr>
          <p:spPr bwMode="auto">
            <a:xfrm flipV="1">
              <a:off x="3812" y="2354"/>
              <a:ext cx="0" cy="1438"/>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0" name="Text Box 7"/>
            <p:cNvSpPr txBox="1">
              <a:spLocks noChangeArrowheads="1"/>
            </p:cNvSpPr>
            <p:nvPr/>
          </p:nvSpPr>
          <p:spPr bwMode="auto">
            <a:xfrm>
              <a:off x="3906" y="2256"/>
              <a:ext cx="214"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400" b="1" i="1">
                  <a:ea typeface="宋体" panose="02010600030101010101" pitchFamily="2" charset="-122"/>
                </a:rPr>
                <a:t>i</a:t>
              </a:r>
              <a:endParaRPr kumimoji="1" lang="en-US" altLang="zh-CN" sz="2400" b="1">
                <a:ea typeface="宋体" panose="02010600030101010101" pitchFamily="2" charset="-122"/>
              </a:endParaRPr>
            </a:p>
          </p:txBody>
        </p:sp>
        <p:sp>
          <p:nvSpPr>
            <p:cNvPr id="35861" name="Line 8"/>
            <p:cNvSpPr>
              <a:spLocks noChangeShapeType="1"/>
            </p:cNvSpPr>
            <p:nvPr/>
          </p:nvSpPr>
          <p:spPr bwMode="auto">
            <a:xfrm>
              <a:off x="3044" y="3091"/>
              <a:ext cx="1604" cy="0"/>
            </a:xfrm>
            <a:prstGeom prst="line">
              <a:avLst/>
            </a:prstGeom>
            <a:noFill/>
            <a:ln w="38100">
              <a:solidFill>
                <a:schemeClr val="tx1"/>
              </a:solidFill>
              <a:rou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62" name="Text Box 9"/>
            <p:cNvSpPr txBox="1">
              <a:spLocks noChangeArrowheads="1"/>
            </p:cNvSpPr>
            <p:nvPr/>
          </p:nvSpPr>
          <p:spPr bwMode="auto">
            <a:xfrm>
              <a:off x="4388" y="3078"/>
              <a:ext cx="268"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sz="2000" b="1" i="1">
                  <a:ea typeface="宋体" panose="02010600030101010101" pitchFamily="2" charset="-122"/>
                </a:rPr>
                <a:t>u</a:t>
              </a:r>
              <a:endParaRPr kumimoji="1" lang="en-US" altLang="zh-CN" sz="2000" b="1">
                <a:ea typeface="宋体" panose="02010600030101010101" pitchFamily="2" charset="-122"/>
              </a:endParaRPr>
            </a:p>
          </p:txBody>
        </p:sp>
        <p:sp>
          <p:nvSpPr>
            <p:cNvPr id="35863" name="Text Box 10"/>
            <p:cNvSpPr txBox="1">
              <a:spLocks noChangeArrowheads="1"/>
            </p:cNvSpPr>
            <p:nvPr/>
          </p:nvSpPr>
          <p:spPr bwMode="auto">
            <a:xfrm>
              <a:off x="3766" y="3078"/>
              <a:ext cx="322"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i="1">
                  <a:ea typeface="宋体" panose="02010600030101010101" pitchFamily="2" charset="-122"/>
                </a:rPr>
                <a:t>O</a:t>
              </a:r>
            </a:p>
          </p:txBody>
        </p:sp>
        <p:sp>
          <p:nvSpPr>
            <p:cNvPr id="35864" name="Freeform 11"/>
            <p:cNvSpPr/>
            <p:nvPr/>
          </p:nvSpPr>
          <p:spPr bwMode="auto">
            <a:xfrm>
              <a:off x="3284" y="2512"/>
              <a:ext cx="852" cy="624"/>
            </a:xfrm>
            <a:custGeom>
              <a:avLst/>
              <a:gdLst>
                <a:gd name="T0" fmla="*/ 0 w 852"/>
                <a:gd name="T1" fmla="*/ 624 h 624"/>
                <a:gd name="T2" fmla="*/ 528 w 852"/>
                <a:gd name="T3" fmla="*/ 576 h 624"/>
                <a:gd name="T4" fmla="*/ 684 w 852"/>
                <a:gd name="T5" fmla="*/ 474 h 624"/>
                <a:gd name="T6" fmla="*/ 768 w 852"/>
                <a:gd name="T7" fmla="*/ 336 h 624"/>
                <a:gd name="T8" fmla="*/ 816 w 852"/>
                <a:gd name="T9" fmla="*/ 192 h 624"/>
                <a:gd name="T10" fmla="*/ 852 w 852"/>
                <a:gd name="T11" fmla="*/ 0 h 6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52" h="624">
                  <a:moveTo>
                    <a:pt x="0" y="624"/>
                  </a:moveTo>
                  <a:cubicBezTo>
                    <a:pt x="208" y="612"/>
                    <a:pt x="414" y="601"/>
                    <a:pt x="528" y="576"/>
                  </a:cubicBezTo>
                  <a:cubicBezTo>
                    <a:pt x="642" y="551"/>
                    <a:pt x="644" y="514"/>
                    <a:pt x="684" y="474"/>
                  </a:cubicBezTo>
                  <a:cubicBezTo>
                    <a:pt x="724" y="434"/>
                    <a:pt x="746" y="383"/>
                    <a:pt x="768" y="336"/>
                  </a:cubicBezTo>
                  <a:cubicBezTo>
                    <a:pt x="790" y="289"/>
                    <a:pt x="802" y="248"/>
                    <a:pt x="816" y="192"/>
                  </a:cubicBezTo>
                  <a:cubicBezTo>
                    <a:pt x="830" y="136"/>
                    <a:pt x="844" y="40"/>
                    <a:pt x="852" y="0"/>
                  </a:cubicBezTo>
                </a:path>
              </a:pathLst>
            </a:custGeom>
            <a:noFill/>
            <a:ln w="3810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5" name="Freeform 12"/>
            <p:cNvSpPr/>
            <p:nvPr/>
          </p:nvSpPr>
          <p:spPr bwMode="auto">
            <a:xfrm>
              <a:off x="3218" y="3143"/>
              <a:ext cx="66" cy="449"/>
            </a:xfrm>
            <a:custGeom>
              <a:avLst/>
              <a:gdLst>
                <a:gd name="T0" fmla="*/ 66 w 66"/>
                <a:gd name="T1" fmla="*/ 7 h 449"/>
                <a:gd name="T2" fmla="*/ 31 w 66"/>
                <a:gd name="T3" fmla="*/ 49 h 449"/>
                <a:gd name="T4" fmla="*/ 12 w 66"/>
                <a:gd name="T5" fmla="*/ 191 h 449"/>
                <a:gd name="T6" fmla="*/ 0 w 66"/>
                <a:gd name="T7" fmla="*/ 449 h 4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 h="449">
                  <a:moveTo>
                    <a:pt x="66" y="7"/>
                  </a:moveTo>
                  <a:cubicBezTo>
                    <a:pt x="51" y="0"/>
                    <a:pt x="40" y="18"/>
                    <a:pt x="31" y="49"/>
                  </a:cubicBezTo>
                  <a:cubicBezTo>
                    <a:pt x="22" y="80"/>
                    <a:pt x="17" y="124"/>
                    <a:pt x="12" y="191"/>
                  </a:cubicBezTo>
                  <a:cubicBezTo>
                    <a:pt x="7" y="258"/>
                    <a:pt x="2" y="395"/>
                    <a:pt x="0" y="449"/>
                  </a:cubicBezTo>
                </a:path>
              </a:pathLst>
            </a:custGeom>
            <a:noFill/>
            <a:ln w="38100" cmpd="sng">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5847" name="Text Box 13"/>
          <p:cNvSpPr txBox="1">
            <a:spLocks noChangeArrowheads="1"/>
          </p:cNvSpPr>
          <p:nvPr/>
        </p:nvSpPr>
        <p:spPr bwMode="auto">
          <a:xfrm>
            <a:off x="827088" y="5203825"/>
            <a:ext cx="29067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ea typeface="楷体_GB2312" pitchFamily="49" charset="-122"/>
              </a:rPr>
              <a:t>非线性电阻的符号</a:t>
            </a:r>
          </a:p>
        </p:txBody>
      </p:sp>
      <p:grpSp>
        <p:nvGrpSpPr>
          <p:cNvPr id="35848" name="Group 14"/>
          <p:cNvGrpSpPr/>
          <p:nvPr/>
        </p:nvGrpSpPr>
        <p:grpSpPr bwMode="auto">
          <a:xfrm>
            <a:off x="1476375" y="3933825"/>
            <a:ext cx="2362200" cy="1174750"/>
            <a:chOff x="720" y="2928"/>
            <a:chExt cx="1488" cy="740"/>
          </a:xfrm>
        </p:grpSpPr>
        <p:sp>
          <p:nvSpPr>
            <p:cNvPr id="35850" name="Line 15"/>
            <p:cNvSpPr>
              <a:spLocks noChangeShapeType="1"/>
            </p:cNvSpPr>
            <p:nvPr/>
          </p:nvSpPr>
          <p:spPr bwMode="auto">
            <a:xfrm>
              <a:off x="1344" y="3456"/>
              <a:ext cx="9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5851" name="Group 16"/>
            <p:cNvGrpSpPr/>
            <p:nvPr/>
          </p:nvGrpSpPr>
          <p:grpSpPr bwMode="auto">
            <a:xfrm>
              <a:off x="720" y="2928"/>
              <a:ext cx="1488" cy="740"/>
              <a:chOff x="816" y="3024"/>
              <a:chExt cx="1488" cy="740"/>
            </a:xfrm>
          </p:grpSpPr>
          <p:sp>
            <p:nvSpPr>
              <p:cNvPr id="35853" name="Line 17"/>
              <p:cNvSpPr>
                <a:spLocks noChangeShapeType="1"/>
              </p:cNvSpPr>
              <p:nvPr/>
            </p:nvSpPr>
            <p:spPr bwMode="auto">
              <a:xfrm rot="-5400000">
                <a:off x="1464" y="2722"/>
                <a:ext cx="0" cy="129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4" name="Rectangle 18"/>
              <p:cNvSpPr>
                <a:spLocks noChangeArrowheads="1"/>
              </p:cNvSpPr>
              <p:nvPr/>
            </p:nvSpPr>
            <p:spPr bwMode="auto">
              <a:xfrm rot="-5400000">
                <a:off x="1464" y="3154"/>
                <a:ext cx="192" cy="432"/>
              </a:xfrm>
              <a:prstGeom prst="rect">
                <a:avLst/>
              </a:prstGeom>
              <a:solidFill>
                <a:schemeClr val="bg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5855" name="Text Box 19"/>
              <p:cNvSpPr txBox="1">
                <a:spLocks noChangeArrowheads="1"/>
              </p:cNvSpPr>
              <p:nvPr/>
            </p:nvSpPr>
            <p:spPr bwMode="auto">
              <a:xfrm>
                <a:off x="1488" y="302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000" b="1" i="1">
                    <a:ea typeface="宋体" panose="02010600030101010101" pitchFamily="2" charset="-122"/>
                  </a:rPr>
                  <a:t>R</a:t>
                </a:r>
              </a:p>
            </p:txBody>
          </p:sp>
          <p:sp>
            <p:nvSpPr>
              <p:cNvPr id="35856" name="Line 20"/>
              <p:cNvSpPr>
                <a:spLocks noChangeShapeType="1"/>
              </p:cNvSpPr>
              <p:nvPr/>
            </p:nvSpPr>
            <p:spPr bwMode="auto">
              <a:xfrm rot="-5400000">
                <a:off x="1008" y="3274"/>
                <a:ext cx="0" cy="192"/>
              </a:xfrm>
              <a:prstGeom prst="line">
                <a:avLst/>
              </a:prstGeom>
              <a:noFill/>
              <a:ln w="38100">
                <a:solidFill>
                  <a:schemeClr val="tx1"/>
                </a:solidFill>
                <a:round/>
                <a:headEnd type="none" w="lg"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7" name="Text Box 21"/>
              <p:cNvSpPr txBox="1">
                <a:spLocks noChangeArrowheads="1"/>
              </p:cNvSpPr>
              <p:nvPr/>
            </p:nvSpPr>
            <p:spPr bwMode="auto">
              <a:xfrm>
                <a:off x="912" y="31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000" b="1" i="1">
                    <a:latin typeface="Arial" panose="020B0604020202020204" pitchFamily="34" charset="0"/>
                    <a:ea typeface="宋体" panose="02010600030101010101" pitchFamily="2" charset="-122"/>
                  </a:rPr>
                  <a:t>i</a:t>
                </a:r>
              </a:p>
            </p:txBody>
          </p:sp>
          <p:sp>
            <p:nvSpPr>
              <p:cNvPr id="35858" name="Text Box 22"/>
              <p:cNvSpPr txBox="1">
                <a:spLocks noChangeArrowheads="1"/>
              </p:cNvSpPr>
              <p:nvPr/>
            </p:nvSpPr>
            <p:spPr bwMode="auto">
              <a:xfrm>
                <a:off x="960" y="3514"/>
                <a:ext cx="1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000" b="1">
                    <a:ea typeface="宋体" panose="02010600030101010101" pitchFamily="2" charset="-122"/>
                  </a:rPr>
                  <a:t>+         </a:t>
                </a:r>
                <a:r>
                  <a:rPr lang="en-US" altLang="zh-CN" sz="2000" b="1" i="1">
                    <a:ea typeface="宋体" panose="02010600030101010101" pitchFamily="2" charset="-122"/>
                  </a:rPr>
                  <a:t>u         </a:t>
                </a:r>
                <a:r>
                  <a:rPr lang="zh-CN" altLang="en-US" sz="2000" b="1">
                    <a:ea typeface="宋体" panose="02010600030101010101" pitchFamily="2" charset="-122"/>
                  </a:rPr>
                  <a:t>－</a:t>
                </a:r>
              </a:p>
            </p:txBody>
          </p:sp>
        </p:grpSp>
        <p:sp>
          <p:nvSpPr>
            <p:cNvPr id="35852" name="Line 23"/>
            <p:cNvSpPr>
              <a:spLocks noChangeShapeType="1"/>
            </p:cNvSpPr>
            <p:nvPr/>
          </p:nvSpPr>
          <p:spPr bwMode="auto">
            <a:xfrm flipH="1">
              <a:off x="1440" y="3024"/>
              <a:ext cx="240" cy="43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5849" name="Rectangle 24"/>
          <p:cNvSpPr>
            <a:spLocks noGrp="1" noChangeArrowheads="1"/>
          </p:cNvSpPr>
          <p:nvPr>
            <p:ph type="title"/>
          </p:nvPr>
        </p:nvSpPr>
        <p:spPr>
          <a:noFill/>
        </p:spPr>
        <p:txBody>
          <a:bodyPr/>
          <a:lstStyle/>
          <a:p>
            <a:r>
              <a:rPr lang="en-US" altLang="zh-CN"/>
              <a:t>2</a:t>
            </a:r>
            <a:r>
              <a:rPr lang="zh-CN" altLang="en-US"/>
              <a:t>、伏安特性</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97B2FDF-22BA-453C-B7D6-4B4A8BD83135}" type="slidenum">
              <a:rPr lang="zh-CN" altLang="en-US" sz="1600" smtClean="0">
                <a:solidFill>
                  <a:srgbClr val="FFFF00"/>
                </a:solidFill>
                <a:ea typeface="宋体" panose="02010600030101010101" pitchFamily="2" charset="-122"/>
              </a:rPr>
              <a:t>45</a:t>
            </a:fld>
            <a:endParaRPr lang="en-US" altLang="zh-CN" sz="1600">
              <a:solidFill>
                <a:srgbClr val="FFFF00"/>
              </a:solidFill>
              <a:ea typeface="宋体" panose="02010600030101010101" pitchFamily="2" charset="-122"/>
            </a:endParaRPr>
          </a:p>
        </p:txBody>
      </p:sp>
      <p:sp>
        <p:nvSpPr>
          <p:cNvPr id="36867" name="Rectangle 3"/>
          <p:cNvSpPr>
            <a:spLocks noGrp="1" noChangeArrowheads="1"/>
          </p:cNvSpPr>
          <p:nvPr>
            <p:ph type="body" idx="4294967295"/>
          </p:nvPr>
        </p:nvSpPr>
        <p:spPr>
          <a:xfrm>
            <a:off x="184150" y="1052513"/>
            <a:ext cx="7772400" cy="576262"/>
          </a:xfrm>
        </p:spPr>
        <p:txBody>
          <a:bodyPr/>
          <a:lstStyle/>
          <a:p>
            <a:pPr eaLnBrk="1" hangingPunct="1"/>
            <a:r>
              <a:rPr lang="zh-CN" altLang="en-US" sz="2400">
                <a:latin typeface="Arial" panose="020B0604020202020204" pitchFamily="34" charset="0"/>
              </a:rPr>
              <a:t>电压与电流</a:t>
            </a:r>
            <a:r>
              <a:rPr lang="zh-CN" altLang="en-US" sz="2400" b="1">
                <a:solidFill>
                  <a:srgbClr val="FF0000"/>
                </a:solidFill>
                <a:latin typeface="Arial" panose="020B0604020202020204" pitchFamily="34" charset="0"/>
              </a:rPr>
              <a:t>非</a:t>
            </a:r>
            <a:r>
              <a:rPr lang="zh-CN" altLang="en-US" sz="2400">
                <a:latin typeface="Arial" panose="020B0604020202020204" pitchFamily="34" charset="0"/>
              </a:rPr>
              <a:t>关联参考方向时，欧姆定理为</a:t>
            </a:r>
          </a:p>
        </p:txBody>
      </p:sp>
      <p:sp>
        <p:nvSpPr>
          <p:cNvPr id="36868"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nvGrpSpPr>
          <p:cNvPr id="36869" name="Group 5"/>
          <p:cNvGrpSpPr/>
          <p:nvPr/>
        </p:nvGrpSpPr>
        <p:grpSpPr bwMode="auto">
          <a:xfrm>
            <a:off x="1403350" y="1484313"/>
            <a:ext cx="2362200" cy="1174750"/>
            <a:chOff x="816" y="3024"/>
            <a:chExt cx="1488" cy="740"/>
          </a:xfrm>
        </p:grpSpPr>
        <p:sp>
          <p:nvSpPr>
            <p:cNvPr id="36878" name="Line 6"/>
            <p:cNvSpPr>
              <a:spLocks noChangeShapeType="1"/>
            </p:cNvSpPr>
            <p:nvPr/>
          </p:nvSpPr>
          <p:spPr bwMode="auto">
            <a:xfrm rot="-5400000">
              <a:off x="1464" y="2722"/>
              <a:ext cx="0" cy="129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79" name="Rectangle 7"/>
            <p:cNvSpPr>
              <a:spLocks noChangeArrowheads="1"/>
            </p:cNvSpPr>
            <p:nvPr/>
          </p:nvSpPr>
          <p:spPr bwMode="auto">
            <a:xfrm rot="-5400000">
              <a:off x="1464" y="3154"/>
              <a:ext cx="192" cy="432"/>
            </a:xfrm>
            <a:prstGeom prst="rect">
              <a:avLst/>
            </a:prstGeom>
            <a:solidFill>
              <a:schemeClr val="bg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6880" name="Text Box 8"/>
            <p:cNvSpPr txBox="1">
              <a:spLocks noChangeArrowheads="1"/>
            </p:cNvSpPr>
            <p:nvPr/>
          </p:nvSpPr>
          <p:spPr bwMode="auto">
            <a:xfrm>
              <a:off x="1488" y="302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000" b="1" i="1">
                  <a:ea typeface="宋体" panose="02010600030101010101" pitchFamily="2" charset="-122"/>
                </a:rPr>
                <a:t>R</a:t>
              </a:r>
            </a:p>
          </p:txBody>
        </p:sp>
        <p:sp>
          <p:nvSpPr>
            <p:cNvPr id="36881" name="Line 9"/>
            <p:cNvSpPr>
              <a:spLocks noChangeShapeType="1"/>
            </p:cNvSpPr>
            <p:nvPr/>
          </p:nvSpPr>
          <p:spPr bwMode="auto">
            <a:xfrm rot="-5400000">
              <a:off x="1008" y="3274"/>
              <a:ext cx="0" cy="192"/>
            </a:xfrm>
            <a:prstGeom prst="line">
              <a:avLst/>
            </a:prstGeom>
            <a:noFill/>
            <a:ln w="38100">
              <a:solidFill>
                <a:schemeClr val="tx1"/>
              </a:solidFill>
              <a:round/>
              <a:headEnd type="none" w="lg"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2" name="Text Box 10"/>
            <p:cNvSpPr txBox="1">
              <a:spLocks noChangeArrowheads="1"/>
            </p:cNvSpPr>
            <p:nvPr/>
          </p:nvSpPr>
          <p:spPr bwMode="auto">
            <a:xfrm>
              <a:off x="912" y="312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000" b="1" i="1">
                  <a:ea typeface="宋体" panose="02010600030101010101" pitchFamily="2" charset="-122"/>
                </a:rPr>
                <a:t>i</a:t>
              </a:r>
            </a:p>
          </p:txBody>
        </p:sp>
        <p:sp>
          <p:nvSpPr>
            <p:cNvPr id="36883" name="Text Box 11"/>
            <p:cNvSpPr txBox="1">
              <a:spLocks noChangeArrowheads="1"/>
            </p:cNvSpPr>
            <p:nvPr/>
          </p:nvSpPr>
          <p:spPr bwMode="auto">
            <a:xfrm>
              <a:off x="960" y="3514"/>
              <a:ext cx="134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000" b="1">
                  <a:ea typeface="宋体" panose="02010600030101010101" pitchFamily="2" charset="-122"/>
                </a:rPr>
                <a:t>-         </a:t>
              </a:r>
              <a:r>
                <a:rPr lang="en-US" altLang="zh-CN" sz="2000" b="1" i="1">
                  <a:ea typeface="宋体" panose="02010600030101010101" pitchFamily="2" charset="-122"/>
                </a:rPr>
                <a:t>u         </a:t>
              </a:r>
              <a:r>
                <a:rPr lang="en-US" altLang="zh-CN" sz="2000" b="1">
                  <a:ea typeface="宋体" panose="02010600030101010101" pitchFamily="2" charset="-122"/>
                </a:rPr>
                <a:t>+</a:t>
              </a:r>
            </a:p>
          </p:txBody>
        </p:sp>
      </p:grpSp>
      <p:sp>
        <p:nvSpPr>
          <p:cNvPr id="36870" name="Text Box 12"/>
          <p:cNvSpPr txBox="1">
            <a:spLocks noChangeArrowheads="1"/>
          </p:cNvSpPr>
          <p:nvPr/>
        </p:nvSpPr>
        <p:spPr bwMode="auto">
          <a:xfrm>
            <a:off x="611188" y="2751138"/>
            <a:ext cx="7696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solidFill>
                  <a:srgbClr val="FF3300"/>
                </a:solidFill>
              </a:rPr>
              <a:t>电导：</a:t>
            </a:r>
            <a:r>
              <a:rPr lang="zh-CN" altLang="en-US" sz="2400"/>
              <a:t>电阻的倒数称为电导，用大写字母</a:t>
            </a:r>
            <a:r>
              <a:rPr lang="en-US" altLang="zh-CN" sz="2400" b="1" i="1"/>
              <a:t>G</a:t>
            </a:r>
            <a:r>
              <a:rPr lang="zh-CN" altLang="en-US" sz="2400"/>
              <a:t>表示。单位：西门子（</a:t>
            </a:r>
            <a:r>
              <a:rPr lang="en-US" altLang="zh-CN" sz="2400" b="1"/>
              <a:t>S</a:t>
            </a:r>
            <a:r>
              <a:rPr lang="zh-CN" altLang="en-US" sz="2400"/>
              <a:t>）、毫西门子（</a:t>
            </a:r>
            <a:r>
              <a:rPr lang="en-US" altLang="zh-CN" sz="2400" b="1"/>
              <a:t>mS</a:t>
            </a:r>
            <a:r>
              <a:rPr lang="en-US" altLang="zh-CN" sz="2400"/>
              <a:t>)</a:t>
            </a:r>
          </a:p>
        </p:txBody>
      </p:sp>
      <p:graphicFrame>
        <p:nvGraphicFramePr>
          <p:cNvPr id="36871" name="Object 13"/>
          <p:cNvGraphicFramePr>
            <a:graphicFrameLocks noChangeAspect="1"/>
          </p:cNvGraphicFramePr>
          <p:nvPr/>
        </p:nvGraphicFramePr>
        <p:xfrm>
          <a:off x="3995738" y="3629025"/>
          <a:ext cx="1219200" cy="1082675"/>
        </p:xfrm>
        <a:graphic>
          <a:graphicData uri="http://schemas.openxmlformats.org/presentationml/2006/ole">
            <mc:AlternateContent xmlns:mc="http://schemas.openxmlformats.org/markup-compatibility/2006">
              <mc:Choice xmlns:v="urn:schemas-microsoft-com:vml" Requires="v">
                <p:oleObj name="公式" r:id="rId2" imgW="457200" imgH="406400" progId="Equation.3">
                  <p:embed/>
                </p:oleObj>
              </mc:Choice>
              <mc:Fallback>
                <p:oleObj name="公式" r:id="rId2" imgW="457200" imgH="406400" progId="Equation.3">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3629025"/>
                        <a:ext cx="1219200" cy="1082675"/>
                      </a:xfrm>
                      <a:prstGeom prst="rect">
                        <a:avLst/>
                      </a:prstGeom>
                      <a:solidFill>
                        <a:srgbClr val="AFFF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2" name="Text Box 14"/>
          <p:cNvSpPr txBox="1">
            <a:spLocks noChangeArrowheads="1"/>
          </p:cNvSpPr>
          <p:nvPr/>
        </p:nvSpPr>
        <p:spPr bwMode="auto">
          <a:xfrm>
            <a:off x="609600" y="4916488"/>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欧姆定律表示为</a:t>
            </a:r>
          </a:p>
        </p:txBody>
      </p:sp>
      <p:sp>
        <p:nvSpPr>
          <p:cNvPr id="36873" name="Text Box 19"/>
          <p:cNvSpPr txBox="1">
            <a:spLocks noChangeArrowheads="1"/>
          </p:cNvSpPr>
          <p:nvPr/>
        </p:nvSpPr>
        <p:spPr bwMode="auto">
          <a:xfrm>
            <a:off x="4857750" y="4916488"/>
            <a:ext cx="792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latin typeface="Arial" panose="020B0604020202020204" pitchFamily="34" charset="0"/>
              </a:rPr>
              <a:t>或</a:t>
            </a:r>
          </a:p>
        </p:txBody>
      </p:sp>
      <p:sp>
        <p:nvSpPr>
          <p:cNvPr id="36874" name="Rectangle 21"/>
          <p:cNvSpPr>
            <a:spLocks noGrp="1" noChangeArrowheads="1"/>
          </p:cNvSpPr>
          <p:nvPr>
            <p:ph type="title"/>
          </p:nvPr>
        </p:nvSpPr>
        <p:spPr>
          <a:noFill/>
        </p:spPr>
        <p:txBody>
          <a:bodyPr/>
          <a:lstStyle/>
          <a:p>
            <a:r>
              <a:rPr lang="en-US" altLang="zh-CN"/>
              <a:t>2</a:t>
            </a:r>
            <a:r>
              <a:rPr lang="zh-CN" altLang="en-US"/>
              <a:t>、伏安特性</a:t>
            </a:r>
          </a:p>
        </p:txBody>
      </p:sp>
      <p:sp>
        <p:nvSpPr>
          <p:cNvPr id="36875" name="Text Box 22"/>
          <p:cNvSpPr txBox="1">
            <a:spLocks noChangeArrowheads="1"/>
          </p:cNvSpPr>
          <p:nvPr/>
        </p:nvSpPr>
        <p:spPr bwMode="auto">
          <a:xfrm>
            <a:off x="4551363" y="1814513"/>
            <a:ext cx="1228725" cy="519112"/>
          </a:xfrm>
          <a:prstGeom prst="rect">
            <a:avLst/>
          </a:prstGeom>
          <a:solidFill>
            <a:srgbClr val="AFFF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u</a:t>
            </a:r>
            <a:r>
              <a:rPr lang="en-US" altLang="zh-CN" b="1"/>
              <a:t>= −</a:t>
            </a:r>
            <a:r>
              <a:rPr lang="en-US" altLang="zh-CN" b="1" i="1"/>
              <a:t>R</a:t>
            </a:r>
            <a:r>
              <a:rPr lang="en-US" altLang="zh-CN" sz="500" b="1" i="1"/>
              <a:t> </a:t>
            </a:r>
            <a:r>
              <a:rPr lang="en-US" altLang="zh-CN" b="1" i="1"/>
              <a:t>i</a:t>
            </a:r>
          </a:p>
        </p:txBody>
      </p:sp>
      <p:sp>
        <p:nvSpPr>
          <p:cNvPr id="36876" name="Text Box 23"/>
          <p:cNvSpPr txBox="1">
            <a:spLocks noChangeArrowheads="1"/>
          </p:cNvSpPr>
          <p:nvPr/>
        </p:nvSpPr>
        <p:spPr bwMode="auto">
          <a:xfrm>
            <a:off x="2916238" y="4926013"/>
            <a:ext cx="957262" cy="519112"/>
          </a:xfrm>
          <a:prstGeom prst="rect">
            <a:avLst/>
          </a:prstGeom>
          <a:solidFill>
            <a:srgbClr val="AFFF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i</a:t>
            </a:r>
            <a:r>
              <a:rPr lang="en-US" altLang="zh-CN" b="1"/>
              <a:t>=</a:t>
            </a:r>
            <a:r>
              <a:rPr lang="en-US" altLang="zh-CN" b="1" i="1"/>
              <a:t>G</a:t>
            </a:r>
            <a:r>
              <a:rPr lang="en-US" altLang="zh-CN" sz="500" b="1" i="1"/>
              <a:t> </a:t>
            </a:r>
            <a:r>
              <a:rPr lang="en-US" altLang="zh-CN" b="1" i="1"/>
              <a:t>u</a:t>
            </a:r>
          </a:p>
        </p:txBody>
      </p:sp>
      <p:sp>
        <p:nvSpPr>
          <p:cNvPr id="36877" name="Text Box 24"/>
          <p:cNvSpPr txBox="1">
            <a:spLocks noChangeArrowheads="1"/>
          </p:cNvSpPr>
          <p:nvPr/>
        </p:nvSpPr>
        <p:spPr bwMode="auto">
          <a:xfrm>
            <a:off x="5724525" y="4868863"/>
            <a:ext cx="1249363" cy="519112"/>
          </a:xfrm>
          <a:prstGeom prst="rect">
            <a:avLst/>
          </a:prstGeom>
          <a:solidFill>
            <a:srgbClr val="AFFF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i</a:t>
            </a:r>
            <a:r>
              <a:rPr lang="en-US" altLang="zh-CN" b="1"/>
              <a:t>= −</a:t>
            </a:r>
            <a:r>
              <a:rPr lang="en-US" altLang="zh-CN" b="1" i="1"/>
              <a:t>G</a:t>
            </a:r>
            <a:r>
              <a:rPr lang="en-US" altLang="zh-CN" sz="500" b="1" i="1"/>
              <a:t> </a:t>
            </a:r>
            <a:r>
              <a:rPr lang="en-US" altLang="zh-CN" b="1" i="1"/>
              <a:t>u</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ED3CB6D5-4707-44F3-B6DC-BA9E575BB134}" type="slidenum">
              <a:rPr lang="zh-CN" altLang="en-US" sz="1600" smtClean="0">
                <a:solidFill>
                  <a:srgbClr val="FFFF00"/>
                </a:solidFill>
                <a:ea typeface="宋体" panose="02010600030101010101" pitchFamily="2" charset="-122"/>
              </a:rPr>
              <a:t>46</a:t>
            </a:fld>
            <a:endParaRPr lang="en-US" altLang="zh-CN" sz="1600">
              <a:solidFill>
                <a:srgbClr val="FFFF00"/>
              </a:solidFill>
              <a:ea typeface="宋体" panose="02010600030101010101" pitchFamily="2" charset="-122"/>
            </a:endParaRPr>
          </a:p>
        </p:txBody>
      </p:sp>
      <p:sp>
        <p:nvSpPr>
          <p:cNvPr id="37891" name="Rectangle 2"/>
          <p:cNvSpPr>
            <a:spLocks noGrp="1" noChangeArrowheads="1"/>
          </p:cNvSpPr>
          <p:nvPr>
            <p:ph type="title"/>
          </p:nvPr>
        </p:nvSpPr>
        <p:spPr/>
        <p:txBody>
          <a:bodyPr/>
          <a:lstStyle/>
          <a:p>
            <a:r>
              <a:rPr lang="en-US" altLang="zh-CN"/>
              <a:t>3</a:t>
            </a:r>
            <a:r>
              <a:rPr lang="zh-CN" altLang="en-US"/>
              <a:t>、两个特例</a:t>
            </a:r>
          </a:p>
        </p:txBody>
      </p:sp>
      <p:sp>
        <p:nvSpPr>
          <p:cNvPr id="37892" name="Rectangle 4"/>
          <p:cNvSpPr>
            <a:spLocks noChangeArrowheads="1"/>
          </p:cNvSpPr>
          <p:nvPr/>
        </p:nvSpPr>
        <p:spPr bwMode="auto">
          <a:xfrm>
            <a:off x="685800" y="1333500"/>
            <a:ext cx="777240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r>
              <a:rPr lang="zh-CN" altLang="en-US"/>
              <a:t>线性电阻有两个特殊情况</a:t>
            </a:r>
            <a:r>
              <a:rPr lang="en-US" altLang="zh-CN"/>
              <a:t>——</a:t>
            </a:r>
            <a:r>
              <a:rPr lang="zh-CN" altLang="en-US"/>
              <a:t>开路和短路 </a:t>
            </a:r>
          </a:p>
        </p:txBody>
      </p:sp>
      <p:sp>
        <p:nvSpPr>
          <p:cNvPr id="304133" name="Text Box 5"/>
          <p:cNvSpPr txBox="1">
            <a:spLocks noChangeArrowheads="1"/>
          </p:cNvSpPr>
          <p:nvPr/>
        </p:nvSpPr>
        <p:spPr bwMode="auto">
          <a:xfrm>
            <a:off x="900113" y="1944688"/>
            <a:ext cx="4713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i="1"/>
              <a:t>R</a:t>
            </a:r>
            <a:r>
              <a:rPr lang="en-US" altLang="zh-CN" sz="2400"/>
              <a:t>→∞</a:t>
            </a:r>
            <a:r>
              <a:rPr lang="zh-CN" altLang="en-US" sz="2400"/>
              <a:t>时，电阻元件呈现</a:t>
            </a:r>
            <a:r>
              <a:rPr lang="zh-CN" altLang="en-US" sz="2400" b="1">
                <a:solidFill>
                  <a:srgbClr val="FF0000"/>
                </a:solidFill>
              </a:rPr>
              <a:t>开路</a:t>
            </a:r>
            <a:r>
              <a:rPr lang="zh-CN" altLang="en-US" sz="2400"/>
              <a:t>状态 </a:t>
            </a:r>
          </a:p>
        </p:txBody>
      </p:sp>
      <p:sp>
        <p:nvSpPr>
          <p:cNvPr id="304134" name="Rectangle 6"/>
          <p:cNvSpPr>
            <a:spLocks noChangeArrowheads="1"/>
          </p:cNvSpPr>
          <p:nvPr/>
        </p:nvSpPr>
        <p:spPr bwMode="auto">
          <a:xfrm>
            <a:off x="5724525" y="1946275"/>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电流恒等于零 </a:t>
            </a:r>
          </a:p>
        </p:txBody>
      </p:sp>
      <p:sp>
        <p:nvSpPr>
          <p:cNvPr id="304135" name="Rectangle 7"/>
          <p:cNvSpPr>
            <a:spLocks noChangeArrowheads="1"/>
          </p:cNvSpPr>
          <p:nvPr/>
        </p:nvSpPr>
        <p:spPr bwMode="auto">
          <a:xfrm>
            <a:off x="900113" y="2579043"/>
            <a:ext cx="4607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2400" i="1"/>
              <a:t>R</a:t>
            </a:r>
            <a:r>
              <a:rPr lang="en-US" altLang="zh-CN" sz="2400"/>
              <a:t>→0</a:t>
            </a:r>
            <a:r>
              <a:rPr lang="zh-CN" altLang="en-US" sz="2400"/>
              <a:t>时，电阻元件呈现</a:t>
            </a:r>
            <a:r>
              <a:rPr lang="zh-CN" altLang="en-US" sz="2400" b="1">
                <a:solidFill>
                  <a:srgbClr val="FF0000"/>
                </a:solidFill>
              </a:rPr>
              <a:t>短路</a:t>
            </a:r>
            <a:r>
              <a:rPr lang="zh-CN" altLang="en-US" sz="2400"/>
              <a:t>状态 </a:t>
            </a:r>
          </a:p>
        </p:txBody>
      </p:sp>
      <p:sp>
        <p:nvSpPr>
          <p:cNvPr id="304136" name="Rectangle 8"/>
          <p:cNvSpPr>
            <a:spLocks noChangeArrowheads="1"/>
          </p:cNvSpPr>
          <p:nvPr/>
        </p:nvSpPr>
        <p:spPr bwMode="auto">
          <a:xfrm>
            <a:off x="5724525" y="2581275"/>
            <a:ext cx="208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电压恒等于零 </a:t>
            </a:r>
          </a:p>
        </p:txBody>
      </p:sp>
      <p:graphicFrame>
        <p:nvGraphicFramePr>
          <p:cNvPr id="304137" name="Object 9"/>
          <p:cNvGraphicFramePr>
            <a:graphicFrameLocks noChangeAspect="1"/>
          </p:cNvGraphicFramePr>
          <p:nvPr/>
        </p:nvGraphicFramePr>
        <p:xfrm>
          <a:off x="971550" y="2989263"/>
          <a:ext cx="2659063" cy="2887662"/>
        </p:xfrm>
        <a:graphic>
          <a:graphicData uri="http://schemas.openxmlformats.org/presentationml/2006/ole">
            <mc:AlternateContent xmlns:mc="http://schemas.openxmlformats.org/markup-compatibility/2006">
              <mc:Choice xmlns:v="urn:schemas-microsoft-com:vml" Requires="v">
                <p:oleObj name="Visio" r:id="rId3" imgW="1276350" imgH="1376045" progId="Visio.Drawing.11">
                  <p:embed/>
                </p:oleObj>
              </mc:Choice>
              <mc:Fallback>
                <p:oleObj name="Visio" r:id="rId3" imgW="1276350" imgH="1376045" progId="Visio.Drawing.11">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989263"/>
                        <a:ext cx="2659063" cy="288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4138" name="Object 10"/>
          <p:cNvGraphicFramePr>
            <a:graphicFrameLocks noChangeAspect="1"/>
          </p:cNvGraphicFramePr>
          <p:nvPr/>
        </p:nvGraphicFramePr>
        <p:xfrm>
          <a:off x="846138" y="4322763"/>
          <a:ext cx="2462212" cy="111125"/>
        </p:xfrm>
        <a:graphic>
          <a:graphicData uri="http://schemas.openxmlformats.org/presentationml/2006/ole">
            <mc:AlternateContent xmlns:mc="http://schemas.openxmlformats.org/markup-compatibility/2006">
              <mc:Choice xmlns:v="urn:schemas-microsoft-com:vml" Requires="v">
                <p:oleObj name="Visio" r:id="rId5" imgW="1176655" imgH="63500" progId="Visio.Drawing.11">
                  <p:embed/>
                </p:oleObj>
              </mc:Choice>
              <mc:Fallback>
                <p:oleObj name="Visio" r:id="rId5" imgW="1176655" imgH="63500" progId="Visio.Drawing.11">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138" y="4322763"/>
                        <a:ext cx="2462212" cy="11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4139" name="Object 11"/>
          <p:cNvGraphicFramePr>
            <a:graphicFrameLocks noChangeAspect="1"/>
          </p:cNvGraphicFramePr>
          <p:nvPr/>
        </p:nvGraphicFramePr>
        <p:xfrm>
          <a:off x="5724525" y="2989263"/>
          <a:ext cx="2659063" cy="2887662"/>
        </p:xfrm>
        <a:graphic>
          <a:graphicData uri="http://schemas.openxmlformats.org/presentationml/2006/ole">
            <mc:AlternateContent xmlns:mc="http://schemas.openxmlformats.org/markup-compatibility/2006">
              <mc:Choice xmlns:v="urn:schemas-microsoft-com:vml" Requires="v">
                <p:oleObj name="Visio" r:id="rId7" imgW="1276350" imgH="1376045" progId="Visio.Drawing.11">
                  <p:embed/>
                </p:oleObj>
              </mc:Choice>
              <mc:Fallback>
                <p:oleObj name="Visio" r:id="rId7" imgW="1276350" imgH="1376045" progId="Visio.Drawing.11">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2989263"/>
                        <a:ext cx="2659063" cy="288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4140" name="Object 12"/>
          <p:cNvGraphicFramePr>
            <a:graphicFrameLocks noChangeAspect="1"/>
          </p:cNvGraphicFramePr>
          <p:nvPr/>
        </p:nvGraphicFramePr>
        <p:xfrm>
          <a:off x="6967538" y="3240088"/>
          <a:ext cx="111125" cy="2274887"/>
        </p:xfrm>
        <a:graphic>
          <a:graphicData uri="http://schemas.openxmlformats.org/presentationml/2006/ole">
            <mc:AlternateContent xmlns:mc="http://schemas.openxmlformats.org/markup-compatibility/2006">
              <mc:Choice xmlns:v="urn:schemas-microsoft-com:vml" Requires="v">
                <p:oleObj name="Visio" r:id="rId9" imgW="63500" imgH="1086485" progId="Visio.Drawing.11">
                  <p:embed/>
                </p:oleObj>
              </mc:Choice>
              <mc:Fallback>
                <p:oleObj name="Visio" r:id="rId9" imgW="63500" imgH="1086485" progId="Visio.Drawing.11">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67538" y="3240088"/>
                        <a:ext cx="111125" cy="227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4133"/>
                                        </p:tgtEl>
                                        <p:attrNameLst>
                                          <p:attrName>style.visibility</p:attrName>
                                        </p:attrNameLst>
                                      </p:cBhvr>
                                      <p:to>
                                        <p:strVal val="visible"/>
                                      </p:to>
                                    </p:set>
                                    <p:animEffect transition="in" filter="wipe(left)">
                                      <p:cBhvr>
                                        <p:cTn id="7" dur="500"/>
                                        <p:tgtEl>
                                          <p:spTgt spid="3041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4134"/>
                                        </p:tgtEl>
                                        <p:attrNameLst>
                                          <p:attrName>style.visibility</p:attrName>
                                        </p:attrNameLst>
                                      </p:cBhvr>
                                      <p:to>
                                        <p:strVal val="visible"/>
                                      </p:to>
                                    </p:set>
                                    <p:animEffect transition="in" filter="wipe(left)">
                                      <p:cBhvr>
                                        <p:cTn id="11" dur="500"/>
                                        <p:tgtEl>
                                          <p:spTgt spid="30413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04137"/>
                                        </p:tgtEl>
                                        <p:attrNameLst>
                                          <p:attrName>style.visibility</p:attrName>
                                        </p:attrNameLst>
                                      </p:cBhvr>
                                      <p:to>
                                        <p:strVal val="visible"/>
                                      </p:to>
                                    </p:set>
                                    <p:animEffect transition="in" filter="dissolve">
                                      <p:cBhvr>
                                        <p:cTn id="16" dur="500"/>
                                        <p:tgtEl>
                                          <p:spTgt spid="304137"/>
                                        </p:tgtEl>
                                      </p:cBhvr>
                                    </p:animEffect>
                                  </p:childTnLst>
                                </p:cTn>
                              </p:par>
                            </p:childTnLst>
                          </p:cTn>
                        </p:par>
                        <p:par>
                          <p:cTn id="17" fill="hold">
                            <p:stCondLst>
                              <p:cond delay="500"/>
                            </p:stCondLst>
                            <p:childTnLst>
                              <p:par>
                                <p:cTn id="18" presetID="22" presetClass="entr" presetSubtype="8" fill="hold" nodeType="afterEffect">
                                  <p:stCondLst>
                                    <p:cond delay="500"/>
                                  </p:stCondLst>
                                  <p:childTnLst>
                                    <p:set>
                                      <p:cBhvr>
                                        <p:cTn id="19" dur="1" fill="hold">
                                          <p:stCondLst>
                                            <p:cond delay="0"/>
                                          </p:stCondLst>
                                        </p:cTn>
                                        <p:tgtEl>
                                          <p:spTgt spid="304138"/>
                                        </p:tgtEl>
                                        <p:attrNameLst>
                                          <p:attrName>style.visibility</p:attrName>
                                        </p:attrNameLst>
                                      </p:cBhvr>
                                      <p:to>
                                        <p:strVal val="visible"/>
                                      </p:to>
                                    </p:set>
                                    <p:animEffect transition="in" filter="wipe(left)">
                                      <p:cBhvr>
                                        <p:cTn id="20" dur="2000"/>
                                        <p:tgtEl>
                                          <p:spTgt spid="30413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04135"/>
                                        </p:tgtEl>
                                        <p:attrNameLst>
                                          <p:attrName>style.visibility</p:attrName>
                                        </p:attrNameLst>
                                      </p:cBhvr>
                                      <p:to>
                                        <p:strVal val="visible"/>
                                      </p:to>
                                    </p:set>
                                    <p:animEffect transition="in" filter="wipe(left)">
                                      <p:cBhvr>
                                        <p:cTn id="25" dur="500"/>
                                        <p:tgtEl>
                                          <p:spTgt spid="30413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04136"/>
                                        </p:tgtEl>
                                        <p:attrNameLst>
                                          <p:attrName>style.visibility</p:attrName>
                                        </p:attrNameLst>
                                      </p:cBhvr>
                                      <p:to>
                                        <p:strVal val="visible"/>
                                      </p:to>
                                    </p:set>
                                    <p:animEffect transition="in" filter="wipe(left)">
                                      <p:cBhvr>
                                        <p:cTn id="29" dur="500"/>
                                        <p:tgtEl>
                                          <p:spTgt spid="304136"/>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04139"/>
                                        </p:tgtEl>
                                        <p:attrNameLst>
                                          <p:attrName>style.visibility</p:attrName>
                                        </p:attrNameLst>
                                      </p:cBhvr>
                                      <p:to>
                                        <p:strVal val="visible"/>
                                      </p:to>
                                    </p:set>
                                    <p:animEffect transition="in" filter="dissolve">
                                      <p:cBhvr>
                                        <p:cTn id="34" dur="500"/>
                                        <p:tgtEl>
                                          <p:spTgt spid="304139"/>
                                        </p:tgtEl>
                                      </p:cBhvr>
                                    </p:animEffect>
                                  </p:childTnLst>
                                </p:cTn>
                              </p:par>
                            </p:childTnLst>
                          </p:cTn>
                        </p:par>
                        <p:par>
                          <p:cTn id="35" fill="hold">
                            <p:stCondLst>
                              <p:cond delay="500"/>
                            </p:stCondLst>
                            <p:childTnLst>
                              <p:par>
                                <p:cTn id="36" presetID="22" presetClass="entr" presetSubtype="4" fill="hold" nodeType="afterEffect">
                                  <p:stCondLst>
                                    <p:cond delay="500"/>
                                  </p:stCondLst>
                                  <p:childTnLst>
                                    <p:set>
                                      <p:cBhvr>
                                        <p:cTn id="37" dur="1" fill="hold">
                                          <p:stCondLst>
                                            <p:cond delay="0"/>
                                          </p:stCondLst>
                                        </p:cTn>
                                        <p:tgtEl>
                                          <p:spTgt spid="304140"/>
                                        </p:tgtEl>
                                        <p:attrNameLst>
                                          <p:attrName>style.visibility</p:attrName>
                                        </p:attrNameLst>
                                      </p:cBhvr>
                                      <p:to>
                                        <p:strVal val="visible"/>
                                      </p:to>
                                    </p:set>
                                    <p:animEffect transition="in" filter="wipe(down)">
                                      <p:cBhvr>
                                        <p:cTn id="38" dur="2000"/>
                                        <p:tgtEl>
                                          <p:spTgt spid="304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3" grpId="0"/>
      <p:bldP spid="304134" grpId="0"/>
      <p:bldP spid="304135" grpId="0"/>
      <p:bldP spid="3041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7EF50B91-BAF7-49BB-A11C-29BD0D9D9A97}" type="slidenum">
              <a:rPr lang="zh-CN" altLang="en-US" sz="1600" smtClean="0">
                <a:solidFill>
                  <a:srgbClr val="FFFF00"/>
                </a:solidFill>
                <a:ea typeface="宋体" panose="02010600030101010101" pitchFamily="2" charset="-122"/>
              </a:rPr>
              <a:t>47</a:t>
            </a:fld>
            <a:endParaRPr lang="en-US" altLang="zh-CN" sz="1600">
              <a:solidFill>
                <a:srgbClr val="FFFF00"/>
              </a:solidFill>
              <a:ea typeface="宋体" panose="02010600030101010101" pitchFamily="2" charset="-122"/>
            </a:endParaRPr>
          </a:p>
        </p:txBody>
      </p:sp>
      <p:sp>
        <p:nvSpPr>
          <p:cNvPr id="3891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8916" name="Rectangle 18"/>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4</a:t>
            </a:r>
            <a:r>
              <a:rPr lang="zh-CN" altLang="en-US" sz="3600">
                <a:solidFill>
                  <a:srgbClr val="FF0000"/>
                </a:solidFill>
              </a:rPr>
              <a:t>、功率</a:t>
            </a:r>
          </a:p>
        </p:txBody>
      </p:sp>
      <p:sp>
        <p:nvSpPr>
          <p:cNvPr id="26627" name="Rectangle 3"/>
          <p:cNvSpPr>
            <a:spLocks noChangeArrowheads="1"/>
          </p:cNvSpPr>
          <p:nvPr/>
        </p:nvSpPr>
        <p:spPr bwMode="auto">
          <a:xfrm>
            <a:off x="684213" y="1196975"/>
            <a:ext cx="7772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a:latin typeface="Arial" panose="020B0604020202020204" pitchFamily="34" charset="0"/>
              </a:rPr>
              <a:t>功率</a:t>
            </a:r>
          </a:p>
          <a:p>
            <a:pPr eaLnBrk="1" hangingPunct="1"/>
            <a:endParaRPr lang="zh-CN" altLang="en-US" sz="2000" b="1">
              <a:latin typeface="Arial" panose="020B0604020202020204" pitchFamily="34" charset="0"/>
            </a:endParaRPr>
          </a:p>
          <a:p>
            <a:pPr eaLnBrk="1" hangingPunct="1"/>
            <a:endParaRPr lang="zh-CN" altLang="en-US" sz="2000" b="1">
              <a:latin typeface="Arial" panose="020B0604020202020204" pitchFamily="34" charset="0"/>
            </a:endParaRPr>
          </a:p>
          <a:p>
            <a:pPr eaLnBrk="1" hangingPunct="1"/>
            <a:endParaRPr lang="zh-CN" altLang="en-US" sz="2000" b="1">
              <a:latin typeface="Arial" panose="020B0604020202020204" pitchFamily="34" charset="0"/>
            </a:endParaRPr>
          </a:p>
          <a:p>
            <a:pPr eaLnBrk="1" hangingPunct="1"/>
            <a:endParaRPr lang="zh-CN" altLang="en-US" sz="2200" b="1">
              <a:latin typeface="Arial" panose="020B0604020202020204" pitchFamily="34" charset="0"/>
            </a:endParaRPr>
          </a:p>
          <a:p>
            <a:pPr eaLnBrk="1" hangingPunct="1"/>
            <a:endParaRPr lang="zh-CN" altLang="en-US" sz="2200" b="1">
              <a:latin typeface="Arial" panose="020B0604020202020204" pitchFamily="34" charset="0"/>
            </a:endParaRPr>
          </a:p>
          <a:p>
            <a:pPr eaLnBrk="1" hangingPunct="1"/>
            <a:r>
              <a:rPr lang="zh-CN" altLang="en-US" sz="2400">
                <a:solidFill>
                  <a:srgbClr val="CC0000"/>
                </a:solidFill>
                <a:latin typeface="Arial" panose="020B0604020202020204" pitchFamily="34" charset="0"/>
              </a:rPr>
              <a:t>例题：</a:t>
            </a:r>
            <a:r>
              <a:rPr lang="zh-CN" altLang="en-US" sz="2400">
                <a:latin typeface="Arial" panose="020B0604020202020204" pitchFamily="34" charset="0"/>
              </a:rPr>
              <a:t>已知下图中</a:t>
            </a:r>
            <a:r>
              <a:rPr lang="en-US" altLang="zh-CN" sz="2400" b="1" i="1"/>
              <a:t>U</a:t>
            </a:r>
            <a:r>
              <a:rPr lang="en-US" altLang="zh-CN" sz="2400" b="1"/>
              <a:t>= </a:t>
            </a:r>
            <a:r>
              <a:rPr lang="zh-CN" altLang="en-US" sz="2400" b="1"/>
              <a:t>－</a:t>
            </a:r>
            <a:r>
              <a:rPr lang="en-US" altLang="zh-CN" sz="2400" b="1"/>
              <a:t>6V </a:t>
            </a:r>
            <a:r>
              <a:rPr lang="zh-CN" altLang="en-US" sz="2400" b="1"/>
              <a:t>，</a:t>
            </a:r>
            <a:r>
              <a:rPr lang="en-US" altLang="zh-CN" sz="2400" b="1" i="1"/>
              <a:t>I</a:t>
            </a:r>
            <a:r>
              <a:rPr lang="en-US" altLang="zh-CN" sz="2400" b="1"/>
              <a:t>=2A</a:t>
            </a:r>
            <a:r>
              <a:rPr lang="zh-CN" altLang="en-US" sz="2400"/>
              <a:t>，求电阻</a:t>
            </a:r>
            <a:r>
              <a:rPr lang="en-US" altLang="zh-CN" sz="2400" b="1" i="1"/>
              <a:t>R</a:t>
            </a:r>
            <a:r>
              <a:rPr lang="zh-CN" altLang="en-US" sz="2400"/>
              <a:t>。</a:t>
            </a:r>
          </a:p>
          <a:p>
            <a:pPr eaLnBrk="1" hangingPunct="1">
              <a:buFont typeface="Wingdings" panose="05000000000000000000" pitchFamily="2" charset="2"/>
              <a:buNone/>
            </a:pPr>
            <a:r>
              <a:rPr lang="zh-CN" altLang="en-US" sz="2000" b="1" i="1"/>
              <a:t>                                          </a:t>
            </a:r>
          </a:p>
          <a:p>
            <a:pPr eaLnBrk="1" hangingPunct="1">
              <a:buFont typeface="Wingdings" panose="05000000000000000000" pitchFamily="2" charset="2"/>
              <a:buNone/>
            </a:pPr>
            <a:r>
              <a:rPr lang="zh-CN" altLang="en-US" sz="2000" b="1" i="1"/>
              <a:t>                                       </a:t>
            </a:r>
          </a:p>
        </p:txBody>
      </p:sp>
      <p:graphicFrame>
        <p:nvGraphicFramePr>
          <p:cNvPr id="26631" name="Object 7"/>
          <p:cNvGraphicFramePr/>
          <p:nvPr/>
        </p:nvGraphicFramePr>
        <p:xfrm>
          <a:off x="1908175" y="908050"/>
          <a:ext cx="2803525" cy="1003300"/>
        </p:xfrm>
        <a:graphic>
          <a:graphicData uri="http://schemas.openxmlformats.org/presentationml/2006/ole">
            <mc:AlternateContent xmlns:mc="http://schemas.openxmlformats.org/markup-compatibility/2006">
              <mc:Choice xmlns:v="urn:schemas-microsoft-com:vml" Requires="v">
                <p:oleObj name="公式" r:id="rId3" imgW="1168400" imgH="419100" progId="Equation.3">
                  <p:embed/>
                </p:oleObj>
              </mc:Choice>
              <mc:Fallback>
                <p:oleObj name="公式" r:id="rId3" imgW="1168400" imgH="41910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908050"/>
                        <a:ext cx="2803525" cy="100330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74" name="Text Box 22"/>
          <p:cNvSpPr txBox="1">
            <a:spLocks noChangeArrowheads="1"/>
          </p:cNvSpPr>
          <p:nvPr/>
        </p:nvSpPr>
        <p:spPr bwMode="auto">
          <a:xfrm>
            <a:off x="684213" y="2133600"/>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latin typeface="Arial" panose="020B0604020202020204" pitchFamily="34" charset="0"/>
              </a:rPr>
              <a:t>在电压与电流不随时间变化的直流电路中用大写字母表示</a:t>
            </a:r>
          </a:p>
        </p:txBody>
      </p:sp>
      <p:graphicFrame>
        <p:nvGraphicFramePr>
          <p:cNvPr id="74775" name="Object 23"/>
          <p:cNvGraphicFramePr>
            <a:graphicFrameLocks noChangeAspect="1"/>
          </p:cNvGraphicFramePr>
          <p:nvPr/>
        </p:nvGraphicFramePr>
        <p:xfrm>
          <a:off x="1835150" y="2565400"/>
          <a:ext cx="3055938" cy="1008063"/>
        </p:xfrm>
        <a:graphic>
          <a:graphicData uri="http://schemas.openxmlformats.org/presentationml/2006/ole">
            <mc:AlternateContent xmlns:mc="http://schemas.openxmlformats.org/markup-compatibility/2006">
              <mc:Choice xmlns:v="urn:schemas-microsoft-com:vml" Requires="v">
                <p:oleObj name="公式" r:id="rId5" imgW="1270000" imgH="419100" progId="Equation.3">
                  <p:embed/>
                </p:oleObj>
              </mc:Choice>
              <mc:Fallback>
                <p:oleObj name="公式" r:id="rId5" imgW="1270000" imgH="419100" progId="Equation.3">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2565400"/>
                        <a:ext cx="3055938" cy="1008063"/>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4776" name="Group 24"/>
          <p:cNvGrpSpPr/>
          <p:nvPr/>
        </p:nvGrpSpPr>
        <p:grpSpPr bwMode="auto">
          <a:xfrm>
            <a:off x="539750" y="4076700"/>
            <a:ext cx="2362200" cy="1235075"/>
            <a:chOff x="816" y="3024"/>
            <a:chExt cx="1488" cy="778"/>
          </a:xfrm>
        </p:grpSpPr>
        <p:sp>
          <p:nvSpPr>
            <p:cNvPr id="38927" name="Line 25"/>
            <p:cNvSpPr>
              <a:spLocks noChangeShapeType="1"/>
            </p:cNvSpPr>
            <p:nvPr/>
          </p:nvSpPr>
          <p:spPr bwMode="auto">
            <a:xfrm rot="-5400000">
              <a:off x="1464" y="2722"/>
              <a:ext cx="0" cy="129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8" name="Rectangle 26"/>
            <p:cNvSpPr>
              <a:spLocks noChangeArrowheads="1"/>
            </p:cNvSpPr>
            <p:nvPr/>
          </p:nvSpPr>
          <p:spPr bwMode="auto">
            <a:xfrm rot="-5400000">
              <a:off x="1464" y="3154"/>
              <a:ext cx="192" cy="432"/>
            </a:xfrm>
            <a:prstGeom prst="rect">
              <a:avLst/>
            </a:prstGeom>
            <a:solidFill>
              <a:schemeClr val="bg1"/>
            </a:solidFill>
            <a:ln w="381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38929" name="Text Box 27"/>
            <p:cNvSpPr txBox="1">
              <a:spLocks noChangeArrowheads="1"/>
            </p:cNvSpPr>
            <p:nvPr/>
          </p:nvSpPr>
          <p:spPr bwMode="auto">
            <a:xfrm>
              <a:off x="1488" y="30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ea typeface="宋体" panose="02010600030101010101" pitchFamily="2" charset="-122"/>
                </a:rPr>
                <a:t>R</a:t>
              </a:r>
            </a:p>
          </p:txBody>
        </p:sp>
        <p:sp>
          <p:nvSpPr>
            <p:cNvPr id="38930" name="Line 28"/>
            <p:cNvSpPr>
              <a:spLocks noChangeShapeType="1"/>
            </p:cNvSpPr>
            <p:nvPr/>
          </p:nvSpPr>
          <p:spPr bwMode="auto">
            <a:xfrm rot="-5400000">
              <a:off x="1008" y="3274"/>
              <a:ext cx="0" cy="192"/>
            </a:xfrm>
            <a:prstGeom prst="line">
              <a:avLst/>
            </a:prstGeom>
            <a:noFill/>
            <a:ln w="38100">
              <a:solidFill>
                <a:schemeClr val="tx1"/>
              </a:solidFill>
              <a:round/>
              <a:headEnd type="none" w="lg"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1" name="Text Box 29"/>
            <p:cNvSpPr txBox="1">
              <a:spLocks noChangeArrowheads="1"/>
            </p:cNvSpPr>
            <p:nvPr/>
          </p:nvSpPr>
          <p:spPr bwMode="auto">
            <a:xfrm>
              <a:off x="912" y="312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ea typeface="宋体" panose="02010600030101010101" pitchFamily="2" charset="-122"/>
                </a:rPr>
                <a:t>I</a:t>
              </a:r>
            </a:p>
          </p:txBody>
        </p:sp>
        <p:sp>
          <p:nvSpPr>
            <p:cNvPr id="38932" name="Text Box 30"/>
            <p:cNvSpPr txBox="1">
              <a:spLocks noChangeArrowheads="1"/>
            </p:cNvSpPr>
            <p:nvPr/>
          </p:nvSpPr>
          <p:spPr bwMode="auto">
            <a:xfrm>
              <a:off x="960" y="3514"/>
              <a:ext cx="1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ea typeface="宋体" panose="02010600030101010101" pitchFamily="2" charset="-122"/>
                </a:rPr>
                <a:t>-         </a:t>
              </a:r>
              <a:r>
                <a:rPr lang="en-US" altLang="zh-CN" sz="2400" b="1" i="1">
                  <a:ea typeface="宋体" panose="02010600030101010101" pitchFamily="2" charset="-122"/>
                </a:rPr>
                <a:t>U         </a:t>
              </a:r>
              <a:r>
                <a:rPr lang="en-US" altLang="zh-CN" sz="2400" b="1">
                  <a:ea typeface="宋体" panose="02010600030101010101" pitchFamily="2" charset="-122"/>
                </a:rPr>
                <a:t>+</a:t>
              </a:r>
            </a:p>
          </p:txBody>
        </p:sp>
      </p:grpSp>
      <p:sp>
        <p:nvSpPr>
          <p:cNvPr id="10" name="Rectangle 9"/>
          <p:cNvSpPr>
            <a:spLocks noChangeArrowheads="1"/>
          </p:cNvSpPr>
          <p:nvPr/>
        </p:nvSpPr>
        <p:spPr bwMode="auto">
          <a:xfrm>
            <a:off x="3276600" y="4221163"/>
            <a:ext cx="1008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solidFill>
                  <a:srgbClr val="CC0000"/>
                </a:solidFill>
                <a:latin typeface="黑体" panose="02010609060101010101" pitchFamily="49" charset="-122"/>
              </a:rPr>
              <a:t>解</a:t>
            </a:r>
            <a:r>
              <a:rPr lang="zh-CN" altLang="en-US" sz="2400" b="1">
                <a:solidFill>
                  <a:srgbClr val="CC0000"/>
                </a:solidFill>
                <a:latin typeface="黑体" panose="02010609060101010101" pitchFamily="49" charset="-122"/>
              </a:rPr>
              <a:t>：</a:t>
            </a:r>
            <a:r>
              <a:rPr lang="zh-CN" altLang="en-US" sz="2400">
                <a:latin typeface="黑体" panose="02010609060101010101" pitchFamily="49" charset="-122"/>
              </a:rPr>
              <a:t> </a:t>
            </a:r>
          </a:p>
        </p:txBody>
      </p:sp>
      <p:graphicFrame>
        <p:nvGraphicFramePr>
          <p:cNvPr id="74784" name="Object 32"/>
          <p:cNvGraphicFramePr>
            <a:graphicFrameLocks noChangeAspect="1"/>
          </p:cNvGraphicFramePr>
          <p:nvPr/>
        </p:nvGraphicFramePr>
        <p:xfrm>
          <a:off x="4067175" y="4005263"/>
          <a:ext cx="3567113" cy="976312"/>
        </p:xfrm>
        <a:graphic>
          <a:graphicData uri="http://schemas.openxmlformats.org/presentationml/2006/ole">
            <mc:AlternateContent xmlns:mc="http://schemas.openxmlformats.org/markup-compatibility/2006">
              <mc:Choice xmlns:v="urn:schemas-microsoft-com:vml" Requires="v">
                <p:oleObj name="Equation" r:id="rId7" imgW="1485265" imgH="406400" progId="Equation.DSMT4">
                  <p:embed/>
                </p:oleObj>
              </mc:Choice>
              <mc:Fallback>
                <p:oleObj name="Equation" r:id="rId7" imgW="1485265" imgH="406400" progId="Equation.DSMT4">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175" y="4005263"/>
                        <a:ext cx="3567113" cy="976312"/>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AutoShape 7"/>
          <p:cNvSpPr/>
          <p:nvPr/>
        </p:nvSpPr>
        <p:spPr bwMode="auto">
          <a:xfrm>
            <a:off x="1835150" y="5229225"/>
            <a:ext cx="2405063" cy="785813"/>
          </a:xfrm>
          <a:prstGeom prst="borderCallout1">
            <a:avLst>
              <a:gd name="adj1" fmla="val 14546"/>
              <a:gd name="adj2" fmla="val 103167"/>
              <a:gd name="adj3" fmla="val -77574"/>
              <a:gd name="adj4" fmla="val 125611"/>
            </a:avLst>
          </a:prstGeom>
          <a:solidFill>
            <a:srgbClr val="AFFFEA"/>
          </a:solidFill>
          <a:ln w="19050">
            <a:solidFill>
              <a:srgbClr val="FF3300"/>
            </a:solidFill>
            <a:miter lim="800000"/>
          </a:ln>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b="1">
                <a:ea typeface="楷体_GB2312" pitchFamily="49" charset="-122"/>
              </a:rPr>
              <a:t>电压与电流参考方向非关联</a:t>
            </a:r>
            <a:endParaRPr lang="zh-CN" altLang="zh-CN" sz="2400" b="1">
              <a:ea typeface="楷体_GB2312" pitchFamily="49" charset="-122"/>
            </a:endParaRPr>
          </a:p>
        </p:txBody>
      </p:sp>
      <p:sp>
        <p:nvSpPr>
          <p:cNvPr id="2" name="AutoShape 7"/>
          <p:cNvSpPr/>
          <p:nvPr/>
        </p:nvSpPr>
        <p:spPr bwMode="auto">
          <a:xfrm>
            <a:off x="6221413" y="4941888"/>
            <a:ext cx="2743200" cy="863600"/>
          </a:xfrm>
          <a:prstGeom prst="borderCallout1">
            <a:avLst>
              <a:gd name="adj1" fmla="val 13236"/>
              <a:gd name="adj2" fmla="val -2778"/>
              <a:gd name="adj3" fmla="val -68750"/>
              <a:gd name="adj4" fmla="val -3301"/>
            </a:avLst>
          </a:prstGeom>
          <a:solidFill>
            <a:srgbClr val="AFFFEA"/>
          </a:solidFill>
          <a:ln w="19050">
            <a:solidFill>
              <a:srgbClr val="FF3300"/>
            </a:solidFill>
            <a:miter lim="800000"/>
          </a:ln>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b="1">
                <a:ea typeface="楷体_GB2312" pitchFamily="49" charset="-122"/>
              </a:rPr>
              <a:t>电压实际方向与参考方向相反</a:t>
            </a:r>
            <a:endParaRPr lang="zh-CN" altLang="zh-CN" sz="2400" b="1">
              <a:ea typeface="楷体_GB2312" pitchFamily="49" charset="-122"/>
            </a:endParaRPr>
          </a:p>
        </p:txBody>
      </p:sp>
      <p:sp>
        <p:nvSpPr>
          <p:cNvPr id="74787" name="Text Box 35"/>
          <p:cNvSpPr txBox="1">
            <a:spLocks noChangeArrowheads="1"/>
          </p:cNvSpPr>
          <p:nvPr/>
        </p:nvSpPr>
        <p:spPr bwMode="auto">
          <a:xfrm>
            <a:off x="5076825" y="1268413"/>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a:t>
            </a:r>
            <a:r>
              <a:rPr lang="en-US" altLang="zh-CN" sz="2400"/>
              <a:t>0  </a:t>
            </a:r>
            <a:r>
              <a:rPr lang="zh-CN" altLang="en-US" sz="2400"/>
              <a:t>耗能元件</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31"/>
                                        </p:tgtEl>
                                        <p:attrNameLst>
                                          <p:attrName>style.visibility</p:attrName>
                                        </p:attrNameLst>
                                      </p:cBhvr>
                                      <p:to>
                                        <p:strVal val="visible"/>
                                      </p:to>
                                    </p:set>
                                    <p:animEffect transition="in" filter="wipe(left)">
                                      <p:cBhvr>
                                        <p:cTn id="7" dur="500"/>
                                        <p:tgtEl>
                                          <p:spTgt spid="266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4787"/>
                                        </p:tgtEl>
                                        <p:attrNameLst>
                                          <p:attrName>style.visibility</p:attrName>
                                        </p:attrNameLst>
                                      </p:cBhvr>
                                      <p:to>
                                        <p:strVal val="visible"/>
                                      </p:to>
                                    </p:set>
                                    <p:animEffect transition="in" filter="wipe(left)">
                                      <p:cBhvr>
                                        <p:cTn id="12" dur="500"/>
                                        <p:tgtEl>
                                          <p:spTgt spid="7478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4774"/>
                                        </p:tgtEl>
                                        <p:attrNameLst>
                                          <p:attrName>style.visibility</p:attrName>
                                        </p:attrNameLst>
                                      </p:cBhvr>
                                      <p:to>
                                        <p:strVal val="visible"/>
                                      </p:to>
                                    </p:set>
                                    <p:animEffect transition="in" filter="wipe(left)">
                                      <p:cBhvr>
                                        <p:cTn id="17" dur="500"/>
                                        <p:tgtEl>
                                          <p:spTgt spid="7477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74775"/>
                                        </p:tgtEl>
                                        <p:attrNameLst>
                                          <p:attrName>style.visibility</p:attrName>
                                        </p:attrNameLst>
                                      </p:cBhvr>
                                      <p:to>
                                        <p:strVal val="visible"/>
                                      </p:to>
                                    </p:set>
                                    <p:animEffect transition="in" filter="wipe(left)">
                                      <p:cBhvr>
                                        <p:cTn id="21" dur="500"/>
                                        <p:tgtEl>
                                          <p:spTgt spid="7477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6627">
                                            <p:txEl>
                                              <p:pRg st="6" end="6"/>
                                            </p:txEl>
                                          </p:spTgt>
                                        </p:tgtEl>
                                        <p:attrNameLst>
                                          <p:attrName>style.visibility</p:attrName>
                                        </p:attrNameLst>
                                      </p:cBhvr>
                                      <p:to>
                                        <p:strVal val="visible"/>
                                      </p:to>
                                    </p:set>
                                    <p:animEffect transition="in" filter="wipe(left)">
                                      <p:cBhvr>
                                        <p:cTn id="26" dur="500"/>
                                        <p:tgtEl>
                                          <p:spTgt spid="26627">
                                            <p:txEl>
                                              <p:pRg st="6" end="6"/>
                                            </p:txEl>
                                          </p:spTgt>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74776"/>
                                        </p:tgtEl>
                                        <p:attrNameLst>
                                          <p:attrName>style.visibility</p:attrName>
                                        </p:attrNameLst>
                                      </p:cBhvr>
                                      <p:to>
                                        <p:strVal val="visible"/>
                                      </p:to>
                                    </p:set>
                                    <p:animEffect transition="in" filter="dissolve">
                                      <p:cBhvr>
                                        <p:cTn id="30" dur="500"/>
                                        <p:tgtEl>
                                          <p:spTgt spid="7477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10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74784"/>
                                        </p:tgtEl>
                                        <p:attrNameLst>
                                          <p:attrName>style.visibility</p:attrName>
                                        </p:attrNameLst>
                                      </p:cBhvr>
                                      <p:to>
                                        <p:strVal val="visible"/>
                                      </p:to>
                                    </p:set>
                                    <p:animEffect transition="in" filter="dissolve">
                                      <p:cBhvr>
                                        <p:cTn id="40" dur="1000"/>
                                        <p:tgtEl>
                                          <p:spTgt spid="7478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up)">
                                      <p:cBhvr>
                                        <p:cTn id="45" dur="10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up)">
                                      <p:cBhvr>
                                        <p:cTn id="5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4" grpId="0"/>
      <p:bldP spid="10" grpId="0"/>
      <p:bldP spid="17" grpId="0" animBg="1"/>
      <p:bldP spid="2" grpId="0" animBg="1"/>
      <p:bldP spid="7478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EDDFE855-6EE7-4359-8E8F-B76D70A4B641}" type="slidenum">
              <a:rPr lang="zh-CN" altLang="en-US" sz="1600" smtClean="0">
                <a:solidFill>
                  <a:srgbClr val="FFFF00"/>
                </a:solidFill>
                <a:ea typeface="宋体" panose="02010600030101010101" pitchFamily="2" charset="-122"/>
              </a:rPr>
              <a:t>48</a:t>
            </a:fld>
            <a:endParaRPr lang="en-US" altLang="zh-CN" sz="1600">
              <a:solidFill>
                <a:srgbClr val="FFFF00"/>
              </a:solidFill>
              <a:ea typeface="宋体" panose="02010600030101010101" pitchFamily="2" charset="-122"/>
            </a:endParaRPr>
          </a:p>
        </p:txBody>
      </p:sp>
      <p:sp>
        <p:nvSpPr>
          <p:cNvPr id="39939" name="Rectangle 4"/>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5</a:t>
            </a:r>
            <a:r>
              <a:rPr lang="zh-CN" altLang="en-US" sz="3600">
                <a:solidFill>
                  <a:srgbClr val="FF0000"/>
                </a:solidFill>
              </a:rPr>
              <a:t>、类型</a:t>
            </a:r>
          </a:p>
        </p:txBody>
      </p:sp>
      <p:sp>
        <p:nvSpPr>
          <p:cNvPr id="39940" name="Rectangle 5"/>
          <p:cNvSpPr>
            <a:spLocks noChangeArrowheads="1"/>
          </p:cNvSpPr>
          <p:nvPr/>
        </p:nvSpPr>
        <p:spPr bwMode="auto">
          <a:xfrm>
            <a:off x="684213" y="1196975"/>
            <a:ext cx="777240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r>
              <a:rPr lang="zh-CN" altLang="en-US"/>
              <a:t>电阻器按阻值类型可分为固定式和可调式两种，大多数电阻器是固定的 </a:t>
            </a:r>
          </a:p>
        </p:txBody>
      </p:sp>
      <p:sp>
        <p:nvSpPr>
          <p:cNvPr id="39941" name="Rectangle 6"/>
          <p:cNvSpPr>
            <a:spLocks noChangeArrowheads="1"/>
          </p:cNvSpPr>
          <p:nvPr/>
        </p:nvSpPr>
        <p:spPr bwMode="auto">
          <a:xfrm>
            <a:off x="0" y="2762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39942" name="Object 7"/>
          <p:cNvGraphicFramePr>
            <a:graphicFrameLocks noChangeAspect="1"/>
          </p:cNvGraphicFramePr>
          <p:nvPr/>
        </p:nvGraphicFramePr>
        <p:xfrm>
          <a:off x="755650" y="2133600"/>
          <a:ext cx="6335713" cy="2951163"/>
        </p:xfrm>
        <a:graphic>
          <a:graphicData uri="http://schemas.openxmlformats.org/presentationml/2006/ole">
            <mc:AlternateContent xmlns:mc="http://schemas.openxmlformats.org/markup-compatibility/2006">
              <mc:Choice xmlns:v="urn:schemas-microsoft-com:vml" Requires="v">
                <p:oleObj name="Visio" r:id="rId2" imgW="3911600" imgH="1828800" progId="Visio.Drawing.11">
                  <p:embed/>
                </p:oleObj>
              </mc:Choice>
              <mc:Fallback>
                <p:oleObj name="Visio" r:id="rId2" imgW="3911600" imgH="1828800" progId="Visio.Drawing.11">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133600"/>
                        <a:ext cx="6335713"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943" name="Rectangle 8"/>
          <p:cNvSpPr>
            <a:spLocks noChangeArrowheads="1"/>
          </p:cNvSpPr>
          <p:nvPr/>
        </p:nvSpPr>
        <p:spPr bwMode="auto">
          <a:xfrm>
            <a:off x="3776663" y="5043488"/>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spcBef>
                <a:spcPct val="0"/>
              </a:spcBef>
              <a:buFontTx/>
              <a:buNone/>
            </a:pPr>
            <a:r>
              <a:rPr lang="zh-CN" altLang="en-US" sz="2400"/>
              <a:t>固定式电阻</a:t>
            </a:r>
          </a:p>
        </p:txBody>
      </p:sp>
      <p:graphicFrame>
        <p:nvGraphicFramePr>
          <p:cNvPr id="39944" name="Object 9"/>
          <p:cNvGraphicFramePr>
            <a:graphicFrameLocks noChangeAspect="1"/>
          </p:cNvGraphicFramePr>
          <p:nvPr/>
        </p:nvGraphicFramePr>
        <p:xfrm>
          <a:off x="7235825" y="2420938"/>
          <a:ext cx="1425575" cy="2501900"/>
        </p:xfrm>
        <a:graphic>
          <a:graphicData uri="http://schemas.openxmlformats.org/presentationml/2006/ole">
            <mc:AlternateContent xmlns:mc="http://schemas.openxmlformats.org/markup-compatibility/2006">
              <mc:Choice xmlns:v="urn:schemas-microsoft-com:vml" Requires="v">
                <p:oleObj name="Visio" r:id="rId4" imgW="1473200" imgH="1765300" progId="Visio.Drawing.11">
                  <p:embed/>
                </p:oleObj>
              </mc:Choice>
              <mc:Fallback>
                <p:oleObj name="Visio" r:id="rId4" imgW="1473200" imgH="1765300" progId="Visio.Drawing.11">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2420938"/>
                        <a:ext cx="1425575"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a:extLst>
              <a:ext uri="{FF2B5EF4-FFF2-40B4-BE49-F238E27FC236}">
                <a16:creationId xmlns:a16="http://schemas.microsoft.com/office/drawing/2014/main" id="{B3E5B625-1C7F-47AF-7110-782B3F21C933}"/>
              </a:ext>
            </a:extLst>
          </p:cNvPr>
          <p:cNvSpPr txBox="1">
            <a:spLocks/>
          </p:cNvSpPr>
          <p:nvPr/>
        </p:nvSpPr>
        <p:spPr bwMode="auto">
          <a:xfrm>
            <a:off x="2195830" y="44450"/>
            <a:ext cx="4227830" cy="685800"/>
          </a:xfrm>
          <a:prstGeom prst="rect">
            <a:avLst/>
          </a:prstGeom>
          <a:solidFill>
            <a:schemeClr val="accent6">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algn="ctr">
              <a:spcAft>
                <a:spcPts val="0"/>
              </a:spcAft>
            </a:pPr>
            <a:r>
              <a:rPr lang="zh-CN" altLang="en-US" kern="0" dirty="0"/>
              <a:t> </a:t>
            </a:r>
            <a:r>
              <a:rPr lang="zh-CN" altLang="en-US" sz="2800" b="1" kern="0" dirty="0">
                <a:solidFill>
                  <a:srgbClr val="0000CC"/>
                </a:solidFill>
              </a:rPr>
              <a:t>理论教学内容（</a:t>
            </a:r>
            <a:r>
              <a:rPr lang="en-US" altLang="zh-CN" sz="2800" b="1" kern="0" dirty="0">
                <a:solidFill>
                  <a:srgbClr val="0000CC"/>
                </a:solidFill>
              </a:rPr>
              <a:t>32</a:t>
            </a:r>
            <a:r>
              <a:rPr lang="zh-CN" altLang="en-US" sz="2800" b="1" kern="0" dirty="0">
                <a:solidFill>
                  <a:srgbClr val="0000CC"/>
                </a:solidFill>
              </a:rPr>
              <a:t>学时）</a:t>
            </a:r>
          </a:p>
        </p:txBody>
      </p:sp>
      <p:sp>
        <p:nvSpPr>
          <p:cNvPr id="15" name="Rectangle 5">
            <a:extLst>
              <a:ext uri="{FF2B5EF4-FFF2-40B4-BE49-F238E27FC236}">
                <a16:creationId xmlns:a16="http://schemas.microsoft.com/office/drawing/2014/main" id="{E0A60F5B-F139-35D2-F574-C200AFE700BA}"/>
              </a:ext>
            </a:extLst>
          </p:cNvPr>
          <p:cNvSpPr txBox="1"/>
          <p:nvPr/>
        </p:nvSpPr>
        <p:spPr>
          <a:xfrm>
            <a:off x="1043940" y="620395"/>
            <a:ext cx="6986905" cy="3727450"/>
          </a:xfrm>
          <a:prstGeom prst="rect">
            <a:avLst/>
          </a:prstGeom>
          <a:noFill/>
          <a:ln w="9525">
            <a:noFill/>
          </a:ln>
        </p:spPr>
        <p:txBody>
          <a:bodyPr anchor="t" anchorCtr="0"/>
          <a:lstStyle/>
          <a:p>
            <a:pPr marL="342900" indent="-342900">
              <a:lnSpc>
                <a:spcPct val="150000"/>
              </a:lnSpc>
              <a:spcBef>
                <a:spcPct val="20000"/>
              </a:spcBef>
              <a:spcAft>
                <a:spcPts val="0"/>
              </a:spcAft>
            </a:pPr>
            <a:r>
              <a:rPr lang="zh-CN" altLang="en-US" sz="2000" b="1" dirty="0">
                <a:solidFill>
                  <a:srgbClr val="C00000"/>
                </a:solidFill>
                <a:latin typeface="Times New Roman" panose="02020603050405020304" pitchFamily="18" charset="0"/>
                <a:ea typeface="宋体" panose="02010600030101010101" pitchFamily="2" charset="-122"/>
              </a:rPr>
              <a:t>第一章  直流电路（</a:t>
            </a:r>
            <a:r>
              <a:rPr lang="en-US" altLang="zh-CN" sz="2000" b="1" dirty="0">
                <a:solidFill>
                  <a:srgbClr val="C00000"/>
                </a:solidFill>
                <a:latin typeface="Times New Roman" panose="02020603050405020304" pitchFamily="18" charset="0"/>
                <a:sym typeface="+mn-ea"/>
              </a:rPr>
              <a:t>1.1-1.11</a:t>
            </a:r>
            <a:r>
              <a:rPr lang="zh-CN" altLang="en-US" sz="2000" b="1" dirty="0">
                <a:solidFill>
                  <a:srgbClr val="C00000"/>
                </a:solidFill>
                <a:latin typeface="Times New Roman" panose="02020603050405020304" pitchFamily="18" charset="0"/>
                <a:sym typeface="+mn-ea"/>
              </a:rPr>
              <a:t>，</a:t>
            </a:r>
            <a:r>
              <a:rPr lang="en-US" altLang="zh-CN" sz="2000" b="1" dirty="0">
                <a:solidFill>
                  <a:srgbClr val="C00000"/>
                </a:solidFill>
                <a:latin typeface="Times New Roman" panose="02020603050405020304" pitchFamily="18" charset="0"/>
                <a:sym typeface="+mn-ea"/>
              </a:rPr>
              <a:t>8</a:t>
            </a:r>
            <a:r>
              <a:rPr lang="zh-CN" altLang="en-US" sz="2000" b="1" dirty="0">
                <a:solidFill>
                  <a:srgbClr val="C00000"/>
                </a:solidFill>
                <a:latin typeface="Times New Roman" panose="02020603050405020304" pitchFamily="18" charset="0"/>
                <a:sym typeface="+mn-ea"/>
              </a:rPr>
              <a:t>课时</a:t>
            </a:r>
            <a:r>
              <a:rPr lang="zh-CN" altLang="en-US" sz="2000" b="1" dirty="0">
                <a:solidFill>
                  <a:srgbClr val="C00000"/>
                </a:solidFill>
                <a:latin typeface="Times New Roman" panose="02020603050405020304" pitchFamily="18" charset="0"/>
                <a:ea typeface="宋体" panose="02010600030101010101" pitchFamily="2" charset="-122"/>
              </a:rPr>
              <a:t>）</a:t>
            </a:r>
            <a:r>
              <a:rPr lang="en-US" altLang="zh-CN" sz="2000" b="1" dirty="0">
                <a:solidFill>
                  <a:srgbClr val="C00000"/>
                </a:solidFill>
                <a:latin typeface="Times New Roman" panose="02020603050405020304" pitchFamily="18" charset="0"/>
                <a:ea typeface="宋体" panose="02010600030101010101" pitchFamily="2" charset="-122"/>
              </a:rPr>
              <a:t>   </a:t>
            </a:r>
            <a:r>
              <a:rPr lang="zh-CN" altLang="en-US" sz="2000" b="1" dirty="0">
                <a:solidFill>
                  <a:srgbClr val="C00000"/>
                </a:solidFill>
                <a:highlight>
                  <a:srgbClr val="FFFF00"/>
                </a:highlight>
                <a:latin typeface="Times New Roman" panose="02020603050405020304" pitchFamily="18" charset="0"/>
                <a:sym typeface="+mn-ea"/>
              </a:rPr>
              <a:t>本课程最重点章节</a:t>
            </a:r>
            <a:endParaRPr lang="en-US" altLang="zh-CN" sz="2000" b="1" dirty="0">
              <a:solidFill>
                <a:srgbClr val="C00000"/>
              </a:solidFill>
              <a:latin typeface="Times New Roman" panose="02020603050405020304" pitchFamily="18" charset="0"/>
              <a:ea typeface="宋体" panose="02010600030101010101" pitchFamily="2" charset="-122"/>
            </a:endParaRPr>
          </a:p>
          <a:p>
            <a:pPr marL="342900" indent="-342900">
              <a:lnSpc>
                <a:spcPct val="150000"/>
              </a:lnSpc>
              <a:spcBef>
                <a:spcPts val="20"/>
              </a:spcBef>
              <a:spcAft>
                <a:spcPts val="0"/>
              </a:spcAft>
            </a:pPr>
            <a:r>
              <a:rPr lang="zh-CN" altLang="en-US" sz="2000" b="1" dirty="0">
                <a:solidFill>
                  <a:srgbClr val="C00000"/>
                </a:solidFill>
                <a:latin typeface="Times New Roman" panose="02020603050405020304" pitchFamily="18" charset="0"/>
                <a:ea typeface="宋体" panose="02010600030101010101" pitchFamily="2" charset="-122"/>
              </a:rPr>
              <a:t>第三章 正弦稳态电路的分析（</a:t>
            </a:r>
            <a:r>
              <a:rPr lang="en-US" altLang="zh-CN" sz="2000" b="1" dirty="0">
                <a:solidFill>
                  <a:srgbClr val="C00000"/>
                </a:solidFill>
                <a:latin typeface="Times New Roman" panose="02020603050405020304" pitchFamily="18" charset="0"/>
                <a:sym typeface="+mn-ea"/>
              </a:rPr>
              <a:t>3.1-3.4</a:t>
            </a:r>
            <a:r>
              <a:rPr lang="zh-CN" altLang="en-US" sz="2000" b="1" dirty="0">
                <a:solidFill>
                  <a:srgbClr val="C00000"/>
                </a:solidFill>
                <a:latin typeface="Times New Roman" panose="02020603050405020304" pitchFamily="18" charset="0"/>
                <a:sym typeface="+mn-ea"/>
              </a:rPr>
              <a:t>，</a:t>
            </a:r>
            <a:r>
              <a:rPr lang="en-US" altLang="zh-CN" sz="2000" b="1" dirty="0">
                <a:solidFill>
                  <a:srgbClr val="C00000"/>
                </a:solidFill>
                <a:latin typeface="Times New Roman" panose="02020603050405020304" pitchFamily="18" charset="0"/>
                <a:sym typeface="+mn-ea"/>
              </a:rPr>
              <a:t>4</a:t>
            </a:r>
            <a:r>
              <a:rPr lang="zh-CN" altLang="en-US" sz="2000" b="1" dirty="0">
                <a:solidFill>
                  <a:srgbClr val="C00000"/>
                </a:solidFill>
                <a:latin typeface="Times New Roman" panose="02020603050405020304" pitchFamily="18" charset="0"/>
                <a:sym typeface="+mn-ea"/>
              </a:rPr>
              <a:t>课时</a:t>
            </a:r>
            <a:r>
              <a:rPr lang="zh-CN" altLang="en-US" sz="2000" b="1" dirty="0">
                <a:solidFill>
                  <a:srgbClr val="C00000"/>
                </a:solidFill>
                <a:latin typeface="Times New Roman" panose="02020603050405020304" pitchFamily="18" charset="0"/>
                <a:ea typeface="宋体" panose="02010600030101010101" pitchFamily="2" charset="-122"/>
              </a:rPr>
              <a:t>）</a:t>
            </a:r>
            <a:endParaRPr lang="en-US" altLang="zh-CN" sz="2000" b="1" dirty="0">
              <a:solidFill>
                <a:srgbClr val="C00000"/>
              </a:solidFill>
              <a:latin typeface="Times New Roman" panose="02020603050405020304" pitchFamily="18" charset="0"/>
              <a:ea typeface="宋体" panose="02010600030101010101" pitchFamily="2" charset="-122"/>
            </a:endParaRPr>
          </a:p>
          <a:p>
            <a:pPr marL="342900" indent="-342900">
              <a:lnSpc>
                <a:spcPct val="150000"/>
              </a:lnSpc>
              <a:spcBef>
                <a:spcPts val="20"/>
              </a:spcBef>
              <a:spcAft>
                <a:spcPts val="0"/>
              </a:spcAft>
            </a:pPr>
            <a:r>
              <a:rPr lang="zh-CN" altLang="en-US" sz="2000" b="1" dirty="0">
                <a:solidFill>
                  <a:srgbClr val="0000CC"/>
                </a:solidFill>
                <a:latin typeface="Times New Roman" panose="02020603050405020304" pitchFamily="18" charset="0"/>
                <a:sym typeface="+mn-ea"/>
              </a:rPr>
              <a:t>第四章 模拟集成运算放大器及其应用（</a:t>
            </a:r>
            <a:r>
              <a:rPr lang="en-US" altLang="zh-CN" sz="2000" b="1" dirty="0">
                <a:solidFill>
                  <a:srgbClr val="0000CC"/>
                </a:solidFill>
                <a:latin typeface="Times New Roman" panose="02020603050405020304" pitchFamily="18" charset="0"/>
                <a:sym typeface="+mn-ea"/>
              </a:rPr>
              <a:t>4.1-4.4</a:t>
            </a:r>
            <a:r>
              <a:rPr lang="zh-CN" altLang="en-US" sz="2000" b="1" dirty="0">
                <a:solidFill>
                  <a:srgbClr val="0000CC"/>
                </a:solidFill>
                <a:latin typeface="Times New Roman" panose="02020603050405020304" pitchFamily="18" charset="0"/>
                <a:sym typeface="+mn-ea"/>
              </a:rPr>
              <a:t>，</a:t>
            </a:r>
            <a:r>
              <a:rPr lang="en-US" altLang="zh-CN" sz="2000" b="1" dirty="0">
                <a:solidFill>
                  <a:srgbClr val="0000CC"/>
                </a:solidFill>
                <a:latin typeface="Times New Roman" panose="02020603050405020304" pitchFamily="18" charset="0"/>
                <a:sym typeface="+mn-ea"/>
              </a:rPr>
              <a:t>4</a:t>
            </a:r>
            <a:r>
              <a:rPr lang="zh-CN" altLang="en-US" sz="2000" b="1" dirty="0">
                <a:solidFill>
                  <a:srgbClr val="0000CC"/>
                </a:solidFill>
                <a:latin typeface="Times New Roman" panose="02020603050405020304" pitchFamily="18" charset="0"/>
                <a:sym typeface="+mn-ea"/>
              </a:rPr>
              <a:t>课时）</a:t>
            </a:r>
          </a:p>
          <a:p>
            <a:pPr marL="342900" indent="-342900">
              <a:lnSpc>
                <a:spcPct val="150000"/>
              </a:lnSpc>
              <a:spcBef>
                <a:spcPts val="20"/>
              </a:spcBef>
              <a:spcAft>
                <a:spcPts val="0"/>
              </a:spcAft>
            </a:pPr>
            <a:r>
              <a:rPr lang="zh-CN" altLang="en-US" sz="2000" b="1" dirty="0">
                <a:solidFill>
                  <a:srgbClr val="0000CC"/>
                </a:solidFill>
                <a:latin typeface="Times New Roman" panose="02020603050405020304" pitchFamily="18" charset="0"/>
                <a:ea typeface="宋体" panose="02010600030101010101" pitchFamily="2" charset="-122"/>
              </a:rPr>
              <a:t>第五章 半导体二极管（</a:t>
            </a:r>
            <a:r>
              <a:rPr lang="en-US" altLang="zh-CN" sz="2000" b="1" dirty="0">
                <a:solidFill>
                  <a:srgbClr val="0000CC"/>
                </a:solidFill>
                <a:latin typeface="Times New Roman" panose="02020603050405020304" pitchFamily="18" charset="0"/>
                <a:ea typeface="宋体" panose="02010600030101010101" pitchFamily="2" charset="-122"/>
              </a:rPr>
              <a:t>5.1-5.2</a:t>
            </a:r>
            <a:r>
              <a:rPr lang="zh-CN" altLang="en-US" sz="2000" b="1" dirty="0">
                <a:solidFill>
                  <a:srgbClr val="0000CC"/>
                </a:solidFill>
                <a:latin typeface="Times New Roman" panose="02020603050405020304" pitchFamily="18" charset="0"/>
                <a:ea typeface="宋体" panose="02010600030101010101" pitchFamily="2" charset="-122"/>
              </a:rPr>
              <a:t>，</a:t>
            </a:r>
            <a:r>
              <a:rPr lang="en-US" altLang="zh-CN" sz="2000" b="1" dirty="0">
                <a:solidFill>
                  <a:srgbClr val="0000CC"/>
                </a:solidFill>
                <a:latin typeface="Times New Roman" panose="02020603050405020304" pitchFamily="18" charset="0"/>
                <a:ea typeface="宋体" panose="02010600030101010101" pitchFamily="2" charset="-122"/>
              </a:rPr>
              <a:t>4</a:t>
            </a:r>
            <a:r>
              <a:rPr lang="zh-CN" altLang="en-US" sz="2000" b="1" dirty="0">
                <a:solidFill>
                  <a:srgbClr val="0000CC"/>
                </a:solidFill>
                <a:latin typeface="Times New Roman" panose="02020603050405020304" pitchFamily="18" charset="0"/>
                <a:sym typeface="+mn-ea"/>
              </a:rPr>
              <a:t>课时</a:t>
            </a:r>
            <a:r>
              <a:rPr lang="zh-CN" altLang="en-US" sz="2000" b="1" dirty="0">
                <a:solidFill>
                  <a:srgbClr val="0000CC"/>
                </a:solidFill>
                <a:latin typeface="Times New Roman" panose="02020603050405020304" pitchFamily="18" charset="0"/>
                <a:ea typeface="宋体" panose="02010600030101010101" pitchFamily="2" charset="-122"/>
              </a:rPr>
              <a:t>）</a:t>
            </a:r>
            <a:endParaRPr lang="en-US" altLang="zh-CN" sz="2000" b="1" dirty="0">
              <a:solidFill>
                <a:srgbClr val="0000CC"/>
              </a:solidFill>
              <a:latin typeface="Times New Roman" panose="02020603050405020304" pitchFamily="18" charset="0"/>
              <a:ea typeface="宋体" panose="02010600030101010101" pitchFamily="2" charset="-122"/>
            </a:endParaRPr>
          </a:p>
          <a:p>
            <a:pPr marL="342900" indent="-342900">
              <a:lnSpc>
                <a:spcPct val="150000"/>
              </a:lnSpc>
              <a:spcBef>
                <a:spcPts val="20"/>
              </a:spcBef>
              <a:spcAft>
                <a:spcPts val="0"/>
              </a:spcAft>
            </a:pPr>
            <a:r>
              <a:rPr lang="zh-CN" altLang="en-US" sz="2000" b="1" dirty="0">
                <a:solidFill>
                  <a:srgbClr val="0000CC"/>
                </a:solidFill>
                <a:latin typeface="Times New Roman" panose="02020603050405020304" pitchFamily="18" charset="0"/>
                <a:ea typeface="宋体" panose="02010600030101010101" pitchFamily="2" charset="-122"/>
              </a:rPr>
              <a:t>第六章 晶体三极管及其放大电路（</a:t>
            </a:r>
            <a:r>
              <a:rPr lang="en-US" altLang="zh-CN" sz="2000" b="1" dirty="0">
                <a:solidFill>
                  <a:srgbClr val="0000CC"/>
                </a:solidFill>
                <a:latin typeface="Times New Roman" panose="02020603050405020304" pitchFamily="18" charset="0"/>
                <a:ea typeface="宋体" panose="02010600030101010101" pitchFamily="2" charset="-122"/>
              </a:rPr>
              <a:t>6.1—6.3</a:t>
            </a:r>
            <a:r>
              <a:rPr lang="zh-CN" altLang="en-US" sz="2000" b="1" dirty="0">
                <a:solidFill>
                  <a:srgbClr val="0000CC"/>
                </a:solidFill>
                <a:latin typeface="Times New Roman" panose="02020603050405020304" pitchFamily="18" charset="0"/>
                <a:ea typeface="宋体" panose="02010600030101010101" pitchFamily="2" charset="-122"/>
              </a:rPr>
              <a:t>，</a:t>
            </a:r>
            <a:r>
              <a:rPr lang="en-US" altLang="zh-CN" sz="2000" b="1" dirty="0">
                <a:solidFill>
                  <a:srgbClr val="0000CC"/>
                </a:solidFill>
                <a:latin typeface="Times New Roman" panose="02020603050405020304" pitchFamily="18" charset="0"/>
                <a:ea typeface="宋体" panose="02010600030101010101" pitchFamily="2" charset="-122"/>
              </a:rPr>
              <a:t>5</a:t>
            </a:r>
            <a:r>
              <a:rPr lang="zh-CN" altLang="en-US" sz="2000" b="1" dirty="0">
                <a:solidFill>
                  <a:srgbClr val="0000CC"/>
                </a:solidFill>
                <a:latin typeface="Times New Roman" panose="02020603050405020304" pitchFamily="18" charset="0"/>
                <a:sym typeface="+mn-ea"/>
              </a:rPr>
              <a:t>课时</a:t>
            </a:r>
            <a:r>
              <a:rPr lang="zh-CN" altLang="en-US" sz="2000" b="1" dirty="0">
                <a:solidFill>
                  <a:srgbClr val="0000CC"/>
                </a:solidFill>
                <a:latin typeface="Times New Roman" panose="02020603050405020304" pitchFamily="18" charset="0"/>
                <a:ea typeface="宋体" panose="02010600030101010101" pitchFamily="2" charset="-122"/>
              </a:rPr>
              <a:t>）</a:t>
            </a:r>
            <a:endParaRPr lang="en-US" altLang="zh-CN" sz="2000" b="1" dirty="0">
              <a:solidFill>
                <a:srgbClr val="0000CC"/>
              </a:solidFill>
              <a:latin typeface="Times New Roman" panose="02020603050405020304" pitchFamily="18" charset="0"/>
              <a:ea typeface="宋体" panose="02010600030101010101" pitchFamily="2" charset="-122"/>
            </a:endParaRPr>
          </a:p>
          <a:p>
            <a:pPr marL="342900" indent="-342900">
              <a:lnSpc>
                <a:spcPct val="150000"/>
              </a:lnSpc>
              <a:spcBef>
                <a:spcPts val="20"/>
              </a:spcBef>
              <a:spcAft>
                <a:spcPts val="0"/>
              </a:spcAft>
            </a:pPr>
            <a:r>
              <a:rPr lang="zh-CN" altLang="en-US" sz="2000" b="1" dirty="0">
                <a:solidFill>
                  <a:srgbClr val="0000CC"/>
                </a:solidFill>
                <a:latin typeface="Times New Roman" panose="02020603050405020304" pitchFamily="18" charset="0"/>
                <a:ea typeface="宋体" panose="02010600030101010101" pitchFamily="2" charset="-122"/>
              </a:rPr>
              <a:t>第九章负反馈放大电路 （</a:t>
            </a:r>
            <a:r>
              <a:rPr lang="en-US" altLang="zh-CN" sz="2000" b="1" dirty="0">
                <a:solidFill>
                  <a:srgbClr val="0000CC"/>
                </a:solidFill>
                <a:latin typeface="Times New Roman" panose="02020603050405020304" pitchFamily="18" charset="0"/>
                <a:ea typeface="宋体" panose="02010600030101010101" pitchFamily="2" charset="-122"/>
              </a:rPr>
              <a:t>9.1-9.4</a:t>
            </a:r>
            <a:r>
              <a:rPr lang="zh-CN" altLang="en-US" sz="2000" b="1" dirty="0">
                <a:solidFill>
                  <a:srgbClr val="0000CC"/>
                </a:solidFill>
                <a:latin typeface="Times New Roman" panose="02020603050405020304" pitchFamily="18" charset="0"/>
                <a:ea typeface="宋体" panose="02010600030101010101" pitchFamily="2" charset="-122"/>
              </a:rPr>
              <a:t>，</a:t>
            </a:r>
            <a:r>
              <a:rPr lang="en-US" altLang="zh-CN" sz="2000" b="1" dirty="0">
                <a:solidFill>
                  <a:srgbClr val="0000CC"/>
                </a:solidFill>
                <a:latin typeface="Times New Roman" panose="02020603050405020304" pitchFamily="18" charset="0"/>
                <a:sym typeface="+mn-ea"/>
              </a:rPr>
              <a:t>5 </a:t>
            </a:r>
            <a:r>
              <a:rPr lang="zh-CN" altLang="en-US" sz="2000" b="1" dirty="0">
                <a:solidFill>
                  <a:srgbClr val="0000CC"/>
                </a:solidFill>
                <a:latin typeface="Times New Roman" panose="02020603050405020304" pitchFamily="18" charset="0"/>
                <a:sym typeface="+mn-ea"/>
              </a:rPr>
              <a:t>课时</a:t>
            </a:r>
            <a:r>
              <a:rPr lang="zh-CN" altLang="en-US" sz="2000" b="1" dirty="0">
                <a:solidFill>
                  <a:srgbClr val="0000CC"/>
                </a:solidFill>
                <a:latin typeface="Times New Roman" panose="02020603050405020304" pitchFamily="18" charset="0"/>
                <a:ea typeface="宋体" panose="02010600030101010101" pitchFamily="2" charset="-122"/>
              </a:rPr>
              <a:t>）</a:t>
            </a:r>
            <a:endParaRPr lang="en-US" altLang="zh-CN" sz="2000" b="1" dirty="0">
              <a:solidFill>
                <a:srgbClr val="0000CC"/>
              </a:solidFill>
              <a:latin typeface="Times New Roman" panose="02020603050405020304" pitchFamily="18" charset="0"/>
              <a:ea typeface="宋体" panose="02010600030101010101" pitchFamily="2" charset="-122"/>
            </a:endParaRPr>
          </a:p>
          <a:p>
            <a:pPr marL="342900" indent="-342900">
              <a:lnSpc>
                <a:spcPct val="150000"/>
              </a:lnSpc>
              <a:spcBef>
                <a:spcPts val="20"/>
              </a:spcBef>
            </a:pPr>
            <a:r>
              <a:rPr lang="zh-CN" altLang="en-US" sz="2000" b="1" dirty="0">
                <a:solidFill>
                  <a:srgbClr val="0000CC"/>
                </a:solidFill>
                <a:latin typeface="Times New Roman" panose="02020603050405020304" pitchFamily="18" charset="0"/>
                <a:sym typeface="+mn-ea"/>
              </a:rPr>
              <a:t>第十章 信号产生与处理（</a:t>
            </a:r>
            <a:r>
              <a:rPr lang="en-US" altLang="zh-CN" sz="2000" b="1" dirty="0">
                <a:solidFill>
                  <a:srgbClr val="0000CC"/>
                </a:solidFill>
                <a:latin typeface="Times New Roman" panose="02020603050405020304" pitchFamily="18" charset="0"/>
                <a:sym typeface="+mn-ea"/>
              </a:rPr>
              <a:t>10.1</a:t>
            </a:r>
            <a:r>
              <a:rPr lang="zh-CN" altLang="en-US" sz="2000" b="1" dirty="0">
                <a:solidFill>
                  <a:srgbClr val="0000CC"/>
                </a:solidFill>
                <a:latin typeface="Times New Roman" panose="02020603050405020304" pitchFamily="18" charset="0"/>
                <a:sym typeface="+mn-ea"/>
              </a:rPr>
              <a:t>，</a:t>
            </a:r>
            <a:r>
              <a:rPr lang="en-US" altLang="zh-CN" sz="2000" b="1" dirty="0">
                <a:solidFill>
                  <a:srgbClr val="0000CC"/>
                </a:solidFill>
                <a:latin typeface="Times New Roman" panose="02020603050405020304" pitchFamily="18" charset="0"/>
                <a:sym typeface="+mn-ea"/>
              </a:rPr>
              <a:t>2 </a:t>
            </a:r>
            <a:r>
              <a:rPr lang="zh-CN" altLang="en-US" sz="2000" b="1" dirty="0">
                <a:solidFill>
                  <a:srgbClr val="0000CC"/>
                </a:solidFill>
                <a:latin typeface="Times New Roman" panose="02020603050405020304" pitchFamily="18" charset="0"/>
                <a:sym typeface="+mn-ea"/>
              </a:rPr>
              <a:t>课时）</a:t>
            </a:r>
            <a:endParaRPr lang="en-US" altLang="zh-CN" sz="2800" b="1" dirty="0">
              <a:solidFill>
                <a:srgbClr val="0000CC"/>
              </a:solidFill>
              <a:latin typeface="Times New Roman" panose="02020603050405020304" pitchFamily="18" charset="0"/>
              <a:ea typeface="宋体" panose="02010600030101010101" pitchFamily="2" charset="-122"/>
            </a:endParaRPr>
          </a:p>
          <a:p>
            <a:pPr marL="342900" indent="-342900">
              <a:lnSpc>
                <a:spcPct val="150000"/>
              </a:lnSpc>
              <a:spcBef>
                <a:spcPct val="20000"/>
              </a:spcBef>
            </a:pPr>
            <a:endParaRPr lang="en-US" altLang="zh-CN" sz="2800" b="1" dirty="0">
              <a:latin typeface="Times New Roman" panose="02020603050405020304" pitchFamily="18" charset="0"/>
              <a:ea typeface="宋体" panose="02010600030101010101" pitchFamily="2" charset="-122"/>
            </a:endParaRPr>
          </a:p>
          <a:p>
            <a:pPr marL="342900" indent="-342900">
              <a:lnSpc>
                <a:spcPct val="150000"/>
              </a:lnSpc>
              <a:spcBef>
                <a:spcPct val="20000"/>
              </a:spcBef>
            </a:pPr>
            <a:endParaRPr lang="zh-CN" altLang="en-US" sz="2800" b="1" dirty="0">
              <a:latin typeface="Times New Roman" panose="02020603050405020304" pitchFamily="18" charset="0"/>
              <a:ea typeface="宋体" panose="02010600030101010101" pitchFamily="2" charset="-122"/>
            </a:endParaRPr>
          </a:p>
        </p:txBody>
      </p:sp>
      <p:sp>
        <p:nvSpPr>
          <p:cNvPr id="16" name="Rectangle 2">
            <a:extLst>
              <a:ext uri="{FF2B5EF4-FFF2-40B4-BE49-F238E27FC236}">
                <a16:creationId xmlns:a16="http://schemas.microsoft.com/office/drawing/2014/main" id="{9BD1AC31-E93C-6663-4383-36849CEC2333}"/>
              </a:ext>
            </a:extLst>
          </p:cNvPr>
          <p:cNvSpPr>
            <a:spLocks noGrp="1"/>
          </p:cNvSpPr>
          <p:nvPr>
            <p:custDataLst>
              <p:tags r:id="rId2"/>
            </p:custDataLst>
          </p:nvPr>
        </p:nvSpPr>
        <p:spPr>
          <a:xfrm>
            <a:off x="2195830" y="4076700"/>
            <a:ext cx="4274820" cy="582930"/>
          </a:xfrm>
          <a:prstGeom prst="rect">
            <a:avLst/>
          </a:prstGeom>
          <a:solidFill>
            <a:schemeClr val="accent6">
              <a:lumMod val="40000"/>
              <a:lumOff val="60000"/>
            </a:schemeClr>
          </a:solid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spcAft>
                <a:spcPts val="0"/>
              </a:spcAft>
            </a:pPr>
            <a:r>
              <a:rPr lang="zh-CN" altLang="en-US"/>
              <a:t> </a:t>
            </a:r>
            <a:r>
              <a:rPr lang="zh-CN" altLang="en-US" sz="2800" b="1">
                <a:solidFill>
                  <a:srgbClr val="0000CC"/>
                </a:solidFill>
              </a:rPr>
              <a:t>实验教学内容</a:t>
            </a:r>
            <a:r>
              <a:rPr lang="zh-CN" altLang="en-US" sz="2800" b="1">
                <a:solidFill>
                  <a:srgbClr val="0000CC"/>
                </a:solidFill>
                <a:sym typeface="+mn-ea"/>
              </a:rPr>
              <a:t>（</a:t>
            </a:r>
            <a:r>
              <a:rPr lang="en-US" altLang="zh-CN" sz="2800" b="1">
                <a:solidFill>
                  <a:srgbClr val="0000CC"/>
                </a:solidFill>
                <a:sym typeface="+mn-ea"/>
              </a:rPr>
              <a:t>16</a:t>
            </a:r>
            <a:r>
              <a:rPr lang="zh-CN" altLang="en-US" sz="2800" b="1">
                <a:solidFill>
                  <a:srgbClr val="0000CC"/>
                </a:solidFill>
                <a:sym typeface="+mn-ea"/>
              </a:rPr>
              <a:t>学时）</a:t>
            </a:r>
            <a:endParaRPr lang="zh-CN" altLang="en-US" sz="2800" b="1">
              <a:solidFill>
                <a:srgbClr val="0000CC"/>
              </a:solidFill>
            </a:endParaRPr>
          </a:p>
        </p:txBody>
      </p:sp>
      <p:pic>
        <p:nvPicPr>
          <p:cNvPr id="17" name="图片 16">
            <a:extLst>
              <a:ext uri="{FF2B5EF4-FFF2-40B4-BE49-F238E27FC236}">
                <a16:creationId xmlns:a16="http://schemas.microsoft.com/office/drawing/2014/main" id="{70C1B70B-14F7-F0C5-F106-19CD1FA76222}"/>
              </a:ext>
            </a:extLst>
          </p:cNvPr>
          <p:cNvPicPr>
            <a:picLocks noChangeAspect="1"/>
          </p:cNvPicPr>
          <p:nvPr>
            <p:custDataLst>
              <p:tags r:id="rId3"/>
            </p:custDataLst>
          </p:nvPr>
        </p:nvPicPr>
        <p:blipFill>
          <a:blip r:embed="rId8"/>
          <a:stretch>
            <a:fillRect/>
          </a:stretch>
        </p:blipFill>
        <p:spPr>
          <a:xfrm>
            <a:off x="179705" y="4725035"/>
            <a:ext cx="8330565" cy="2033270"/>
          </a:xfrm>
          <a:prstGeom prst="rect">
            <a:avLst/>
          </a:prstGeom>
        </p:spPr>
      </p:pic>
      <p:sp>
        <p:nvSpPr>
          <p:cNvPr id="18" name="文本框 17">
            <a:extLst>
              <a:ext uri="{FF2B5EF4-FFF2-40B4-BE49-F238E27FC236}">
                <a16:creationId xmlns:a16="http://schemas.microsoft.com/office/drawing/2014/main" id="{5444C5AA-2CB4-0AC5-4970-541DF45B72EF}"/>
              </a:ext>
            </a:extLst>
          </p:cNvPr>
          <p:cNvSpPr txBox="1"/>
          <p:nvPr/>
        </p:nvSpPr>
        <p:spPr>
          <a:xfrm>
            <a:off x="418465" y="548640"/>
            <a:ext cx="681355" cy="870751"/>
          </a:xfrm>
          <a:prstGeom prst="rect">
            <a:avLst/>
          </a:prstGeom>
          <a:solidFill>
            <a:srgbClr val="92D050"/>
          </a:solidFill>
        </p:spPr>
        <p:txBody>
          <a:bodyPr wrap="square" rtlCol="0">
            <a:spAutoFit/>
          </a:bodyPr>
          <a:lstStyle/>
          <a:p>
            <a:pPr algn="ctr">
              <a:lnSpc>
                <a:spcPct val="150000"/>
              </a:lnSpc>
              <a:spcAft>
                <a:spcPts val="0"/>
              </a:spcAft>
            </a:pPr>
            <a:r>
              <a:rPr lang="zh-CN" altLang="en-US" sz="1800" dirty="0"/>
              <a:t>电路分析</a:t>
            </a:r>
          </a:p>
        </p:txBody>
      </p:sp>
      <p:sp>
        <p:nvSpPr>
          <p:cNvPr id="19" name="文本框 18">
            <a:extLst>
              <a:ext uri="{FF2B5EF4-FFF2-40B4-BE49-F238E27FC236}">
                <a16:creationId xmlns:a16="http://schemas.microsoft.com/office/drawing/2014/main" id="{BEA6D41F-F65A-6498-E430-4CE00973D9EE}"/>
              </a:ext>
            </a:extLst>
          </p:cNvPr>
          <p:cNvSpPr txBox="1"/>
          <p:nvPr>
            <p:custDataLst>
              <p:tags r:id="rId4"/>
            </p:custDataLst>
          </p:nvPr>
        </p:nvSpPr>
        <p:spPr>
          <a:xfrm>
            <a:off x="539115" y="1556385"/>
            <a:ext cx="457200" cy="2477135"/>
          </a:xfrm>
          <a:prstGeom prst="rect">
            <a:avLst/>
          </a:prstGeom>
          <a:solidFill>
            <a:srgbClr val="FFC000"/>
          </a:solidFill>
        </p:spPr>
        <p:txBody>
          <a:bodyPr wrap="square" rtlCol="0">
            <a:noAutofit/>
          </a:bodyPr>
          <a:lstStyle/>
          <a:p>
            <a:pPr algn="ctr">
              <a:lnSpc>
                <a:spcPct val="150000"/>
              </a:lnSpc>
              <a:spcAft>
                <a:spcPts val="0"/>
              </a:spcAft>
            </a:pPr>
            <a:r>
              <a:rPr lang="zh-CN" altLang="en-US" sz="1800" dirty="0">
                <a:sym typeface="+mn-ea"/>
              </a:rPr>
              <a:t>模拟电路</a:t>
            </a:r>
            <a:r>
              <a:rPr lang="zh-CN" altLang="en-US" sz="1800" dirty="0"/>
              <a:t>分析</a:t>
            </a:r>
          </a:p>
        </p:txBody>
      </p:sp>
      <p:sp>
        <p:nvSpPr>
          <p:cNvPr id="20" name="Text Box 5">
            <a:extLst>
              <a:ext uri="{FF2B5EF4-FFF2-40B4-BE49-F238E27FC236}">
                <a16:creationId xmlns:a16="http://schemas.microsoft.com/office/drawing/2014/main" id="{4B940C80-FCA8-6EB3-96D3-38598C86AF97}"/>
              </a:ext>
            </a:extLst>
          </p:cNvPr>
          <p:cNvSpPr txBox="1"/>
          <p:nvPr>
            <p:custDataLst>
              <p:tags r:id="rId5"/>
            </p:custDataLst>
          </p:nvPr>
        </p:nvSpPr>
        <p:spPr>
          <a:xfrm>
            <a:off x="179705" y="40005"/>
            <a:ext cx="1404620" cy="460375"/>
          </a:xfrm>
          <a:prstGeom prst="rect">
            <a:avLst/>
          </a:prstGeom>
          <a:solidFill>
            <a:srgbClr val="FFC000"/>
          </a:solidFill>
          <a:ln w="9525">
            <a:noFill/>
          </a:ln>
        </p:spPr>
        <p:txBody>
          <a:bodyPr wrap="none" anchor="t">
            <a:spAutoFit/>
          </a:bodyPr>
          <a:lstStyle/>
          <a:p>
            <a:r>
              <a:rPr lang="zh-CN" sz="2400" b="1" dirty="0">
                <a:solidFill>
                  <a:schemeClr val="accent2"/>
                </a:solidFill>
                <a:latin typeface="华文中宋" panose="02010600040101010101" pitchFamily="2" charset="-122"/>
                <a:ea typeface="华文中宋" panose="02010600040101010101" pitchFamily="2" charset="-122"/>
              </a:rPr>
              <a:t>课程安排</a:t>
            </a:r>
          </a:p>
        </p:txBody>
      </p:sp>
      <p:sp>
        <p:nvSpPr>
          <p:cNvPr id="21" name="Rectangle 11">
            <a:extLst>
              <a:ext uri="{FF2B5EF4-FFF2-40B4-BE49-F238E27FC236}">
                <a16:creationId xmlns:a16="http://schemas.microsoft.com/office/drawing/2014/main" id="{D95BB745-CAC7-D8B9-82E2-E1A67875D87D}"/>
              </a:ext>
            </a:extLst>
          </p:cNvPr>
          <p:cNvSpPr>
            <a:spLocks noChangeArrowheads="1"/>
          </p:cNvSpPr>
          <p:nvPr>
            <p:custDataLst>
              <p:tags r:id="rId6"/>
            </p:custDataLst>
          </p:nvPr>
        </p:nvSpPr>
        <p:spPr bwMode="auto">
          <a:xfrm>
            <a:off x="7625987" y="168910"/>
            <a:ext cx="1539875" cy="4556125"/>
          </a:xfrm>
          <a:prstGeom prst="rect">
            <a:avLst/>
          </a:prstGeom>
          <a:solidFill>
            <a:schemeClr val="accent6">
              <a:lumMod val="20000"/>
              <a:lumOff val="80000"/>
            </a:schemeClr>
          </a:solidFill>
          <a:ln>
            <a:noFill/>
          </a:ln>
          <a:extLst>
            <a:ext uri="{91240B29-F687-4F45-9708-019B960494DF}">
              <a14:hiddenLine xmlns:a14="http://schemas.microsoft.com/office/drawing/2010/main" w="44450">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lnSpc>
                <a:spcPct val="110000"/>
              </a:lnSpc>
              <a:spcBef>
                <a:spcPct val="0"/>
              </a:spcBef>
              <a:buFontTx/>
              <a:buNone/>
            </a:pPr>
            <a:r>
              <a:rPr lang="zh-CN" altLang="en-US" sz="2400" b="1" dirty="0">
                <a:solidFill>
                  <a:srgbClr val="FF0000"/>
                </a:solidFill>
                <a:latin typeface="华文楷体" panose="02010600040101010101" charset="-122"/>
                <a:ea typeface="华文楷体" panose="02010600040101010101" charset="-122"/>
              </a:rPr>
              <a:t>本课程教学将结合教材</a:t>
            </a:r>
            <a:r>
              <a:rPr lang="en-US" altLang="zh-CN" sz="2400" b="1" dirty="0">
                <a:solidFill>
                  <a:srgbClr val="FF0000"/>
                </a:solidFill>
                <a:latin typeface="华文楷体" panose="02010600040101010101" charset="-122"/>
                <a:ea typeface="华文楷体" panose="02010600040101010101" charset="-122"/>
              </a:rPr>
              <a:t>,</a:t>
            </a:r>
            <a:r>
              <a:rPr lang="zh-CN" altLang="en-US" sz="2400" b="1" dirty="0">
                <a:solidFill>
                  <a:srgbClr val="FF0000"/>
                </a:solidFill>
                <a:latin typeface="华文楷体" panose="02010600040101010101" charset="-122"/>
                <a:ea typeface="华文楷体" panose="02010600040101010101" charset="-122"/>
              </a:rPr>
              <a:t>有增有减。基本内容参考前页说明。</a:t>
            </a:r>
          </a:p>
          <a:p>
            <a:pPr eaLnBrk="1" hangingPunct="1">
              <a:lnSpc>
                <a:spcPct val="110000"/>
              </a:lnSpc>
              <a:spcBef>
                <a:spcPct val="0"/>
              </a:spcBef>
              <a:buFontTx/>
              <a:buNone/>
            </a:pPr>
            <a:r>
              <a:rPr lang="zh-CN" altLang="en-US" sz="2400" b="1" dirty="0">
                <a:solidFill>
                  <a:srgbClr val="FF0000"/>
                </a:solidFill>
                <a:latin typeface="华文楷体" panose="02010600040101010101" charset="-122"/>
                <a:ea typeface="华文楷体" panose="02010600040101010101" charset="-122"/>
              </a:rPr>
              <a:t>所以，建议同学做一定的课堂笔记。</a:t>
            </a:r>
          </a:p>
        </p:txBody>
      </p:sp>
    </p:spTree>
    <p:custDataLst>
      <p:tags r:id="rId1"/>
    </p:custDataLst>
    <p:extLst>
      <p:ext uri="{BB962C8B-B14F-4D97-AF65-F5344CB8AC3E}">
        <p14:creationId xmlns:p14="http://schemas.microsoft.com/office/powerpoint/2010/main" val="174815411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8800BF5D-0DF9-4D1F-8B31-395AEB6CEC10}" type="slidenum">
              <a:rPr lang="zh-CN" altLang="en-US" sz="1600" smtClean="0">
                <a:solidFill>
                  <a:srgbClr val="FFFF00"/>
                </a:solidFill>
                <a:ea typeface="宋体" panose="02010600030101010101" pitchFamily="2" charset="-122"/>
              </a:rPr>
              <a:t>49</a:t>
            </a:fld>
            <a:endParaRPr lang="en-US" altLang="zh-CN" sz="1600">
              <a:solidFill>
                <a:srgbClr val="FFFF00"/>
              </a:solidFill>
              <a:ea typeface="宋体" panose="02010600030101010101" pitchFamily="2" charset="-122"/>
            </a:endParaRPr>
          </a:p>
        </p:txBody>
      </p:sp>
      <p:sp>
        <p:nvSpPr>
          <p:cNvPr id="40963" name="Rectangle 4"/>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5</a:t>
            </a:r>
            <a:r>
              <a:rPr lang="zh-CN" altLang="en-US" sz="3600">
                <a:solidFill>
                  <a:srgbClr val="FF0000"/>
                </a:solidFill>
              </a:rPr>
              <a:t>、类型</a:t>
            </a:r>
          </a:p>
        </p:txBody>
      </p:sp>
      <p:sp>
        <p:nvSpPr>
          <p:cNvPr id="40964" name="Rectangle 5"/>
          <p:cNvSpPr>
            <a:spLocks noChangeArrowheads="1"/>
          </p:cNvSpPr>
          <p:nvPr/>
        </p:nvSpPr>
        <p:spPr bwMode="auto">
          <a:xfrm>
            <a:off x="685800" y="1196975"/>
            <a:ext cx="7772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r>
              <a:rPr lang="zh-CN" altLang="en-US"/>
              <a:t>可调式电阻器常称为电位器 </a:t>
            </a:r>
          </a:p>
        </p:txBody>
      </p:sp>
      <p:graphicFrame>
        <p:nvGraphicFramePr>
          <p:cNvPr id="40965" name="Object 6"/>
          <p:cNvGraphicFramePr>
            <a:graphicFrameLocks noChangeAspect="1"/>
          </p:cNvGraphicFramePr>
          <p:nvPr/>
        </p:nvGraphicFramePr>
        <p:xfrm>
          <a:off x="827088" y="1844675"/>
          <a:ext cx="7308850" cy="2665413"/>
        </p:xfrm>
        <a:graphic>
          <a:graphicData uri="http://schemas.openxmlformats.org/presentationml/2006/ole">
            <mc:AlternateContent xmlns:mc="http://schemas.openxmlformats.org/markup-compatibility/2006">
              <mc:Choice xmlns:v="urn:schemas-microsoft-com:vml" Requires="v">
                <p:oleObj name="Visio" r:id="rId2" imgW="5308600" imgH="1943100" progId="Visio.Drawing.11">
                  <p:embed/>
                </p:oleObj>
              </mc:Choice>
              <mc:Fallback>
                <p:oleObj name="Visio" r:id="rId2" imgW="5308600" imgH="1943100" progId="Visio.Drawing.11">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844675"/>
                        <a:ext cx="7308850"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6" name="Rectangle 7"/>
          <p:cNvSpPr>
            <a:spLocks noChangeArrowheads="1"/>
          </p:cNvSpPr>
          <p:nvPr/>
        </p:nvSpPr>
        <p:spPr bwMode="auto">
          <a:xfrm>
            <a:off x="3563938" y="4652963"/>
            <a:ext cx="277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 电位器外形及符号 </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05AFDE6-A983-4FD7-A216-CE033D6430F1}" type="slidenum">
              <a:rPr lang="zh-CN" altLang="en-US" sz="1600" smtClean="0">
                <a:solidFill>
                  <a:srgbClr val="FFFF00"/>
                </a:solidFill>
                <a:ea typeface="宋体" panose="02010600030101010101" pitchFamily="2" charset="-122"/>
              </a:rPr>
              <a:t>50</a:t>
            </a:fld>
            <a:endParaRPr lang="en-US" altLang="zh-CN" sz="1600">
              <a:solidFill>
                <a:srgbClr val="FFFF00"/>
              </a:solidFill>
              <a:ea typeface="宋体" panose="02010600030101010101" pitchFamily="2" charset="-122"/>
            </a:endParaRPr>
          </a:p>
        </p:txBody>
      </p:sp>
      <p:sp>
        <p:nvSpPr>
          <p:cNvPr id="41987" name="Rectangle 4"/>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6</a:t>
            </a:r>
            <a:r>
              <a:rPr lang="zh-CN" altLang="en-US" sz="3600">
                <a:solidFill>
                  <a:srgbClr val="FF0000"/>
                </a:solidFill>
              </a:rPr>
              <a:t>、作用和参数</a:t>
            </a:r>
          </a:p>
        </p:txBody>
      </p:sp>
      <p:sp>
        <p:nvSpPr>
          <p:cNvPr id="308229" name="Rectangle 5"/>
          <p:cNvSpPr>
            <a:spLocks noChangeArrowheads="1"/>
          </p:cNvSpPr>
          <p:nvPr/>
        </p:nvSpPr>
        <p:spPr bwMode="auto">
          <a:xfrm>
            <a:off x="323850" y="1196975"/>
            <a:ext cx="777240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30000"/>
              </a:lnSpc>
            </a:pPr>
            <a:r>
              <a:rPr lang="zh-CN" altLang="en-US" sz="2400"/>
              <a:t>作用</a:t>
            </a:r>
          </a:p>
          <a:p>
            <a:pPr lvl="1">
              <a:lnSpc>
                <a:spcPct val="130000"/>
              </a:lnSpc>
            </a:pPr>
            <a:r>
              <a:rPr lang="zh-CN" altLang="en-US" sz="2200"/>
              <a:t>电压调整</a:t>
            </a:r>
          </a:p>
          <a:p>
            <a:pPr lvl="1">
              <a:lnSpc>
                <a:spcPct val="130000"/>
              </a:lnSpc>
            </a:pPr>
            <a:r>
              <a:rPr lang="zh-CN" altLang="en-US" sz="2200"/>
              <a:t>电流调整</a:t>
            </a:r>
          </a:p>
          <a:p>
            <a:pPr lvl="1">
              <a:lnSpc>
                <a:spcPct val="130000"/>
              </a:lnSpc>
            </a:pPr>
            <a:r>
              <a:rPr lang="zh-CN" altLang="en-US" sz="2200"/>
              <a:t>负载电阻 </a:t>
            </a:r>
          </a:p>
          <a:p>
            <a:pPr>
              <a:lnSpc>
                <a:spcPct val="130000"/>
              </a:lnSpc>
            </a:pPr>
            <a:r>
              <a:rPr lang="zh-CN" altLang="en-US" sz="2400"/>
              <a:t>主要参数包括</a:t>
            </a:r>
          </a:p>
          <a:p>
            <a:pPr lvl="1">
              <a:lnSpc>
                <a:spcPct val="130000"/>
              </a:lnSpc>
            </a:pPr>
            <a:r>
              <a:rPr lang="zh-CN" altLang="en-US" sz="2200"/>
              <a:t>标称电阻值</a:t>
            </a:r>
          </a:p>
          <a:p>
            <a:pPr lvl="1">
              <a:lnSpc>
                <a:spcPct val="130000"/>
              </a:lnSpc>
            </a:pPr>
            <a:r>
              <a:rPr lang="zh-CN" altLang="en-US" sz="2200"/>
              <a:t>允许偏差</a:t>
            </a:r>
          </a:p>
          <a:p>
            <a:pPr lvl="1">
              <a:lnSpc>
                <a:spcPct val="130000"/>
              </a:lnSpc>
            </a:pPr>
            <a:r>
              <a:rPr lang="zh-CN" altLang="en-US" sz="2200"/>
              <a:t>额定功率</a:t>
            </a:r>
          </a:p>
        </p:txBody>
      </p:sp>
      <p:sp>
        <p:nvSpPr>
          <p:cNvPr id="308230" name="Text Box 6"/>
          <p:cNvSpPr txBox="1">
            <a:spLocks noChangeArrowheads="1"/>
          </p:cNvSpPr>
          <p:nvPr/>
        </p:nvSpPr>
        <p:spPr bwMode="auto">
          <a:xfrm>
            <a:off x="2559050" y="1844675"/>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通过串联分压实现</a:t>
            </a:r>
          </a:p>
        </p:txBody>
      </p:sp>
      <p:sp>
        <p:nvSpPr>
          <p:cNvPr id="308231" name="Text Box 7"/>
          <p:cNvSpPr txBox="1">
            <a:spLocks noChangeArrowheads="1"/>
          </p:cNvSpPr>
          <p:nvPr/>
        </p:nvSpPr>
        <p:spPr bwMode="auto">
          <a:xfrm>
            <a:off x="2559050" y="2349500"/>
            <a:ext cx="414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通过并联分流或串联限流实现</a:t>
            </a:r>
          </a:p>
        </p:txBody>
      </p:sp>
      <p:sp>
        <p:nvSpPr>
          <p:cNvPr id="308232" name="Text Box 8"/>
          <p:cNvSpPr txBox="1">
            <a:spLocks noChangeArrowheads="1"/>
          </p:cNvSpPr>
          <p:nvPr/>
        </p:nvSpPr>
        <p:spPr bwMode="auto">
          <a:xfrm>
            <a:off x="2559050" y="2852738"/>
            <a:ext cx="475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替代负载，等效负载对电能的消耗</a:t>
            </a:r>
          </a:p>
        </p:txBody>
      </p:sp>
      <p:sp>
        <p:nvSpPr>
          <p:cNvPr id="308233" name="Text Box 9"/>
          <p:cNvSpPr txBox="1">
            <a:spLocks noChangeArrowheads="1"/>
          </p:cNvSpPr>
          <p:nvPr/>
        </p:nvSpPr>
        <p:spPr bwMode="auto">
          <a:xfrm>
            <a:off x="2559050" y="3860800"/>
            <a:ext cx="412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电阻器上标出的名义阻值 </a:t>
            </a:r>
          </a:p>
        </p:txBody>
      </p:sp>
      <p:sp>
        <p:nvSpPr>
          <p:cNvPr id="308234" name="Text Box 10"/>
          <p:cNvSpPr txBox="1">
            <a:spLocks noChangeArrowheads="1"/>
          </p:cNvSpPr>
          <p:nvPr/>
        </p:nvSpPr>
        <p:spPr bwMode="auto">
          <a:xfrm>
            <a:off x="2559050" y="4365625"/>
            <a:ext cx="658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实际阻值与标称阻值的偏差，表征电阻值的精度</a:t>
            </a:r>
          </a:p>
        </p:txBody>
      </p:sp>
      <p:sp>
        <p:nvSpPr>
          <p:cNvPr id="308235" name="Text Box 11"/>
          <p:cNvSpPr txBox="1">
            <a:spLocks noChangeArrowheads="1"/>
          </p:cNvSpPr>
          <p:nvPr/>
        </p:nvSpPr>
        <p:spPr bwMode="auto">
          <a:xfrm>
            <a:off x="2559050" y="4868863"/>
            <a:ext cx="4244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电阻可以耗散的最大功率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08229">
                                            <p:txEl>
                                              <p:pRg st="1" end="1"/>
                                            </p:txEl>
                                          </p:spTgt>
                                        </p:tgtEl>
                                        <p:attrNameLst>
                                          <p:attrName>style.visibility</p:attrName>
                                        </p:attrNameLst>
                                      </p:cBhvr>
                                      <p:to>
                                        <p:strVal val="visible"/>
                                      </p:to>
                                    </p:set>
                                    <p:animEffect transition="in" filter="wipe(left)">
                                      <p:cBhvr>
                                        <p:cTn id="7" dur="500"/>
                                        <p:tgtEl>
                                          <p:spTgt spid="30822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8229">
                                            <p:txEl>
                                              <p:pRg st="2" end="2"/>
                                            </p:txEl>
                                          </p:spTgt>
                                        </p:tgtEl>
                                        <p:attrNameLst>
                                          <p:attrName>style.visibility</p:attrName>
                                        </p:attrNameLst>
                                      </p:cBhvr>
                                      <p:to>
                                        <p:strVal val="visible"/>
                                      </p:to>
                                    </p:set>
                                    <p:animEffect transition="in" filter="wipe(left)">
                                      <p:cBhvr>
                                        <p:cTn id="12" dur="500"/>
                                        <p:tgtEl>
                                          <p:spTgt spid="30822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8229">
                                            <p:txEl>
                                              <p:pRg st="3" end="3"/>
                                            </p:txEl>
                                          </p:spTgt>
                                        </p:tgtEl>
                                        <p:attrNameLst>
                                          <p:attrName>style.visibility</p:attrName>
                                        </p:attrNameLst>
                                      </p:cBhvr>
                                      <p:to>
                                        <p:strVal val="visible"/>
                                      </p:to>
                                    </p:set>
                                    <p:animEffect transition="in" filter="wipe(left)">
                                      <p:cBhvr>
                                        <p:cTn id="17" dur="500"/>
                                        <p:tgtEl>
                                          <p:spTgt spid="30822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8230"/>
                                        </p:tgtEl>
                                        <p:attrNameLst>
                                          <p:attrName>style.visibility</p:attrName>
                                        </p:attrNameLst>
                                      </p:cBhvr>
                                      <p:to>
                                        <p:strVal val="visible"/>
                                      </p:to>
                                    </p:set>
                                    <p:animEffect transition="in" filter="wipe(left)">
                                      <p:cBhvr>
                                        <p:cTn id="22" dur="500"/>
                                        <p:tgtEl>
                                          <p:spTgt spid="3082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8231"/>
                                        </p:tgtEl>
                                        <p:attrNameLst>
                                          <p:attrName>style.visibility</p:attrName>
                                        </p:attrNameLst>
                                      </p:cBhvr>
                                      <p:to>
                                        <p:strVal val="visible"/>
                                      </p:to>
                                    </p:set>
                                    <p:animEffect transition="in" filter="wipe(left)">
                                      <p:cBhvr>
                                        <p:cTn id="27" dur="500"/>
                                        <p:tgtEl>
                                          <p:spTgt spid="3082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8232"/>
                                        </p:tgtEl>
                                        <p:attrNameLst>
                                          <p:attrName>style.visibility</p:attrName>
                                        </p:attrNameLst>
                                      </p:cBhvr>
                                      <p:to>
                                        <p:strVal val="visible"/>
                                      </p:to>
                                    </p:set>
                                    <p:animEffect transition="in" filter="wipe(left)">
                                      <p:cBhvr>
                                        <p:cTn id="32" dur="500"/>
                                        <p:tgtEl>
                                          <p:spTgt spid="3082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08229">
                                            <p:txEl>
                                              <p:pRg st="4" end="4"/>
                                            </p:txEl>
                                          </p:spTgt>
                                        </p:tgtEl>
                                        <p:attrNameLst>
                                          <p:attrName>style.visibility</p:attrName>
                                        </p:attrNameLst>
                                      </p:cBhvr>
                                      <p:to>
                                        <p:strVal val="visible"/>
                                      </p:to>
                                    </p:set>
                                    <p:animEffect transition="in" filter="wipe(left)">
                                      <p:cBhvr>
                                        <p:cTn id="37" dur="500"/>
                                        <p:tgtEl>
                                          <p:spTgt spid="308229">
                                            <p:txEl>
                                              <p:pRg st="4" end="4"/>
                                            </p:txEl>
                                          </p:spTgt>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308229">
                                            <p:txEl>
                                              <p:pRg st="5" end="5"/>
                                            </p:txEl>
                                          </p:spTgt>
                                        </p:tgtEl>
                                        <p:attrNameLst>
                                          <p:attrName>style.visibility</p:attrName>
                                        </p:attrNameLst>
                                      </p:cBhvr>
                                      <p:to>
                                        <p:strVal val="visible"/>
                                      </p:to>
                                    </p:set>
                                    <p:animEffect transition="in" filter="wipe(left)">
                                      <p:cBhvr>
                                        <p:cTn id="41" dur="500"/>
                                        <p:tgtEl>
                                          <p:spTgt spid="308229">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08229">
                                            <p:txEl>
                                              <p:pRg st="6" end="6"/>
                                            </p:txEl>
                                          </p:spTgt>
                                        </p:tgtEl>
                                        <p:attrNameLst>
                                          <p:attrName>style.visibility</p:attrName>
                                        </p:attrNameLst>
                                      </p:cBhvr>
                                      <p:to>
                                        <p:strVal val="visible"/>
                                      </p:to>
                                    </p:set>
                                    <p:animEffect transition="in" filter="wipe(left)">
                                      <p:cBhvr>
                                        <p:cTn id="46" dur="500"/>
                                        <p:tgtEl>
                                          <p:spTgt spid="308229">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8229">
                                            <p:txEl>
                                              <p:pRg st="7" end="7"/>
                                            </p:txEl>
                                          </p:spTgt>
                                        </p:tgtEl>
                                        <p:attrNameLst>
                                          <p:attrName>style.visibility</p:attrName>
                                        </p:attrNameLst>
                                      </p:cBhvr>
                                      <p:to>
                                        <p:strVal val="visible"/>
                                      </p:to>
                                    </p:set>
                                    <p:animEffect transition="in" filter="wipe(left)">
                                      <p:cBhvr>
                                        <p:cTn id="51" dur="500"/>
                                        <p:tgtEl>
                                          <p:spTgt spid="308229">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08233"/>
                                        </p:tgtEl>
                                        <p:attrNameLst>
                                          <p:attrName>style.visibility</p:attrName>
                                        </p:attrNameLst>
                                      </p:cBhvr>
                                      <p:to>
                                        <p:strVal val="visible"/>
                                      </p:to>
                                    </p:set>
                                    <p:animEffect transition="in" filter="wipe(left)">
                                      <p:cBhvr>
                                        <p:cTn id="56" dur="500"/>
                                        <p:tgtEl>
                                          <p:spTgt spid="30823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08234"/>
                                        </p:tgtEl>
                                        <p:attrNameLst>
                                          <p:attrName>style.visibility</p:attrName>
                                        </p:attrNameLst>
                                      </p:cBhvr>
                                      <p:to>
                                        <p:strVal val="visible"/>
                                      </p:to>
                                    </p:set>
                                    <p:animEffect transition="in" filter="wipe(left)">
                                      <p:cBhvr>
                                        <p:cTn id="61" dur="500"/>
                                        <p:tgtEl>
                                          <p:spTgt spid="30823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08235"/>
                                        </p:tgtEl>
                                        <p:attrNameLst>
                                          <p:attrName>style.visibility</p:attrName>
                                        </p:attrNameLst>
                                      </p:cBhvr>
                                      <p:to>
                                        <p:strVal val="visible"/>
                                      </p:to>
                                    </p:set>
                                    <p:animEffect transition="in" filter="wipe(left)">
                                      <p:cBhvr>
                                        <p:cTn id="66" dur="500"/>
                                        <p:tgtEl>
                                          <p:spTgt spid="308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30" grpId="0"/>
      <p:bldP spid="308231" grpId="0"/>
      <p:bldP spid="308232" grpId="0"/>
      <p:bldP spid="308233" grpId="0"/>
      <p:bldP spid="308234" grpId="0"/>
      <p:bldP spid="30823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43EA35A9-2BD3-46C0-8F7A-2274E80B9379}" type="slidenum">
              <a:rPr lang="zh-CN" altLang="en-US" sz="1600" smtClean="0">
                <a:solidFill>
                  <a:srgbClr val="FFFF00"/>
                </a:solidFill>
                <a:ea typeface="宋体" panose="02010600030101010101" pitchFamily="2" charset="-122"/>
              </a:rPr>
              <a:t>51</a:t>
            </a:fld>
            <a:endParaRPr lang="en-US" altLang="zh-CN" sz="1600">
              <a:solidFill>
                <a:srgbClr val="FFFF00"/>
              </a:solidFill>
              <a:ea typeface="宋体" panose="02010600030101010101" pitchFamily="2" charset="-122"/>
            </a:endParaRPr>
          </a:p>
        </p:txBody>
      </p:sp>
      <p:sp>
        <p:nvSpPr>
          <p:cNvPr id="43011" name="Rectangle 4"/>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(1) </a:t>
            </a:r>
            <a:r>
              <a:rPr lang="zh-CN" altLang="en-US" sz="3600">
                <a:solidFill>
                  <a:srgbClr val="FF0000"/>
                </a:solidFill>
              </a:rPr>
              <a:t>标称阻值与容许偏差</a:t>
            </a:r>
            <a:endParaRPr lang="en-US" altLang="zh-CN" sz="3600">
              <a:solidFill>
                <a:srgbClr val="FF0000"/>
              </a:solidFill>
            </a:endParaRPr>
          </a:p>
        </p:txBody>
      </p:sp>
      <p:sp>
        <p:nvSpPr>
          <p:cNvPr id="309253" name="Rectangle 5"/>
          <p:cNvSpPr>
            <a:spLocks noChangeArrowheads="1"/>
          </p:cNvSpPr>
          <p:nvPr/>
        </p:nvSpPr>
        <p:spPr bwMode="auto">
          <a:xfrm>
            <a:off x="346075" y="1052513"/>
            <a:ext cx="8689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电阻的标称阻值分为</a:t>
            </a:r>
            <a:r>
              <a:rPr lang="en-US" altLang="zh-CN" sz="2400"/>
              <a:t>E6</a:t>
            </a:r>
            <a:r>
              <a:rPr lang="zh-CN" altLang="en-US" sz="2400"/>
              <a:t>、</a:t>
            </a:r>
            <a:r>
              <a:rPr lang="en-US" altLang="zh-CN" sz="2400"/>
              <a:t>E12</a:t>
            </a:r>
            <a:r>
              <a:rPr lang="zh-CN" altLang="en-US" sz="2400"/>
              <a:t>、</a:t>
            </a:r>
            <a:r>
              <a:rPr lang="en-US" altLang="zh-CN" sz="2400"/>
              <a:t>E24</a:t>
            </a:r>
            <a:r>
              <a:rPr lang="zh-CN" altLang="en-US" sz="2400"/>
              <a:t>、</a:t>
            </a:r>
            <a:r>
              <a:rPr lang="en-US" altLang="zh-CN" sz="2400"/>
              <a:t>E48</a:t>
            </a:r>
            <a:r>
              <a:rPr lang="zh-CN" altLang="en-US" sz="2400"/>
              <a:t>、</a:t>
            </a:r>
            <a:r>
              <a:rPr lang="en-US" altLang="zh-CN" sz="2400"/>
              <a:t>E96</a:t>
            </a:r>
            <a:r>
              <a:rPr lang="zh-CN" altLang="en-US" sz="2400"/>
              <a:t>、</a:t>
            </a:r>
            <a:r>
              <a:rPr lang="en-US" altLang="zh-CN" sz="2400"/>
              <a:t>E192</a:t>
            </a:r>
            <a:r>
              <a:rPr lang="zh-CN" altLang="en-US" sz="2400"/>
              <a:t>六大系列 </a:t>
            </a:r>
          </a:p>
        </p:txBody>
      </p:sp>
      <p:sp>
        <p:nvSpPr>
          <p:cNvPr id="309254" name="Rectangle 6"/>
          <p:cNvSpPr>
            <a:spLocks noChangeArrowheads="1"/>
          </p:cNvSpPr>
          <p:nvPr/>
        </p:nvSpPr>
        <p:spPr bwMode="auto">
          <a:xfrm>
            <a:off x="346075" y="1484313"/>
            <a:ext cx="78041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分别适用于允许偏差为</a:t>
            </a:r>
          </a:p>
          <a:p>
            <a:pPr>
              <a:spcBef>
                <a:spcPct val="0"/>
              </a:spcBef>
              <a:buFontTx/>
              <a:buNone/>
            </a:pPr>
            <a:r>
              <a:rPr lang="en-US" altLang="zh-CN" sz="2400"/>
              <a:t>±20%</a:t>
            </a:r>
            <a:r>
              <a:rPr lang="zh-CN" altLang="en-US" sz="2400"/>
              <a:t>、</a:t>
            </a:r>
            <a:r>
              <a:rPr lang="en-US" altLang="zh-CN" sz="2400"/>
              <a:t>±10%</a:t>
            </a:r>
            <a:r>
              <a:rPr lang="zh-CN" altLang="en-US" sz="2400"/>
              <a:t>、</a:t>
            </a:r>
            <a:r>
              <a:rPr lang="en-US" altLang="zh-CN" sz="2400"/>
              <a:t>±5%</a:t>
            </a:r>
            <a:r>
              <a:rPr lang="zh-CN" altLang="en-US" sz="2400"/>
              <a:t>、</a:t>
            </a:r>
            <a:r>
              <a:rPr lang="en-US" altLang="zh-CN" sz="2400"/>
              <a:t>±2%</a:t>
            </a:r>
            <a:r>
              <a:rPr lang="zh-CN" altLang="en-US" sz="2400"/>
              <a:t>、</a:t>
            </a:r>
            <a:r>
              <a:rPr lang="en-US" altLang="zh-CN" sz="2400"/>
              <a:t>±1%</a:t>
            </a:r>
            <a:r>
              <a:rPr lang="zh-CN" altLang="en-US" sz="2400"/>
              <a:t>和</a:t>
            </a:r>
            <a:r>
              <a:rPr lang="en-US" altLang="zh-CN" sz="2400"/>
              <a:t>±0.5%</a:t>
            </a:r>
            <a:r>
              <a:rPr lang="zh-CN" altLang="en-US" sz="2400"/>
              <a:t>的电阻器 </a:t>
            </a:r>
          </a:p>
        </p:txBody>
      </p:sp>
      <p:sp>
        <p:nvSpPr>
          <p:cNvPr id="309255" name="Rectangle 7"/>
          <p:cNvSpPr>
            <a:spLocks noChangeArrowheads="1"/>
          </p:cNvSpPr>
          <p:nvPr/>
        </p:nvSpPr>
        <p:spPr bwMode="auto">
          <a:xfrm>
            <a:off x="346075" y="2420938"/>
            <a:ext cx="8470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2400"/>
              <a:t>E24</a:t>
            </a:r>
            <a:r>
              <a:rPr lang="zh-CN" altLang="en-US" sz="2400"/>
              <a:t>系列为常用数系，</a:t>
            </a:r>
            <a:r>
              <a:rPr lang="en-US" altLang="zh-CN" sz="2400"/>
              <a:t>E48</a:t>
            </a:r>
            <a:r>
              <a:rPr lang="zh-CN" altLang="en-US" sz="2400"/>
              <a:t>、</a:t>
            </a:r>
            <a:r>
              <a:rPr lang="en-US" altLang="zh-CN" sz="2400"/>
              <a:t>E96</a:t>
            </a:r>
            <a:r>
              <a:rPr lang="zh-CN" altLang="en-US" sz="2400"/>
              <a:t>、</a:t>
            </a:r>
            <a:r>
              <a:rPr lang="en-US" altLang="zh-CN" sz="2400"/>
              <a:t>E192</a:t>
            </a:r>
            <a:r>
              <a:rPr lang="zh-CN" altLang="en-US" sz="2400"/>
              <a:t>系列为高精密电阻数系 </a:t>
            </a:r>
          </a:p>
        </p:txBody>
      </p:sp>
      <p:grpSp>
        <p:nvGrpSpPr>
          <p:cNvPr id="309256" name="Group 8"/>
          <p:cNvGrpSpPr/>
          <p:nvPr/>
        </p:nvGrpSpPr>
        <p:grpSpPr bwMode="auto">
          <a:xfrm>
            <a:off x="346075" y="2924175"/>
            <a:ext cx="7761288" cy="477838"/>
            <a:chOff x="191" y="2387"/>
            <a:chExt cx="4889" cy="301"/>
          </a:xfrm>
        </p:grpSpPr>
        <p:sp>
          <p:nvSpPr>
            <p:cNvPr id="43061" name="Text Box 9"/>
            <p:cNvSpPr txBox="1">
              <a:spLocks noChangeArrowheads="1"/>
            </p:cNvSpPr>
            <p:nvPr/>
          </p:nvSpPr>
          <p:spPr bwMode="auto">
            <a:xfrm>
              <a:off x="191" y="2400"/>
              <a:ext cx="48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t>Exx</a:t>
              </a:r>
              <a:r>
                <a:rPr lang="zh-CN" altLang="en-US" sz="2400"/>
                <a:t>系列，代表这一系列有</a:t>
              </a:r>
              <a:r>
                <a:rPr lang="en-US" altLang="zh-CN" sz="2400"/>
                <a:t>xx</a:t>
              </a:r>
              <a:r>
                <a:rPr lang="zh-CN" altLang="en-US" sz="2400"/>
                <a:t>种取值，每档相差         倍。</a:t>
              </a:r>
            </a:p>
          </p:txBody>
        </p:sp>
        <p:graphicFrame>
          <p:nvGraphicFramePr>
            <p:cNvPr id="43062" name="Object 10"/>
            <p:cNvGraphicFramePr>
              <a:graphicFrameLocks noChangeAspect="1"/>
            </p:cNvGraphicFramePr>
            <p:nvPr/>
          </p:nvGraphicFramePr>
          <p:xfrm>
            <a:off x="4227" y="2387"/>
            <a:ext cx="422" cy="292"/>
          </p:xfrm>
          <a:graphic>
            <a:graphicData uri="http://schemas.openxmlformats.org/presentationml/2006/ole">
              <mc:AlternateContent xmlns:mc="http://schemas.openxmlformats.org/markup-compatibility/2006">
                <mc:Choice xmlns:v="urn:schemas-microsoft-com:vml" Requires="v">
                  <p:oleObj name="公式" r:id="rId2" imgW="330200" imgH="228600" progId="Equation.3">
                    <p:embed/>
                  </p:oleObj>
                </mc:Choice>
                <mc:Fallback>
                  <p:oleObj name="公式" r:id="rId2" imgW="330200" imgH="228600" progId="Equation.3">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7" y="2387"/>
                          <a:ext cx="42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09259" name="Group 11"/>
          <p:cNvGrpSpPr/>
          <p:nvPr/>
        </p:nvGrpSpPr>
        <p:grpSpPr bwMode="auto">
          <a:xfrm>
            <a:off x="346075" y="3429000"/>
            <a:ext cx="7867650" cy="1079500"/>
            <a:chOff x="113" y="2523"/>
            <a:chExt cx="4956" cy="680"/>
          </a:xfrm>
        </p:grpSpPr>
        <p:sp>
          <p:nvSpPr>
            <p:cNvPr id="43059" name="Text Box 12"/>
            <p:cNvSpPr txBox="1">
              <a:spLocks noChangeArrowheads="1"/>
            </p:cNvSpPr>
            <p:nvPr/>
          </p:nvSpPr>
          <p:spPr bwMode="auto">
            <a:xfrm>
              <a:off x="113" y="2523"/>
              <a:ext cx="4956" cy="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30000"/>
                </a:lnSpc>
                <a:spcBef>
                  <a:spcPct val="0"/>
                </a:spcBef>
                <a:buFontTx/>
                <a:buNone/>
              </a:pPr>
              <a:r>
                <a:rPr lang="zh-CN" altLang="en-US" sz="2400"/>
                <a:t>以常用数系</a:t>
              </a:r>
              <a:r>
                <a:rPr lang="en-US" altLang="zh-CN" sz="2400"/>
                <a:t>E24</a:t>
              </a:r>
              <a:r>
                <a:rPr lang="zh-CN" altLang="en-US" sz="2400"/>
                <a:t>为例，这一系列对应允许偏差为</a:t>
              </a:r>
              <a:r>
                <a:rPr lang="en-US" altLang="zh-CN" sz="2400"/>
                <a:t>±5%</a:t>
              </a:r>
              <a:r>
                <a:rPr lang="zh-CN" altLang="en-US" sz="2400"/>
                <a:t>，其标称阻值每档相差                        ，有</a:t>
              </a:r>
              <a:r>
                <a:rPr lang="en-US" altLang="zh-CN" sz="2400"/>
                <a:t>24</a:t>
              </a:r>
              <a:r>
                <a:rPr lang="zh-CN" altLang="en-US" sz="2400"/>
                <a:t>种取值</a:t>
              </a:r>
            </a:p>
          </p:txBody>
        </p:sp>
        <p:graphicFrame>
          <p:nvGraphicFramePr>
            <p:cNvPr id="43060" name="Object 13"/>
            <p:cNvGraphicFramePr>
              <a:graphicFrameLocks noChangeAspect="1"/>
            </p:cNvGraphicFramePr>
            <p:nvPr/>
          </p:nvGraphicFramePr>
          <p:xfrm>
            <a:off x="1746" y="2892"/>
            <a:ext cx="998" cy="311"/>
          </p:xfrm>
          <a:graphic>
            <a:graphicData uri="http://schemas.openxmlformats.org/presentationml/2006/ole">
              <mc:AlternateContent xmlns:mc="http://schemas.openxmlformats.org/markup-compatibility/2006">
                <mc:Choice xmlns:v="urn:schemas-microsoft-com:vml" Requires="v">
                  <p:oleObj name="公式" r:id="rId4" imgW="736600" imgH="228600" progId="Equation.3">
                    <p:embed/>
                  </p:oleObj>
                </mc:Choice>
                <mc:Fallback>
                  <p:oleObj name="公式" r:id="rId4" imgW="736600" imgH="2286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 y="2892"/>
                          <a:ext cx="99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309262" name="Group 14"/>
          <p:cNvGraphicFramePr>
            <a:graphicFrameLocks noGrp="1"/>
          </p:cNvGraphicFramePr>
          <p:nvPr/>
        </p:nvGraphicFramePr>
        <p:xfrm>
          <a:off x="179388" y="4943475"/>
          <a:ext cx="8713787" cy="792200"/>
        </p:xfrm>
        <a:graphic>
          <a:graphicData uri="http://schemas.openxmlformats.org/drawingml/2006/table">
            <a:tbl>
              <a:tblPr/>
              <a:tblGrid>
                <a:gridCol w="725487">
                  <a:extLst>
                    <a:ext uri="{9D8B030D-6E8A-4147-A177-3AD203B41FA5}">
                      <a16:colId xmlns:a16="http://schemas.microsoft.com/office/drawing/2014/main" val="20000"/>
                    </a:ext>
                  </a:extLst>
                </a:gridCol>
                <a:gridCol w="727075">
                  <a:extLst>
                    <a:ext uri="{9D8B030D-6E8A-4147-A177-3AD203B41FA5}">
                      <a16:colId xmlns:a16="http://schemas.microsoft.com/office/drawing/2014/main" val="20001"/>
                    </a:ext>
                  </a:extLst>
                </a:gridCol>
                <a:gridCol w="725488">
                  <a:extLst>
                    <a:ext uri="{9D8B030D-6E8A-4147-A177-3AD203B41FA5}">
                      <a16:colId xmlns:a16="http://schemas.microsoft.com/office/drawing/2014/main" val="20002"/>
                    </a:ext>
                  </a:extLst>
                </a:gridCol>
                <a:gridCol w="727075">
                  <a:extLst>
                    <a:ext uri="{9D8B030D-6E8A-4147-A177-3AD203B41FA5}">
                      <a16:colId xmlns:a16="http://schemas.microsoft.com/office/drawing/2014/main" val="20003"/>
                    </a:ext>
                  </a:extLst>
                </a:gridCol>
                <a:gridCol w="725487">
                  <a:extLst>
                    <a:ext uri="{9D8B030D-6E8A-4147-A177-3AD203B41FA5}">
                      <a16:colId xmlns:a16="http://schemas.microsoft.com/office/drawing/2014/main" val="20004"/>
                    </a:ext>
                  </a:extLst>
                </a:gridCol>
                <a:gridCol w="727075">
                  <a:extLst>
                    <a:ext uri="{9D8B030D-6E8A-4147-A177-3AD203B41FA5}">
                      <a16:colId xmlns:a16="http://schemas.microsoft.com/office/drawing/2014/main" val="20005"/>
                    </a:ext>
                  </a:extLst>
                </a:gridCol>
                <a:gridCol w="725488">
                  <a:extLst>
                    <a:ext uri="{9D8B030D-6E8A-4147-A177-3AD203B41FA5}">
                      <a16:colId xmlns:a16="http://schemas.microsoft.com/office/drawing/2014/main" val="20006"/>
                    </a:ext>
                  </a:extLst>
                </a:gridCol>
                <a:gridCol w="725487">
                  <a:extLst>
                    <a:ext uri="{9D8B030D-6E8A-4147-A177-3AD203B41FA5}">
                      <a16:colId xmlns:a16="http://schemas.microsoft.com/office/drawing/2014/main" val="20007"/>
                    </a:ext>
                  </a:extLst>
                </a:gridCol>
                <a:gridCol w="727075">
                  <a:extLst>
                    <a:ext uri="{9D8B030D-6E8A-4147-A177-3AD203B41FA5}">
                      <a16:colId xmlns:a16="http://schemas.microsoft.com/office/drawing/2014/main" val="20008"/>
                    </a:ext>
                  </a:extLst>
                </a:gridCol>
                <a:gridCol w="725488">
                  <a:extLst>
                    <a:ext uri="{9D8B030D-6E8A-4147-A177-3AD203B41FA5}">
                      <a16:colId xmlns:a16="http://schemas.microsoft.com/office/drawing/2014/main" val="20009"/>
                    </a:ext>
                  </a:extLst>
                </a:gridCol>
                <a:gridCol w="727075">
                  <a:extLst>
                    <a:ext uri="{9D8B030D-6E8A-4147-A177-3AD203B41FA5}">
                      <a16:colId xmlns:a16="http://schemas.microsoft.com/office/drawing/2014/main" val="20010"/>
                    </a:ext>
                  </a:extLst>
                </a:gridCol>
                <a:gridCol w="725487">
                  <a:extLst>
                    <a:ext uri="{9D8B030D-6E8A-4147-A177-3AD203B41FA5}">
                      <a16:colId xmlns:a16="http://schemas.microsoft.com/office/drawing/2014/main" val="20011"/>
                    </a:ext>
                  </a:extLst>
                </a:gridCol>
              </a:tblGrid>
              <a:tr h="396082">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24</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30</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082">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39</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43</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47</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56</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68</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75</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82</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91</a:t>
                      </a:r>
                      <a:endPar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T="45650" marB="4565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09303" name="Text Box 55"/>
          <p:cNvSpPr txBox="1">
            <a:spLocks noChangeArrowheads="1"/>
          </p:cNvSpPr>
          <p:nvPr/>
        </p:nvSpPr>
        <p:spPr bwMode="auto">
          <a:xfrm>
            <a:off x="3381375" y="4557713"/>
            <a:ext cx="2054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000"/>
              <a:t>表</a:t>
            </a:r>
            <a:r>
              <a:rPr lang="en-US" altLang="zh-CN" sz="2000"/>
              <a:t>1 E24</a:t>
            </a:r>
            <a:r>
              <a:rPr lang="zh-CN" altLang="en-US" sz="2000"/>
              <a:t>标称阻值</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9253"/>
                                        </p:tgtEl>
                                        <p:attrNameLst>
                                          <p:attrName>style.visibility</p:attrName>
                                        </p:attrNameLst>
                                      </p:cBhvr>
                                      <p:to>
                                        <p:strVal val="visible"/>
                                      </p:to>
                                    </p:set>
                                    <p:animEffect transition="in" filter="wipe(left)">
                                      <p:cBhvr>
                                        <p:cTn id="7" dur="500"/>
                                        <p:tgtEl>
                                          <p:spTgt spid="309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9254"/>
                                        </p:tgtEl>
                                        <p:attrNameLst>
                                          <p:attrName>style.visibility</p:attrName>
                                        </p:attrNameLst>
                                      </p:cBhvr>
                                      <p:to>
                                        <p:strVal val="visible"/>
                                      </p:to>
                                    </p:set>
                                    <p:animEffect transition="in" filter="wipe(left)">
                                      <p:cBhvr>
                                        <p:cTn id="12" dur="500"/>
                                        <p:tgtEl>
                                          <p:spTgt spid="3092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9255"/>
                                        </p:tgtEl>
                                        <p:attrNameLst>
                                          <p:attrName>style.visibility</p:attrName>
                                        </p:attrNameLst>
                                      </p:cBhvr>
                                      <p:to>
                                        <p:strVal val="visible"/>
                                      </p:to>
                                    </p:set>
                                    <p:animEffect transition="in" filter="wipe(left)">
                                      <p:cBhvr>
                                        <p:cTn id="17" dur="500"/>
                                        <p:tgtEl>
                                          <p:spTgt spid="3092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09256"/>
                                        </p:tgtEl>
                                        <p:attrNameLst>
                                          <p:attrName>style.visibility</p:attrName>
                                        </p:attrNameLst>
                                      </p:cBhvr>
                                      <p:to>
                                        <p:strVal val="visible"/>
                                      </p:to>
                                    </p:set>
                                    <p:animEffect transition="in" filter="wipe(left)">
                                      <p:cBhvr>
                                        <p:cTn id="22" dur="500"/>
                                        <p:tgtEl>
                                          <p:spTgt spid="3092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9259"/>
                                        </p:tgtEl>
                                        <p:attrNameLst>
                                          <p:attrName>style.visibility</p:attrName>
                                        </p:attrNameLst>
                                      </p:cBhvr>
                                      <p:to>
                                        <p:strVal val="visible"/>
                                      </p:to>
                                    </p:set>
                                    <p:animEffect transition="in" filter="wipe(left)">
                                      <p:cBhvr>
                                        <p:cTn id="27" dur="500"/>
                                        <p:tgtEl>
                                          <p:spTgt spid="309259"/>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309262"/>
                                        </p:tgtEl>
                                        <p:attrNameLst>
                                          <p:attrName>style.visibility</p:attrName>
                                        </p:attrNameLst>
                                      </p:cBhvr>
                                      <p:to>
                                        <p:strVal val="visible"/>
                                      </p:to>
                                    </p:set>
                                    <p:animEffect transition="in" filter="dissolve">
                                      <p:cBhvr>
                                        <p:cTn id="31" dur="500"/>
                                        <p:tgtEl>
                                          <p:spTgt spid="30926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09303"/>
                                        </p:tgtEl>
                                        <p:attrNameLst>
                                          <p:attrName>style.visibility</p:attrName>
                                        </p:attrNameLst>
                                      </p:cBhvr>
                                      <p:to>
                                        <p:strVal val="visible"/>
                                      </p:to>
                                    </p:set>
                                    <p:animEffect transition="in" filter="dissolve">
                                      <p:cBhvr>
                                        <p:cTn id="34" dur="500"/>
                                        <p:tgtEl>
                                          <p:spTgt spid="309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3" grpId="0"/>
      <p:bldP spid="309254" grpId="0"/>
      <p:bldP spid="309255" grpId="0"/>
      <p:bldP spid="30930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1B44B0A9-8429-4B6D-9DB6-AC15A35308BA}" type="slidenum">
              <a:rPr lang="zh-CN" altLang="en-US" sz="1600" smtClean="0">
                <a:solidFill>
                  <a:srgbClr val="FFFF00"/>
                </a:solidFill>
                <a:ea typeface="宋体" panose="02010600030101010101" pitchFamily="2" charset="-122"/>
              </a:rPr>
              <a:t>52</a:t>
            </a:fld>
            <a:endParaRPr lang="en-US" altLang="zh-CN" sz="1600">
              <a:solidFill>
                <a:srgbClr val="FFFF00"/>
              </a:solidFill>
              <a:ea typeface="宋体" panose="02010600030101010101" pitchFamily="2" charset="-122"/>
            </a:endParaRPr>
          </a:p>
        </p:txBody>
      </p:sp>
      <p:sp>
        <p:nvSpPr>
          <p:cNvPr id="44035" name="Rectangle 4"/>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(2) </a:t>
            </a:r>
            <a:r>
              <a:rPr lang="zh-CN" altLang="en-US" sz="3600">
                <a:solidFill>
                  <a:srgbClr val="FF0000"/>
                </a:solidFill>
              </a:rPr>
              <a:t>额定功率</a:t>
            </a:r>
          </a:p>
        </p:txBody>
      </p:sp>
      <p:sp>
        <p:nvSpPr>
          <p:cNvPr id="44036" name="Rectangle 5"/>
          <p:cNvSpPr>
            <a:spLocks noChangeArrowheads="1"/>
          </p:cNvSpPr>
          <p:nvPr/>
        </p:nvSpPr>
        <p:spPr bwMode="auto">
          <a:xfrm>
            <a:off x="250825" y="1125538"/>
            <a:ext cx="7270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小型电阻器的外形尺寸及体积反映了其额定功率大小 </a:t>
            </a:r>
          </a:p>
        </p:txBody>
      </p:sp>
      <p:sp>
        <p:nvSpPr>
          <p:cNvPr id="310278" name="Rectangle 6"/>
          <p:cNvSpPr>
            <a:spLocks noChangeArrowheads="1"/>
          </p:cNvSpPr>
          <p:nvPr/>
        </p:nvSpPr>
        <p:spPr bwMode="auto">
          <a:xfrm>
            <a:off x="179388" y="1557338"/>
            <a:ext cx="8640762"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fontAlgn="ctr">
              <a:lnSpc>
                <a:spcPct val="130000"/>
              </a:lnSpc>
              <a:spcBef>
                <a:spcPct val="0"/>
              </a:spcBef>
              <a:buFontTx/>
              <a:buNone/>
            </a:pPr>
            <a:r>
              <a:rPr lang="zh-CN" altLang="en-US" sz="2400"/>
              <a:t>通常额定功率有</a:t>
            </a:r>
            <a:r>
              <a:rPr lang="en-US" altLang="zh-CN" sz="2400"/>
              <a:t>1/20W</a:t>
            </a:r>
            <a:r>
              <a:rPr lang="zh-CN" altLang="en-US" sz="2400"/>
              <a:t>，</a:t>
            </a:r>
            <a:r>
              <a:rPr lang="en-US" altLang="zh-CN" sz="2400"/>
              <a:t>1/16W</a:t>
            </a:r>
            <a:r>
              <a:rPr lang="zh-CN" altLang="en-US" sz="2400"/>
              <a:t>，</a:t>
            </a:r>
            <a:r>
              <a:rPr lang="en-US" altLang="zh-CN" sz="2400"/>
              <a:t>1/8W</a:t>
            </a:r>
            <a:r>
              <a:rPr lang="zh-CN" altLang="en-US" sz="2400"/>
              <a:t>，</a:t>
            </a:r>
            <a:r>
              <a:rPr lang="en-US" altLang="zh-CN" sz="2400"/>
              <a:t>1/4W</a:t>
            </a:r>
            <a:r>
              <a:rPr lang="zh-CN" altLang="en-US" sz="2400"/>
              <a:t>，</a:t>
            </a:r>
            <a:r>
              <a:rPr lang="en-US" altLang="zh-CN" sz="2400"/>
              <a:t>1/2W</a:t>
            </a:r>
            <a:r>
              <a:rPr lang="zh-CN" altLang="en-US" sz="2400"/>
              <a:t>，</a:t>
            </a:r>
            <a:r>
              <a:rPr lang="en-US" altLang="zh-CN" sz="2400"/>
              <a:t>1W</a:t>
            </a:r>
            <a:r>
              <a:rPr lang="zh-CN" altLang="en-US" sz="2400"/>
              <a:t>，</a:t>
            </a:r>
            <a:r>
              <a:rPr lang="en-US" altLang="zh-CN" sz="2400"/>
              <a:t>2W</a:t>
            </a:r>
            <a:r>
              <a:rPr lang="zh-CN" altLang="en-US" sz="2400"/>
              <a:t>，</a:t>
            </a:r>
            <a:r>
              <a:rPr lang="en-US" altLang="zh-CN" sz="2400"/>
              <a:t>5W</a:t>
            </a:r>
            <a:r>
              <a:rPr lang="zh-CN" altLang="en-US" sz="2400"/>
              <a:t>，</a:t>
            </a:r>
            <a:r>
              <a:rPr lang="en-US" altLang="zh-CN" sz="2400"/>
              <a:t>10W</a:t>
            </a:r>
            <a:r>
              <a:rPr lang="zh-CN" altLang="en-US" sz="2400"/>
              <a:t>等等 </a:t>
            </a:r>
          </a:p>
        </p:txBody>
      </p:sp>
      <p:sp>
        <p:nvSpPr>
          <p:cNvPr id="310279" name="Rectangle 7"/>
          <p:cNvSpPr>
            <a:spLocks noChangeArrowheads="1"/>
          </p:cNvSpPr>
          <p:nvPr/>
        </p:nvSpPr>
        <p:spPr bwMode="auto">
          <a:xfrm>
            <a:off x="2195513" y="2565400"/>
            <a:ext cx="55451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000" b="1">
                <a:ea typeface="宋体" panose="02010600030101010101" pitchFamily="2" charset="-122"/>
              </a:rPr>
              <a:t>表</a:t>
            </a:r>
            <a:r>
              <a:rPr lang="en-US" altLang="zh-CN" sz="2000" b="1">
                <a:ea typeface="宋体" panose="02010600030101010101" pitchFamily="2" charset="-122"/>
              </a:rPr>
              <a:t>2 </a:t>
            </a:r>
            <a:r>
              <a:rPr lang="zh-CN" altLang="en-US" sz="2000" b="1">
                <a:ea typeface="宋体" panose="02010600030101010101" pitchFamily="2" charset="-122"/>
              </a:rPr>
              <a:t>色环电阻尺寸与额定功率</a:t>
            </a:r>
          </a:p>
        </p:txBody>
      </p:sp>
      <p:graphicFrame>
        <p:nvGraphicFramePr>
          <p:cNvPr id="310280" name="Group 8"/>
          <p:cNvGraphicFramePr>
            <a:graphicFrameLocks noGrp="1"/>
          </p:cNvGraphicFramePr>
          <p:nvPr/>
        </p:nvGraphicFramePr>
        <p:xfrm>
          <a:off x="107950" y="2924175"/>
          <a:ext cx="8856663" cy="2816227"/>
        </p:xfrm>
        <a:graphic>
          <a:graphicData uri="http://schemas.openxmlformats.org/drawingml/2006/table">
            <a:tbl>
              <a:tblPr/>
              <a:tblGrid>
                <a:gridCol w="1890713">
                  <a:extLst>
                    <a:ext uri="{9D8B030D-6E8A-4147-A177-3AD203B41FA5}">
                      <a16:colId xmlns:a16="http://schemas.microsoft.com/office/drawing/2014/main" val="20000"/>
                    </a:ext>
                  </a:extLst>
                </a:gridCol>
                <a:gridCol w="989012">
                  <a:extLst>
                    <a:ext uri="{9D8B030D-6E8A-4147-A177-3AD203B41FA5}">
                      <a16:colId xmlns:a16="http://schemas.microsoft.com/office/drawing/2014/main" val="20001"/>
                    </a:ext>
                  </a:extLst>
                </a:gridCol>
                <a:gridCol w="2160588">
                  <a:extLst>
                    <a:ext uri="{9D8B030D-6E8A-4147-A177-3AD203B41FA5}">
                      <a16:colId xmlns:a16="http://schemas.microsoft.com/office/drawing/2014/main" val="20002"/>
                    </a:ext>
                  </a:extLst>
                </a:gridCol>
                <a:gridCol w="1873250">
                  <a:extLst>
                    <a:ext uri="{9D8B030D-6E8A-4147-A177-3AD203B41FA5}">
                      <a16:colId xmlns:a16="http://schemas.microsoft.com/office/drawing/2014/main" val="20003"/>
                    </a:ext>
                  </a:extLst>
                </a:gridCol>
                <a:gridCol w="1943100">
                  <a:extLst>
                    <a:ext uri="{9D8B030D-6E8A-4147-A177-3AD203B41FA5}">
                      <a16:colId xmlns:a16="http://schemas.microsoft.com/office/drawing/2014/main" val="20004"/>
                    </a:ext>
                  </a:extLst>
                </a:gridCol>
              </a:tblGrid>
              <a:tr h="504825">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名　　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型号</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最大直径</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最大长度</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(mm)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额定功率</a:t>
                      </a: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1963">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碳膜电阻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550">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碳膜电阻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1963">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金属膜电阻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RJ</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0.125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61963">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金属膜电阻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RJ</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0.25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1963">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金属膜电阻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RJ</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10.8</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Wingdings" panose="05000000000000000000" pitchFamily="2" charset="2"/>
                        <a:defRPr sz="2400">
                          <a:solidFill>
                            <a:schemeClr val="tx1"/>
                          </a:solidFill>
                          <a:latin typeface="Times New Roman" panose="02020603050405020304" pitchFamily="18" charset="0"/>
                          <a:ea typeface="黑体" panose="02010609060101010101" pitchFamily="49" charset="-122"/>
                        </a:defRPr>
                      </a:lvl1pPr>
                      <a:lvl2pPr eaLnBrk="0" hangingPunct="0">
                        <a:spcBef>
                          <a:spcPct val="20000"/>
                        </a:spcBef>
                        <a:buFont typeface="Wingdings" panose="05000000000000000000" pitchFamily="2" charset="2"/>
                        <a:defRPr sz="2200">
                          <a:solidFill>
                            <a:schemeClr val="tx1"/>
                          </a:solidFill>
                          <a:latin typeface="Times New Roman" panose="02020603050405020304" pitchFamily="18" charset="0"/>
                          <a:ea typeface="黑体" panose="02010609060101010101" pitchFamily="49" charset="-122"/>
                        </a:defRPr>
                      </a:lvl2pPr>
                      <a:lvl3pPr eaLnBrk="0" hangingPunct="0">
                        <a:spcBef>
                          <a:spcPct val="20000"/>
                        </a:spcBef>
                        <a:defRPr sz="2000">
                          <a:solidFill>
                            <a:schemeClr val="tx1"/>
                          </a:solidFill>
                          <a:latin typeface="Times New Roman" panose="02020603050405020304" pitchFamily="18" charset="0"/>
                          <a:ea typeface="黑体" panose="02010609060101010101" pitchFamily="49" charset="-122"/>
                        </a:defRPr>
                      </a:lvl3pPr>
                      <a:lvl4pPr eaLnBrk="0" hangingPunct="0">
                        <a:spcBef>
                          <a:spcPct val="20000"/>
                        </a:spcBef>
                        <a:defRPr sz="2000">
                          <a:solidFill>
                            <a:schemeClr val="tx1"/>
                          </a:solidFill>
                          <a:latin typeface="Times New Roman" panose="02020603050405020304" pitchFamily="18" charset="0"/>
                          <a:ea typeface="黑体" panose="02010609060101010101" pitchFamily="49" charset="-122"/>
                        </a:defRPr>
                      </a:lvl4pPr>
                      <a:lvl5pPr eaLnBrk="0" hangingPunct="0">
                        <a:spcBef>
                          <a:spcPct val="20000"/>
                        </a:spcBef>
                        <a:defRPr sz="2000">
                          <a:solidFill>
                            <a:schemeClr val="tx1"/>
                          </a:solidFill>
                          <a:latin typeface="Times New Roman" panose="02020603050405020304" pitchFamily="18" charset="0"/>
                          <a:ea typeface="黑体" panose="02010609060101010101" pitchFamily="49" charset="-122"/>
                        </a:defRPr>
                      </a:lvl5pPr>
                      <a:lvl6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6pPr>
                      <a:lvl7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7pPr>
                      <a:lvl8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8pPr>
                      <a:lvl9pPr eaLnBrk="0" fontAlgn="base" hangingPunct="0">
                        <a:spcBef>
                          <a:spcPct val="20000"/>
                        </a:spcBef>
                        <a:spcAft>
                          <a:spcPct val="0"/>
                        </a:spcAft>
                        <a:defRPr sz="2000">
                          <a:solidFill>
                            <a:schemeClr val="tx1"/>
                          </a:solidFill>
                          <a:latin typeface="Times New Roman" panose="02020603050405020304" pitchFamily="18" charset="0"/>
                          <a:ea typeface="黑体" panose="02010609060101010101" pitchFamily="49"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0278"/>
                                        </p:tgtEl>
                                        <p:attrNameLst>
                                          <p:attrName>style.visibility</p:attrName>
                                        </p:attrNameLst>
                                      </p:cBhvr>
                                      <p:to>
                                        <p:strVal val="visible"/>
                                      </p:to>
                                    </p:set>
                                    <p:animEffect transition="in" filter="wipe(left)">
                                      <p:cBhvr>
                                        <p:cTn id="7" dur="500"/>
                                        <p:tgtEl>
                                          <p:spTgt spid="3102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0279"/>
                                        </p:tgtEl>
                                        <p:attrNameLst>
                                          <p:attrName>style.visibility</p:attrName>
                                        </p:attrNameLst>
                                      </p:cBhvr>
                                      <p:to>
                                        <p:strVal val="visible"/>
                                      </p:to>
                                    </p:set>
                                    <p:animEffect transition="in" filter="wipe(left)">
                                      <p:cBhvr>
                                        <p:cTn id="12" dur="500"/>
                                        <p:tgtEl>
                                          <p:spTgt spid="310279"/>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10280"/>
                                        </p:tgtEl>
                                        <p:attrNameLst>
                                          <p:attrName>style.visibility</p:attrName>
                                        </p:attrNameLst>
                                      </p:cBhvr>
                                      <p:to>
                                        <p:strVal val="visible"/>
                                      </p:to>
                                    </p:set>
                                    <p:animEffect transition="in" filter="dissolve">
                                      <p:cBhvr>
                                        <p:cTn id="16" dur="500"/>
                                        <p:tgtEl>
                                          <p:spTgt spid="310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8" grpId="0"/>
      <p:bldP spid="31027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95CE4273-1999-4491-813B-1ED38514D4EE}" type="slidenum">
              <a:rPr lang="zh-CN" altLang="en-US" smtClean="0"/>
              <a:t>53</a:t>
            </a:fld>
            <a:endParaRPr lang="en-US" altLang="zh-CN"/>
          </a:p>
        </p:txBody>
      </p:sp>
      <p:sp>
        <p:nvSpPr>
          <p:cNvPr id="3" name="Rectangle 2"/>
          <p:cNvSpPr txBox="1">
            <a:spLocks noChangeArrowheads="1"/>
          </p:cNvSpPr>
          <p:nvPr/>
        </p:nvSpPr>
        <p:spPr>
          <a:xfrm>
            <a:off x="323850" y="260350"/>
            <a:ext cx="6192838" cy="720725"/>
          </a:xfrm>
          <a:prstGeom prst="rect">
            <a:avLst/>
          </a:prstGeom>
        </p:spPr>
        <p:txBody>
          <a:bodyPr/>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lang="en-US" altLang="zh-CN" kern="0"/>
              <a:t>1.4 </a:t>
            </a:r>
            <a:r>
              <a:rPr lang="zh-CN" altLang="en-US" kern="0"/>
              <a:t>电压源与电流源</a:t>
            </a:r>
          </a:p>
        </p:txBody>
      </p:sp>
      <p:sp>
        <p:nvSpPr>
          <p:cNvPr id="4" name="矩形 3"/>
          <p:cNvSpPr>
            <a:spLocks noChangeAspect="1"/>
          </p:cNvSpPr>
          <p:nvPr>
            <p:custDataLst>
              <p:tags r:id="rId1"/>
            </p:custDataLst>
          </p:nvPr>
        </p:nvSpPr>
        <p:spPr>
          <a:xfrm>
            <a:off x="1306286" y="1096347"/>
            <a:ext cx="6531428" cy="4665306"/>
          </a:xfrm>
          <a:prstGeom prst="rect">
            <a:avLst/>
          </a:prstGeom>
          <a:blipFill>
            <a:blip r:embed="rId3"/>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lstStyle/>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1.6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电压源与电流源</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:Video</a:t>
            </a:r>
          </a:p>
          <a:p>
            <a:pPr algn="just"/>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630F05BF-7DCC-4F7D-BA76-9D90121414BD}" type="slidenum">
              <a:rPr lang="zh-CN" altLang="en-US" sz="1600" smtClean="0">
                <a:solidFill>
                  <a:srgbClr val="FFFF00"/>
                </a:solidFill>
                <a:ea typeface="宋体" panose="02010600030101010101" pitchFamily="2" charset="-122"/>
              </a:rPr>
              <a:t>54</a:t>
            </a:fld>
            <a:endParaRPr lang="en-US" altLang="zh-CN" sz="1600">
              <a:solidFill>
                <a:srgbClr val="FFFF00"/>
              </a:solidFill>
              <a:ea typeface="宋体" panose="02010600030101010101" pitchFamily="2" charset="-122"/>
            </a:endParaRPr>
          </a:p>
        </p:txBody>
      </p:sp>
      <p:sp>
        <p:nvSpPr>
          <p:cNvPr id="45059" name="Rectangle 2"/>
          <p:cNvSpPr>
            <a:spLocks noGrp="1" noChangeArrowheads="1"/>
          </p:cNvSpPr>
          <p:nvPr>
            <p:ph type="title"/>
          </p:nvPr>
        </p:nvSpPr>
        <p:spPr/>
        <p:txBody>
          <a:bodyPr/>
          <a:lstStyle/>
          <a:p>
            <a:r>
              <a:rPr lang="en-US" altLang="zh-CN"/>
              <a:t>1.4 </a:t>
            </a:r>
            <a:r>
              <a:rPr lang="zh-CN" altLang="en-US"/>
              <a:t>电压源与电流源</a:t>
            </a:r>
          </a:p>
        </p:txBody>
      </p:sp>
      <p:sp>
        <p:nvSpPr>
          <p:cNvPr id="45060" name="Rectangle 3"/>
          <p:cNvSpPr>
            <a:spLocks noGrp="1" noChangeArrowheads="1"/>
          </p:cNvSpPr>
          <p:nvPr>
            <p:ph type="body" idx="1"/>
          </p:nvPr>
        </p:nvSpPr>
        <p:spPr/>
        <p:txBody>
          <a:bodyPr/>
          <a:lstStyle/>
          <a:p>
            <a:r>
              <a:rPr lang="en-US" altLang="zh-CN" sz="2400"/>
              <a:t>1.4.1  </a:t>
            </a:r>
            <a:r>
              <a:rPr lang="zh-CN" altLang="en-US" sz="2400"/>
              <a:t>理想电压源</a:t>
            </a:r>
          </a:p>
        </p:txBody>
      </p:sp>
      <p:sp>
        <p:nvSpPr>
          <p:cNvPr id="45061" name="Text Box 4"/>
          <p:cNvSpPr txBox="1">
            <a:spLocks noChangeArrowheads="1"/>
          </p:cNvSpPr>
          <p:nvPr/>
        </p:nvSpPr>
        <p:spPr bwMode="auto">
          <a:xfrm>
            <a:off x="685800" y="1676400"/>
            <a:ext cx="81343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b="1">
                <a:solidFill>
                  <a:srgbClr val="FF0000"/>
                </a:solidFill>
                <a:latin typeface="Arial" panose="020B0604020202020204" pitchFamily="34" charset="0"/>
              </a:rPr>
              <a:t>理想电压源</a:t>
            </a:r>
            <a:r>
              <a:rPr lang="zh-CN" altLang="en-US" sz="2400">
                <a:latin typeface="Arial" panose="020B0604020202020204" pitchFamily="34" charset="0"/>
              </a:rPr>
              <a:t>简称电压源，是一个二端元件。电压源输出的电压恒定，与外接的电路无关；</a:t>
            </a:r>
            <a:r>
              <a:rPr kumimoji="1" lang="zh-CN" altLang="en-US" sz="2400">
                <a:solidFill>
                  <a:srgbClr val="000000"/>
                </a:solidFill>
              </a:rPr>
              <a:t>电流任意，由外电路确定。</a:t>
            </a:r>
            <a:endParaRPr lang="zh-CN" altLang="en-US" sz="2400">
              <a:latin typeface="Arial" panose="020B0604020202020204" pitchFamily="34" charset="0"/>
            </a:endParaRPr>
          </a:p>
        </p:txBody>
      </p:sp>
      <p:sp>
        <p:nvSpPr>
          <p:cNvPr id="45062" name="Text Box 5"/>
          <p:cNvSpPr txBox="1">
            <a:spLocks noChangeArrowheads="1"/>
          </p:cNvSpPr>
          <p:nvPr/>
        </p:nvSpPr>
        <p:spPr bwMode="auto">
          <a:xfrm>
            <a:off x="685800" y="2535238"/>
            <a:ext cx="7848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电压源的符号见下面图（</a:t>
            </a:r>
            <a:r>
              <a:rPr lang="en-US" altLang="zh-CN" sz="2400" b="1"/>
              <a:t>a</a:t>
            </a:r>
            <a:r>
              <a:rPr lang="zh-CN" altLang="en-US" sz="2400"/>
              <a:t>）、图（</a:t>
            </a:r>
            <a:r>
              <a:rPr lang="en-US" altLang="zh-CN" sz="2400" b="1"/>
              <a:t>b</a:t>
            </a:r>
            <a:r>
              <a:rPr lang="zh-CN" altLang="en-US" sz="2400"/>
              <a:t>），图（</a:t>
            </a:r>
            <a:r>
              <a:rPr lang="en-US" altLang="zh-CN" sz="2400" b="1"/>
              <a:t>c</a:t>
            </a:r>
            <a:r>
              <a:rPr lang="zh-CN" altLang="en-US" sz="2400"/>
              <a:t>）是电压源的伏安特性。</a:t>
            </a:r>
          </a:p>
        </p:txBody>
      </p:sp>
      <p:sp>
        <p:nvSpPr>
          <p:cNvPr id="28677" name="Rectangle 5"/>
          <p:cNvSpPr>
            <a:spLocks noChangeArrowheads="1"/>
          </p:cNvSpPr>
          <p:nvPr/>
        </p:nvSpPr>
        <p:spPr bwMode="auto">
          <a:xfrm>
            <a:off x="6372225" y="4652963"/>
            <a:ext cx="23336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b="1">
                <a:solidFill>
                  <a:srgbClr val="CC0000"/>
                </a:solidFill>
                <a:latin typeface="楷体_GB2312" pitchFamily="49" charset="-122"/>
                <a:ea typeface="楷体_GB2312" pitchFamily="49" charset="-122"/>
              </a:rPr>
              <a:t>直流电压源符号及伏安特性 </a:t>
            </a:r>
          </a:p>
        </p:txBody>
      </p:sp>
      <p:graphicFrame>
        <p:nvGraphicFramePr>
          <p:cNvPr id="75784" name="Object 8"/>
          <p:cNvGraphicFramePr>
            <a:graphicFrameLocks noChangeAspect="1"/>
          </p:cNvGraphicFramePr>
          <p:nvPr/>
        </p:nvGraphicFramePr>
        <p:xfrm>
          <a:off x="900113" y="3500438"/>
          <a:ext cx="5040312" cy="2243137"/>
        </p:xfrm>
        <a:graphic>
          <a:graphicData uri="http://schemas.openxmlformats.org/presentationml/2006/ole">
            <mc:AlternateContent xmlns:mc="http://schemas.openxmlformats.org/markup-compatibility/2006">
              <mc:Choice xmlns:v="urn:schemas-microsoft-com:vml" Requires="v">
                <p:oleObj name="Visio" r:id="rId3" imgW="4933315" imgH="2201545" progId="Visio.Drawing.11">
                  <p:embed/>
                </p:oleObj>
              </mc:Choice>
              <mc:Fallback>
                <p:oleObj name="Visio" r:id="rId3" imgW="4933315" imgH="2201545"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500438"/>
                        <a:ext cx="5040312" cy="224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5784"/>
                                        </p:tgtEl>
                                        <p:attrNameLst>
                                          <p:attrName>style.visibility</p:attrName>
                                        </p:attrNameLst>
                                      </p:cBhvr>
                                      <p:to>
                                        <p:strVal val="visible"/>
                                      </p:to>
                                    </p:set>
                                    <p:animEffect transition="in" filter="dissolve">
                                      <p:cBhvr>
                                        <p:cTn id="7" dur="500"/>
                                        <p:tgtEl>
                                          <p:spTgt spid="7578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8677"/>
                                        </p:tgtEl>
                                        <p:attrNameLst>
                                          <p:attrName>style.visibility</p:attrName>
                                        </p:attrNameLst>
                                      </p:cBhvr>
                                      <p:to>
                                        <p:strVal val="visible"/>
                                      </p:to>
                                    </p:set>
                                    <p:anim calcmode="lin" valueType="num">
                                      <p:cBhvr additive="base">
                                        <p:cTn id="11" dur="500" fill="hold"/>
                                        <p:tgtEl>
                                          <p:spTgt spid="28677"/>
                                        </p:tgtEl>
                                        <p:attrNameLst>
                                          <p:attrName>ppt_x</p:attrName>
                                        </p:attrNameLst>
                                      </p:cBhvr>
                                      <p:tavLst>
                                        <p:tav tm="0">
                                          <p:val>
                                            <p:strVal val="1+#ppt_w/2"/>
                                          </p:val>
                                        </p:tav>
                                        <p:tav tm="100000">
                                          <p:val>
                                            <p:strVal val="#ppt_x"/>
                                          </p:val>
                                        </p:tav>
                                      </p:tavLst>
                                    </p:anim>
                                    <p:anim calcmode="lin" valueType="num">
                                      <p:cBhvr additive="base">
                                        <p:cTn id="12" dur="500" fill="hold"/>
                                        <p:tgtEl>
                                          <p:spTgt spid="286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51C5CF3-872B-44E3-BFE9-2B092675EF8D}" type="slidenum">
              <a:rPr lang="zh-CN" altLang="en-US" sz="1600" smtClean="0">
                <a:solidFill>
                  <a:srgbClr val="FFFF00"/>
                </a:solidFill>
                <a:ea typeface="宋体" panose="02010600030101010101" pitchFamily="2" charset="-122"/>
              </a:rPr>
              <a:t>55</a:t>
            </a:fld>
            <a:endParaRPr lang="en-US" altLang="zh-CN" sz="1600">
              <a:solidFill>
                <a:srgbClr val="FFFF00"/>
              </a:solidFill>
              <a:ea typeface="宋体" panose="02010600030101010101" pitchFamily="2" charset="-122"/>
            </a:endParaRPr>
          </a:p>
        </p:txBody>
      </p:sp>
      <p:sp>
        <p:nvSpPr>
          <p:cNvPr id="46083" name="Rectangle 7"/>
          <p:cNvSpPr>
            <a:spLocks noGrp="1" noChangeArrowheads="1"/>
          </p:cNvSpPr>
          <p:nvPr>
            <p:ph type="title"/>
          </p:nvPr>
        </p:nvSpPr>
        <p:spPr/>
        <p:txBody>
          <a:bodyPr/>
          <a:lstStyle/>
          <a:p>
            <a:r>
              <a:rPr lang="en-US" altLang="zh-CN"/>
              <a:t>1.4.2  </a:t>
            </a:r>
            <a:r>
              <a:rPr lang="zh-CN" altLang="en-US"/>
              <a:t>理想电流源 </a:t>
            </a:r>
          </a:p>
        </p:txBody>
      </p:sp>
      <p:sp>
        <p:nvSpPr>
          <p:cNvPr id="46084" name="Text Box 3"/>
          <p:cNvSpPr txBox="1">
            <a:spLocks noChangeArrowheads="1"/>
          </p:cNvSpPr>
          <p:nvPr/>
        </p:nvSpPr>
        <p:spPr bwMode="auto">
          <a:xfrm>
            <a:off x="395288" y="1143000"/>
            <a:ext cx="8280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b="1">
                <a:solidFill>
                  <a:srgbClr val="FF0000"/>
                </a:solidFill>
              </a:rPr>
              <a:t>理想电流源</a:t>
            </a:r>
            <a:r>
              <a:rPr lang="zh-CN" altLang="en-US" sz="2400"/>
              <a:t>简称电流源，是一个二端元件。电流源输出的电流恒定，与外接的电路无关；</a:t>
            </a:r>
            <a:r>
              <a:rPr kumimoji="1" lang="zh-CN" altLang="en-US" sz="2400">
                <a:solidFill>
                  <a:srgbClr val="000000"/>
                </a:solidFill>
              </a:rPr>
              <a:t>电压任意，由外电路确定。</a:t>
            </a:r>
          </a:p>
        </p:txBody>
      </p:sp>
      <p:sp>
        <p:nvSpPr>
          <p:cNvPr id="46085" name="Text Box 4"/>
          <p:cNvSpPr txBox="1">
            <a:spLocks noChangeArrowheads="1"/>
          </p:cNvSpPr>
          <p:nvPr/>
        </p:nvSpPr>
        <p:spPr bwMode="auto">
          <a:xfrm>
            <a:off x="395288" y="210820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电流源的符号见下面图</a:t>
            </a:r>
            <a:r>
              <a:rPr lang="en-US" altLang="zh-CN" sz="2400"/>
              <a:t>(</a:t>
            </a:r>
            <a:r>
              <a:rPr lang="en-US" altLang="zh-CN" sz="2400" b="1"/>
              <a:t>a</a:t>
            </a:r>
            <a:r>
              <a:rPr lang="en-US" altLang="zh-CN" sz="2400"/>
              <a:t>)</a:t>
            </a:r>
            <a:r>
              <a:rPr lang="zh-CN" altLang="en-US" sz="2400"/>
              <a:t>，图</a:t>
            </a:r>
            <a:r>
              <a:rPr lang="en-US" altLang="zh-CN" sz="2400"/>
              <a:t>(</a:t>
            </a:r>
            <a:r>
              <a:rPr lang="en-US" altLang="zh-CN" sz="2400" b="1"/>
              <a:t>b</a:t>
            </a:r>
            <a:r>
              <a:rPr lang="en-US" altLang="zh-CN" sz="2400"/>
              <a:t>)</a:t>
            </a:r>
            <a:r>
              <a:rPr lang="zh-CN" altLang="en-US" sz="2400"/>
              <a:t>是电流源的伏安特性。</a:t>
            </a:r>
          </a:p>
        </p:txBody>
      </p:sp>
      <p:sp>
        <p:nvSpPr>
          <p:cNvPr id="28678" name="Rectangle 6"/>
          <p:cNvSpPr>
            <a:spLocks noChangeArrowheads="1"/>
          </p:cNvSpPr>
          <p:nvPr/>
        </p:nvSpPr>
        <p:spPr bwMode="auto">
          <a:xfrm>
            <a:off x="3563938" y="5229225"/>
            <a:ext cx="1717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b="1">
                <a:solidFill>
                  <a:srgbClr val="CC0000"/>
                </a:solidFill>
                <a:ea typeface="楷体_GB2312" pitchFamily="49" charset="-122"/>
              </a:rPr>
              <a:t>直流电流源</a:t>
            </a:r>
          </a:p>
        </p:txBody>
      </p:sp>
      <p:graphicFrame>
        <p:nvGraphicFramePr>
          <p:cNvPr id="46087" name="Object 9"/>
          <p:cNvGraphicFramePr>
            <a:graphicFrameLocks noChangeAspect="1"/>
          </p:cNvGraphicFramePr>
          <p:nvPr/>
        </p:nvGraphicFramePr>
        <p:xfrm>
          <a:off x="1763713" y="2708275"/>
          <a:ext cx="4740275" cy="2368550"/>
        </p:xfrm>
        <a:graphic>
          <a:graphicData uri="http://schemas.openxmlformats.org/presentationml/2006/ole">
            <mc:AlternateContent xmlns:mc="http://schemas.openxmlformats.org/markup-compatibility/2006">
              <mc:Choice xmlns:v="urn:schemas-microsoft-com:vml" Requires="v">
                <p:oleObj name="Visio" r:id="rId2" imgW="4030345" imgH="2020570" progId="Visio.Drawing.11">
                  <p:embed/>
                </p:oleObj>
              </mc:Choice>
              <mc:Fallback>
                <p:oleObj name="Visio" r:id="rId2" imgW="4030345" imgH="2020570" progId="Visio.Drawing.11">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708275"/>
                        <a:ext cx="4740275" cy="236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8"/>
                                        </p:tgtEl>
                                        <p:attrNameLst>
                                          <p:attrName>style.visibility</p:attrName>
                                        </p:attrNameLst>
                                      </p:cBhvr>
                                      <p:to>
                                        <p:strVal val="visible"/>
                                      </p:to>
                                    </p:set>
                                    <p:anim calcmode="lin" valueType="num">
                                      <p:cBhvr additive="base">
                                        <p:cTn id="7" dur="500" fill="hold"/>
                                        <p:tgtEl>
                                          <p:spTgt spid="28678"/>
                                        </p:tgtEl>
                                        <p:attrNameLst>
                                          <p:attrName>ppt_x</p:attrName>
                                        </p:attrNameLst>
                                      </p:cBhvr>
                                      <p:tavLst>
                                        <p:tav tm="0">
                                          <p:val>
                                            <p:strVal val="0-#ppt_w/2"/>
                                          </p:val>
                                        </p:tav>
                                        <p:tav tm="100000">
                                          <p:val>
                                            <p:strVal val="#ppt_x"/>
                                          </p:val>
                                        </p:tav>
                                      </p:tavLst>
                                    </p:anim>
                                    <p:anim calcmode="lin" valueType="num">
                                      <p:cBhvr additive="base">
                                        <p:cTn id="8" dur="500" fill="hold"/>
                                        <p:tgtEl>
                                          <p:spTgt spid="286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2FDA6BC-46BD-4D6F-B504-0869DE7F4069}" type="slidenum">
              <a:rPr lang="zh-CN" altLang="en-US" sz="1600" smtClean="0">
                <a:solidFill>
                  <a:srgbClr val="FFFF00"/>
                </a:solidFill>
                <a:ea typeface="宋体" panose="02010600030101010101" pitchFamily="2" charset="-122"/>
              </a:rPr>
              <a:t>56</a:t>
            </a:fld>
            <a:endParaRPr lang="en-US" altLang="zh-CN" sz="1600">
              <a:solidFill>
                <a:srgbClr val="FFFF00"/>
              </a:solidFill>
              <a:ea typeface="宋体" panose="02010600030101010101" pitchFamily="2" charset="-122"/>
            </a:endParaRPr>
          </a:p>
        </p:txBody>
      </p:sp>
      <p:sp>
        <p:nvSpPr>
          <p:cNvPr id="47107" name="Text Box 2"/>
          <p:cNvSpPr txBox="1">
            <a:spLocks noChangeArrowheads="1"/>
          </p:cNvSpPr>
          <p:nvPr/>
        </p:nvSpPr>
        <p:spPr bwMode="auto">
          <a:xfrm>
            <a:off x="755650" y="1052513"/>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b="1">
                <a:latin typeface="黑体" panose="02010609060101010101" pitchFamily="49" charset="-122"/>
              </a:rPr>
              <a:t>电压源的电压可以为零，</a:t>
            </a:r>
            <a:r>
              <a:rPr lang="zh-CN" altLang="en-US" sz="2400" b="1">
                <a:solidFill>
                  <a:srgbClr val="CC0000"/>
                </a:solidFill>
                <a:latin typeface="黑体" panose="02010609060101010101" pitchFamily="49" charset="-122"/>
              </a:rPr>
              <a:t>电压为零的电压源相当于短路线</a:t>
            </a:r>
            <a:r>
              <a:rPr lang="zh-CN" altLang="en-US" sz="2400" b="1">
                <a:solidFill>
                  <a:schemeClr val="folHlink"/>
                </a:solidFill>
                <a:latin typeface="黑体" panose="02010609060101010101" pitchFamily="49" charset="-122"/>
              </a:rPr>
              <a:t>，</a:t>
            </a:r>
            <a:r>
              <a:rPr lang="zh-CN" altLang="en-US" sz="2400" b="1">
                <a:latin typeface="黑体" panose="02010609060101010101" pitchFamily="49" charset="-122"/>
              </a:rPr>
              <a:t>而不是相当于断路。</a:t>
            </a:r>
          </a:p>
        </p:txBody>
      </p:sp>
      <p:sp>
        <p:nvSpPr>
          <p:cNvPr id="47108" name="Text Box 3"/>
          <p:cNvSpPr txBox="1">
            <a:spLocks noChangeArrowheads="1"/>
          </p:cNvSpPr>
          <p:nvPr/>
        </p:nvSpPr>
        <p:spPr bwMode="auto">
          <a:xfrm>
            <a:off x="684213" y="1958975"/>
            <a:ext cx="7620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b="1">
                <a:latin typeface="黑体" panose="02010609060101010101" pitchFamily="49" charset="-122"/>
              </a:rPr>
              <a:t>电流源的电流可以为零，</a:t>
            </a:r>
            <a:r>
              <a:rPr lang="zh-CN" altLang="en-US" sz="2400" b="1">
                <a:solidFill>
                  <a:srgbClr val="CC0000"/>
                </a:solidFill>
                <a:latin typeface="黑体" panose="02010609060101010101" pitchFamily="49" charset="-122"/>
              </a:rPr>
              <a:t>电流为零的电流源相当于断路</a:t>
            </a:r>
            <a:r>
              <a:rPr lang="zh-CN" altLang="en-US" sz="2400" b="1">
                <a:latin typeface="黑体" panose="02010609060101010101" pitchFamily="49" charset="-122"/>
              </a:rPr>
              <a:t>，而不是相当于短路。</a:t>
            </a:r>
          </a:p>
        </p:txBody>
      </p:sp>
      <p:sp>
        <p:nvSpPr>
          <p:cNvPr id="47109" name="Text Box 4"/>
          <p:cNvSpPr txBox="1">
            <a:spLocks noChangeArrowheads="1"/>
          </p:cNvSpPr>
          <p:nvPr/>
        </p:nvSpPr>
        <p:spPr bwMode="auto">
          <a:xfrm>
            <a:off x="623888" y="2817813"/>
            <a:ext cx="7620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显然，下面图（</a:t>
            </a:r>
            <a:r>
              <a:rPr lang="en-US" altLang="zh-CN" sz="2400" b="1"/>
              <a:t>a</a:t>
            </a:r>
            <a:r>
              <a:rPr lang="zh-CN" altLang="en-US" sz="2400"/>
              <a:t>）中的电压源不允许短路，在断路时输出电流等于零 ；类似的，图（</a:t>
            </a:r>
            <a:r>
              <a:rPr lang="zh-CN" altLang="en-US" sz="2400" b="1"/>
              <a:t> </a:t>
            </a:r>
            <a:r>
              <a:rPr lang="en-US" altLang="zh-CN" sz="2400" b="1"/>
              <a:t>b</a:t>
            </a:r>
            <a:r>
              <a:rPr lang="en-US" altLang="zh-CN" sz="2400"/>
              <a:t>  </a:t>
            </a:r>
            <a:r>
              <a:rPr lang="zh-CN" altLang="en-US" sz="2400"/>
              <a:t>）中的电流源不允许断路，在短路时输出电压等于零。</a:t>
            </a:r>
            <a:r>
              <a:rPr lang="zh-CN" altLang="en-US" sz="2000"/>
              <a:t> </a:t>
            </a:r>
          </a:p>
        </p:txBody>
      </p:sp>
      <p:sp>
        <p:nvSpPr>
          <p:cNvPr id="47110" name="Rectangle 46"/>
          <p:cNvSpPr>
            <a:spLocks noGrp="1" noChangeArrowheads="1"/>
          </p:cNvSpPr>
          <p:nvPr>
            <p:ph type="title"/>
          </p:nvPr>
        </p:nvSpPr>
        <p:spPr/>
        <p:txBody>
          <a:bodyPr/>
          <a:lstStyle/>
          <a:p>
            <a:r>
              <a:rPr lang="en-US" altLang="zh-CN"/>
              <a:t>1.4.2  </a:t>
            </a:r>
            <a:r>
              <a:rPr lang="zh-CN" altLang="en-US"/>
              <a:t>理想电流源</a:t>
            </a:r>
          </a:p>
        </p:txBody>
      </p:sp>
      <p:graphicFrame>
        <p:nvGraphicFramePr>
          <p:cNvPr id="47111" name="Object 52"/>
          <p:cNvGraphicFramePr>
            <a:graphicFrameLocks noChangeAspect="1"/>
          </p:cNvGraphicFramePr>
          <p:nvPr/>
        </p:nvGraphicFramePr>
        <p:xfrm>
          <a:off x="2411413" y="3854450"/>
          <a:ext cx="1741487" cy="1735138"/>
        </p:xfrm>
        <a:graphic>
          <a:graphicData uri="http://schemas.openxmlformats.org/presentationml/2006/ole">
            <mc:AlternateContent xmlns:mc="http://schemas.openxmlformats.org/markup-compatibility/2006">
              <mc:Choice xmlns:v="urn:schemas-microsoft-com:vml" Requires="v">
                <p:oleObj name="Visio" r:id="rId2" imgW="1557655" imgH="1557655" progId="Visio.Drawing.11">
                  <p:embed/>
                </p:oleObj>
              </mc:Choice>
              <mc:Fallback>
                <p:oleObj name="Visio" r:id="rId2" imgW="1557655" imgH="1557655" progId="Visio.Drawing.11">
                  <p:embed/>
                  <p:pic>
                    <p:nvPicPr>
                      <p:cNvPr id="0" name="Object 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3854450"/>
                        <a:ext cx="1741487"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2" name="Object 53"/>
          <p:cNvGraphicFramePr>
            <a:graphicFrameLocks noChangeAspect="1"/>
          </p:cNvGraphicFramePr>
          <p:nvPr/>
        </p:nvGraphicFramePr>
        <p:xfrm>
          <a:off x="6516688" y="3854450"/>
          <a:ext cx="1449387" cy="1728788"/>
        </p:xfrm>
        <a:graphic>
          <a:graphicData uri="http://schemas.openxmlformats.org/presentationml/2006/ole">
            <mc:AlternateContent xmlns:mc="http://schemas.openxmlformats.org/markup-compatibility/2006">
              <mc:Choice xmlns:v="urn:schemas-microsoft-com:vml" Requires="v">
                <p:oleObj name="Visio" r:id="rId4" imgW="1309370" imgH="1557655" progId="Visio.Drawing.11">
                  <p:embed/>
                </p:oleObj>
              </mc:Choice>
              <mc:Fallback>
                <p:oleObj name="Visio" r:id="rId4" imgW="1309370" imgH="1557655" progId="Visio.Drawing.11">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6688" y="3854450"/>
                        <a:ext cx="1449387"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113" name="Text Box 54"/>
          <p:cNvSpPr txBox="1">
            <a:spLocks noChangeArrowheads="1"/>
          </p:cNvSpPr>
          <p:nvPr/>
        </p:nvSpPr>
        <p:spPr bwMode="auto">
          <a:xfrm>
            <a:off x="2916238" y="5445125"/>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(a)</a:t>
            </a:r>
          </a:p>
        </p:txBody>
      </p:sp>
      <p:sp>
        <p:nvSpPr>
          <p:cNvPr id="47114" name="Text Box 55"/>
          <p:cNvSpPr txBox="1">
            <a:spLocks noChangeArrowheads="1"/>
          </p:cNvSpPr>
          <p:nvPr/>
        </p:nvSpPr>
        <p:spPr bwMode="auto">
          <a:xfrm>
            <a:off x="7254875" y="5419725"/>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(b)</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16083E97-7504-40CF-92C6-4DD4FF240236}" type="slidenum">
              <a:rPr lang="zh-CN" altLang="en-US" sz="1600" smtClean="0">
                <a:solidFill>
                  <a:srgbClr val="FFFF00"/>
                </a:solidFill>
                <a:ea typeface="宋体" panose="02010600030101010101" pitchFamily="2" charset="-122"/>
              </a:rPr>
              <a:t>57</a:t>
            </a:fld>
            <a:endParaRPr lang="en-US" altLang="zh-CN" sz="1600">
              <a:solidFill>
                <a:srgbClr val="FFFF00"/>
              </a:solidFill>
              <a:ea typeface="宋体" panose="02010600030101010101" pitchFamily="2" charset="-122"/>
            </a:endParaRPr>
          </a:p>
        </p:txBody>
      </p:sp>
      <p:sp>
        <p:nvSpPr>
          <p:cNvPr id="48131" name="Rectangle 4"/>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3600">
                <a:solidFill>
                  <a:srgbClr val="FF0000"/>
                </a:solidFill>
              </a:rPr>
              <a:t>实际电源的两个电路模型</a:t>
            </a:r>
          </a:p>
        </p:txBody>
      </p:sp>
      <p:sp>
        <p:nvSpPr>
          <p:cNvPr id="311301" name="Rectangle 5"/>
          <p:cNvSpPr>
            <a:spLocks noChangeArrowheads="1"/>
          </p:cNvSpPr>
          <p:nvPr/>
        </p:nvSpPr>
        <p:spPr bwMode="auto">
          <a:xfrm>
            <a:off x="468313" y="1412875"/>
            <a:ext cx="810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buFont typeface="Wingdings" panose="05000000000000000000" pitchFamily="2" charset="2"/>
              <a:buNone/>
            </a:pPr>
            <a:r>
              <a:rPr lang="zh-CN" altLang="en-US" sz="2400"/>
              <a:t>实际电源在向负载提供电能的同时自身也会消耗一部分电能</a:t>
            </a:r>
          </a:p>
        </p:txBody>
      </p:sp>
      <p:sp>
        <p:nvSpPr>
          <p:cNvPr id="311302" name="Text Box 6"/>
          <p:cNvSpPr txBox="1">
            <a:spLocks noChangeArrowheads="1"/>
          </p:cNvSpPr>
          <p:nvPr/>
        </p:nvSpPr>
        <p:spPr bwMode="auto">
          <a:xfrm>
            <a:off x="468313" y="2060575"/>
            <a:ext cx="84455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buFontTx/>
              <a:buNone/>
            </a:pPr>
            <a:r>
              <a:rPr lang="zh-CN" altLang="en-US" sz="2400"/>
              <a:t>用一个电阻</a:t>
            </a:r>
            <a:r>
              <a:rPr kumimoji="1" lang="en-US" altLang="zh-CN" sz="2400" b="1" i="1"/>
              <a:t>R</a:t>
            </a:r>
            <a:r>
              <a:rPr kumimoji="1" lang="en-US" altLang="zh-CN" sz="2400" b="1" baseline="-25000"/>
              <a:t>S</a:t>
            </a:r>
            <a:r>
              <a:rPr lang="zh-CN" altLang="en-US" sz="2400"/>
              <a:t>来描述实际电源自身对电能的消耗，</a:t>
            </a:r>
            <a:r>
              <a:rPr lang="en-US" altLang="zh-CN" sz="2400" b="1" i="1"/>
              <a:t>R</a:t>
            </a:r>
            <a:r>
              <a:rPr lang="en-US" altLang="zh-CN" sz="2400" b="1" baseline="-25000"/>
              <a:t>S</a:t>
            </a:r>
            <a:r>
              <a:rPr lang="zh-CN" altLang="en-US" sz="2400"/>
              <a:t>称为电源的内阻。</a:t>
            </a:r>
            <a:endParaRPr kumimoji="1" lang="zh-CN" altLang="en-US" sz="2400"/>
          </a:p>
        </p:txBody>
      </p:sp>
      <p:sp>
        <p:nvSpPr>
          <p:cNvPr id="311303" name="Text Box 7"/>
          <p:cNvSpPr txBox="1">
            <a:spLocks noChangeArrowheads="1"/>
          </p:cNvSpPr>
          <p:nvPr/>
        </p:nvSpPr>
        <p:spPr bwMode="auto">
          <a:xfrm>
            <a:off x="468313" y="3789363"/>
            <a:ext cx="2622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solidFill>
                  <a:srgbClr val="FF0000"/>
                </a:solidFill>
              </a:rPr>
              <a:t>实际电源</a:t>
            </a:r>
            <a:r>
              <a:rPr lang="zh-CN" altLang="en-US" sz="2400"/>
              <a:t>可表示为</a:t>
            </a:r>
          </a:p>
        </p:txBody>
      </p:sp>
      <p:sp>
        <p:nvSpPr>
          <p:cNvPr id="311304" name="Rectangle 8"/>
          <p:cNvSpPr>
            <a:spLocks noChangeArrowheads="1"/>
          </p:cNvSpPr>
          <p:nvPr/>
        </p:nvSpPr>
        <p:spPr bwMode="auto">
          <a:xfrm>
            <a:off x="3276600" y="3284538"/>
            <a:ext cx="45720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10000"/>
              </a:lnSpc>
              <a:defRPr/>
            </a:pPr>
            <a:r>
              <a:rPr kumimoji="1" lang="zh-CN" altLang="en-US">
                <a:effectLst>
                  <a:outerShdw blurRad="38100" dist="38100" dir="2700000" algn="tl">
                    <a:srgbClr val="C0C0C0"/>
                  </a:outerShdw>
                </a:effectLst>
              </a:rPr>
              <a:t>电压源 </a:t>
            </a:r>
            <a:r>
              <a:rPr kumimoji="1" lang="en-US" altLang="zh-CN" b="1" i="1">
                <a:effectLst>
                  <a:outerShdw blurRad="38100" dist="38100" dir="2700000" algn="tl">
                    <a:srgbClr val="C0C0C0"/>
                  </a:outerShdw>
                </a:effectLst>
              </a:rPr>
              <a:t>U</a:t>
            </a:r>
            <a:r>
              <a:rPr kumimoji="1" lang="en-US" altLang="zh-CN" b="1" baseline="-25000">
                <a:effectLst>
                  <a:outerShdw blurRad="38100" dist="38100" dir="2700000" algn="tl">
                    <a:srgbClr val="C0C0C0"/>
                  </a:outerShdw>
                </a:effectLst>
              </a:rPr>
              <a:t>S</a:t>
            </a:r>
            <a:r>
              <a:rPr kumimoji="1" lang="zh-CN" altLang="en-US">
                <a:effectLst>
                  <a:outerShdw blurRad="38100" dist="38100" dir="2700000" algn="tl">
                    <a:srgbClr val="C0C0C0"/>
                  </a:outerShdw>
                </a:effectLst>
              </a:rPr>
              <a:t>和内阻 </a:t>
            </a:r>
            <a:r>
              <a:rPr kumimoji="1" lang="en-US" altLang="zh-CN" b="1" i="1">
                <a:effectLst>
                  <a:outerShdw blurRad="38100" dist="38100" dir="2700000" algn="tl">
                    <a:srgbClr val="C0C0C0"/>
                  </a:outerShdw>
                </a:effectLst>
              </a:rPr>
              <a:t>R</a:t>
            </a:r>
            <a:r>
              <a:rPr kumimoji="1" lang="en-US" altLang="zh-CN" b="1" baseline="-25000">
                <a:effectLst>
                  <a:outerShdw blurRad="38100" dist="38100" dir="2700000" algn="tl">
                    <a:srgbClr val="C0C0C0"/>
                  </a:outerShdw>
                </a:effectLst>
              </a:rPr>
              <a:t>S </a:t>
            </a:r>
            <a:r>
              <a:rPr kumimoji="1" lang="zh-CN" altLang="en-US">
                <a:effectLst>
                  <a:outerShdw blurRad="38100" dist="38100" dir="2700000" algn="tl">
                    <a:srgbClr val="C0C0C0"/>
                  </a:outerShdw>
                </a:effectLst>
              </a:rPr>
              <a:t>串联组成</a:t>
            </a:r>
          </a:p>
        </p:txBody>
      </p:sp>
      <p:sp>
        <p:nvSpPr>
          <p:cNvPr id="311305" name="Text Box 9"/>
          <p:cNvSpPr txBox="1">
            <a:spLocks noChangeArrowheads="1"/>
          </p:cNvSpPr>
          <p:nvPr/>
        </p:nvSpPr>
        <p:spPr bwMode="auto">
          <a:xfrm>
            <a:off x="5435600" y="3789363"/>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a:solidFill>
                  <a:schemeClr val="hlink"/>
                </a:solidFill>
                <a:effectLst>
                  <a:outerShdw blurRad="38100" dist="38100" dir="2700000" algn="tl">
                    <a:srgbClr val="C0C0C0"/>
                  </a:outerShdw>
                </a:effectLst>
              </a:rPr>
              <a:t>——</a:t>
            </a:r>
            <a:r>
              <a:rPr lang="zh-CN" altLang="en-US">
                <a:solidFill>
                  <a:schemeClr val="hlink"/>
                </a:solidFill>
                <a:effectLst>
                  <a:outerShdw blurRad="38100" dist="38100" dir="2700000" algn="tl">
                    <a:srgbClr val="C0C0C0"/>
                  </a:outerShdw>
                </a:effectLst>
              </a:rPr>
              <a:t>电压源模型</a:t>
            </a:r>
          </a:p>
        </p:txBody>
      </p:sp>
      <p:sp>
        <p:nvSpPr>
          <p:cNvPr id="311306" name="Rectangle 10"/>
          <p:cNvSpPr>
            <a:spLocks noChangeArrowheads="1"/>
          </p:cNvSpPr>
          <p:nvPr/>
        </p:nvSpPr>
        <p:spPr bwMode="auto">
          <a:xfrm>
            <a:off x="3276600" y="4365625"/>
            <a:ext cx="403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a:effectLst>
                  <a:outerShdw blurRad="38100" dist="38100" dir="2700000" algn="tl">
                    <a:srgbClr val="C0C0C0"/>
                  </a:outerShdw>
                </a:effectLst>
              </a:rPr>
              <a:t>电流源 </a:t>
            </a:r>
            <a:r>
              <a:rPr kumimoji="1" lang="en-US" altLang="zh-CN" b="1" i="1">
                <a:effectLst>
                  <a:outerShdw blurRad="38100" dist="38100" dir="2700000" algn="tl">
                    <a:srgbClr val="C0C0C0"/>
                  </a:outerShdw>
                </a:effectLst>
              </a:rPr>
              <a:t>I</a:t>
            </a:r>
            <a:r>
              <a:rPr kumimoji="1" lang="en-US" altLang="zh-CN" b="1" baseline="-25000">
                <a:effectLst>
                  <a:outerShdw blurRad="38100" dist="38100" dir="2700000" algn="tl">
                    <a:srgbClr val="C0C0C0"/>
                  </a:outerShdw>
                </a:effectLst>
              </a:rPr>
              <a:t>S</a:t>
            </a:r>
            <a:r>
              <a:rPr kumimoji="1" lang="en-US" altLang="zh-CN" baseline="-25000">
                <a:effectLst>
                  <a:outerShdw blurRad="38100" dist="38100" dir="2700000" algn="tl">
                    <a:srgbClr val="C0C0C0"/>
                  </a:outerShdw>
                </a:effectLst>
              </a:rPr>
              <a:t> </a:t>
            </a:r>
            <a:r>
              <a:rPr kumimoji="1" lang="zh-CN" altLang="en-US">
                <a:effectLst>
                  <a:outerShdw blurRad="38100" dist="38100" dir="2700000" algn="tl">
                    <a:srgbClr val="C0C0C0"/>
                  </a:outerShdw>
                </a:effectLst>
              </a:rPr>
              <a:t>和内阻</a:t>
            </a:r>
            <a:r>
              <a:rPr kumimoji="1" lang="zh-CN" altLang="en-US" b="1">
                <a:effectLst>
                  <a:outerShdw blurRad="38100" dist="38100" dir="2700000" algn="tl">
                    <a:srgbClr val="C0C0C0"/>
                  </a:outerShdw>
                </a:effectLst>
              </a:rPr>
              <a:t> </a:t>
            </a:r>
            <a:r>
              <a:rPr kumimoji="1" lang="en-US" altLang="zh-CN" b="1" i="1">
                <a:effectLst>
                  <a:outerShdw blurRad="38100" dist="38100" dir="2700000" algn="tl">
                    <a:srgbClr val="C0C0C0"/>
                  </a:outerShdw>
                </a:effectLst>
              </a:rPr>
              <a:t>R</a:t>
            </a:r>
            <a:r>
              <a:rPr kumimoji="1" lang="en-US" altLang="zh-CN" b="1" baseline="-25000">
                <a:effectLst>
                  <a:outerShdw blurRad="38100" dist="38100" dir="2700000" algn="tl">
                    <a:srgbClr val="C0C0C0"/>
                  </a:outerShdw>
                </a:effectLst>
              </a:rPr>
              <a:t>S</a:t>
            </a:r>
            <a:r>
              <a:rPr kumimoji="1" lang="en-US" altLang="zh-CN" baseline="-25000">
                <a:effectLst>
                  <a:outerShdw blurRad="38100" dist="38100" dir="2700000" algn="tl">
                    <a:srgbClr val="C0C0C0"/>
                  </a:outerShdw>
                </a:effectLst>
              </a:rPr>
              <a:t> </a:t>
            </a:r>
            <a:r>
              <a:rPr kumimoji="1" lang="zh-CN" altLang="en-US">
                <a:effectLst>
                  <a:outerShdw blurRad="38100" dist="38100" dir="2700000" algn="tl">
                    <a:srgbClr val="C0C0C0"/>
                  </a:outerShdw>
                </a:effectLst>
              </a:rPr>
              <a:t>并联组成</a:t>
            </a:r>
          </a:p>
        </p:txBody>
      </p:sp>
      <p:sp>
        <p:nvSpPr>
          <p:cNvPr id="311307" name="Text Box 11"/>
          <p:cNvSpPr txBox="1">
            <a:spLocks noChangeArrowheads="1"/>
          </p:cNvSpPr>
          <p:nvPr/>
        </p:nvSpPr>
        <p:spPr bwMode="auto">
          <a:xfrm>
            <a:off x="5508625" y="4843463"/>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a:solidFill>
                  <a:schemeClr val="hlink"/>
                </a:solidFill>
                <a:effectLst>
                  <a:outerShdw blurRad="38100" dist="38100" dir="2700000" algn="tl">
                    <a:srgbClr val="C0C0C0"/>
                  </a:outerShdw>
                </a:effectLst>
              </a:rPr>
              <a:t>——</a:t>
            </a:r>
            <a:r>
              <a:rPr lang="zh-CN" altLang="en-US">
                <a:solidFill>
                  <a:schemeClr val="hlink"/>
                </a:solidFill>
                <a:effectLst>
                  <a:outerShdw blurRad="38100" dist="38100" dir="2700000" algn="tl">
                    <a:srgbClr val="C0C0C0"/>
                  </a:outerShdw>
                </a:effectLst>
              </a:rPr>
              <a:t>电流源模型</a:t>
            </a:r>
          </a:p>
        </p:txBody>
      </p:sp>
      <p:sp>
        <p:nvSpPr>
          <p:cNvPr id="3" name="左大括号 2"/>
          <p:cNvSpPr/>
          <p:nvPr/>
        </p:nvSpPr>
        <p:spPr>
          <a:xfrm>
            <a:off x="3085570" y="3496165"/>
            <a:ext cx="191030" cy="1123708"/>
          </a:xfrm>
          <a:prstGeom prst="leftBrace">
            <a:avLst>
              <a:gd name="adj1" fmla="val 5171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1301"/>
                                        </p:tgtEl>
                                        <p:attrNameLst>
                                          <p:attrName>style.visibility</p:attrName>
                                        </p:attrNameLst>
                                      </p:cBhvr>
                                      <p:to>
                                        <p:strVal val="visible"/>
                                      </p:to>
                                    </p:set>
                                    <p:animEffect transition="in" filter="wipe(left)">
                                      <p:cBhvr>
                                        <p:cTn id="7" dur="500"/>
                                        <p:tgtEl>
                                          <p:spTgt spid="311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1302"/>
                                        </p:tgtEl>
                                        <p:attrNameLst>
                                          <p:attrName>style.visibility</p:attrName>
                                        </p:attrNameLst>
                                      </p:cBhvr>
                                      <p:to>
                                        <p:strVal val="visible"/>
                                      </p:to>
                                    </p:set>
                                    <p:animEffect transition="in" filter="wipe(left)">
                                      <p:cBhvr>
                                        <p:cTn id="12" dur="500"/>
                                        <p:tgtEl>
                                          <p:spTgt spid="3113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1303"/>
                                        </p:tgtEl>
                                        <p:attrNameLst>
                                          <p:attrName>style.visibility</p:attrName>
                                        </p:attrNameLst>
                                      </p:cBhvr>
                                      <p:to>
                                        <p:strVal val="visible"/>
                                      </p:to>
                                    </p:set>
                                    <p:animEffect transition="in" filter="wipe(left)">
                                      <p:cBhvr>
                                        <p:cTn id="17" dur="500"/>
                                        <p:tgtEl>
                                          <p:spTgt spid="31130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11304"/>
                                        </p:tgtEl>
                                        <p:attrNameLst>
                                          <p:attrName>style.visibility</p:attrName>
                                        </p:attrNameLst>
                                      </p:cBhvr>
                                      <p:to>
                                        <p:strVal val="visible"/>
                                      </p:to>
                                    </p:set>
                                    <p:animEffect transition="in" filter="wipe(left)">
                                      <p:cBhvr>
                                        <p:cTn id="26" dur="500"/>
                                        <p:tgtEl>
                                          <p:spTgt spid="311304"/>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11305"/>
                                        </p:tgtEl>
                                        <p:attrNameLst>
                                          <p:attrName>style.visibility</p:attrName>
                                        </p:attrNameLst>
                                      </p:cBhvr>
                                      <p:to>
                                        <p:strVal val="visible"/>
                                      </p:to>
                                    </p:set>
                                    <p:animEffect transition="in" filter="wipe(left)">
                                      <p:cBhvr>
                                        <p:cTn id="30" dur="500"/>
                                        <p:tgtEl>
                                          <p:spTgt spid="31130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11306"/>
                                        </p:tgtEl>
                                        <p:attrNameLst>
                                          <p:attrName>style.visibility</p:attrName>
                                        </p:attrNameLst>
                                      </p:cBhvr>
                                      <p:to>
                                        <p:strVal val="visible"/>
                                      </p:to>
                                    </p:set>
                                    <p:animEffect transition="in" filter="wipe(left)">
                                      <p:cBhvr>
                                        <p:cTn id="35" dur="500"/>
                                        <p:tgtEl>
                                          <p:spTgt spid="311306"/>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311307"/>
                                        </p:tgtEl>
                                        <p:attrNameLst>
                                          <p:attrName>style.visibility</p:attrName>
                                        </p:attrNameLst>
                                      </p:cBhvr>
                                      <p:to>
                                        <p:strVal val="visible"/>
                                      </p:to>
                                    </p:set>
                                    <p:animEffect transition="in" filter="wipe(left)">
                                      <p:cBhvr>
                                        <p:cTn id="39" dur="500"/>
                                        <p:tgtEl>
                                          <p:spTgt spid="311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1" grpId="0"/>
      <p:bldP spid="311302" grpId="0"/>
      <p:bldP spid="311303" grpId="0"/>
      <p:bldP spid="311304" grpId="0"/>
      <p:bldP spid="311305" grpId="0"/>
      <p:bldP spid="311306" grpId="0"/>
      <p:bldP spid="311307" grpId="0"/>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5AA66504-710B-4C16-9B42-8722091718EF}" type="slidenum">
              <a:rPr lang="zh-CN" altLang="en-US" sz="1600" smtClean="0">
                <a:solidFill>
                  <a:srgbClr val="FFFF00"/>
                </a:solidFill>
                <a:ea typeface="宋体" panose="02010600030101010101" pitchFamily="2" charset="-122"/>
              </a:rPr>
              <a:t>58</a:t>
            </a:fld>
            <a:endParaRPr lang="en-US" altLang="zh-CN" sz="1600">
              <a:solidFill>
                <a:srgbClr val="FFFF00"/>
              </a:solidFill>
              <a:ea typeface="宋体" panose="02010600030101010101" pitchFamily="2" charset="-122"/>
            </a:endParaRPr>
          </a:p>
        </p:txBody>
      </p:sp>
      <p:sp>
        <p:nvSpPr>
          <p:cNvPr id="78851" name="Rectangle 3"/>
          <p:cNvSpPr>
            <a:spLocks noChangeArrowheads="1"/>
          </p:cNvSpPr>
          <p:nvPr/>
        </p:nvSpPr>
        <p:spPr bwMode="auto">
          <a:xfrm>
            <a:off x="395288" y="981075"/>
            <a:ext cx="288131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spcBef>
                <a:spcPct val="20000"/>
              </a:spcBef>
              <a:buFont typeface="Wingdings" panose="05000000000000000000" pitchFamily="2" charset="2"/>
              <a:defRPr sz="2800">
                <a:solidFill>
                  <a:schemeClr val="tx1"/>
                </a:solidFill>
                <a:latin typeface="Times New Roman" panose="02020603050405020304" pitchFamily="18" charset="0"/>
                <a:ea typeface="黑体" panose="02010609060101010101" pitchFamily="49" charset="-122"/>
              </a:defRPr>
            </a:lvl1pPr>
            <a:lvl2pPr algn="ctr" eaLnBrk="0" hangingPunct="0">
              <a:spcBef>
                <a:spcPct val="20000"/>
              </a:spcBef>
              <a:buFont typeface="Wingdings" panose="05000000000000000000" pitchFamily="2" charset="2"/>
              <a:defRPr sz="2600">
                <a:solidFill>
                  <a:schemeClr val="tx1"/>
                </a:solidFill>
                <a:latin typeface="Times New Roman" panose="02020603050405020304" pitchFamily="18" charset="0"/>
                <a:ea typeface="黑体" panose="02010609060101010101" pitchFamily="49" charset="-122"/>
              </a:defRPr>
            </a:lvl2pPr>
            <a:lvl3pPr algn="ctr" eaLnBrk="0" hangingPunct="0">
              <a:spcBef>
                <a:spcPct val="20000"/>
              </a:spcBef>
              <a:defRPr sz="2400">
                <a:solidFill>
                  <a:schemeClr val="tx1"/>
                </a:solidFill>
                <a:latin typeface="Times New Roman" panose="02020603050405020304" pitchFamily="18" charset="0"/>
                <a:ea typeface="黑体" panose="02010609060101010101" pitchFamily="49" charset="-122"/>
              </a:defRPr>
            </a:lvl3pPr>
            <a:lvl4pPr algn="ctr" eaLnBrk="0" hangingPunct="0">
              <a:spcBef>
                <a:spcPct val="20000"/>
              </a:spcBef>
              <a:defRPr sz="2400">
                <a:solidFill>
                  <a:schemeClr val="tx1"/>
                </a:solidFill>
                <a:latin typeface="Times New Roman" panose="02020603050405020304" pitchFamily="18" charset="0"/>
                <a:ea typeface="黑体" panose="02010609060101010101" pitchFamily="49" charset="-122"/>
              </a:defRPr>
            </a:lvl4pPr>
            <a:lvl5pPr algn="ctr" eaLnBrk="0" hangingPunct="0">
              <a:spcBef>
                <a:spcPct val="20000"/>
              </a:spcBef>
              <a:defRPr sz="2400">
                <a:solidFill>
                  <a:schemeClr val="tx1"/>
                </a:solidFill>
                <a:latin typeface="Times New Roman" panose="02020603050405020304" pitchFamily="18" charset="0"/>
                <a:ea typeface="黑体" panose="02010609060101010101" pitchFamily="49" charset="-122"/>
              </a:defRPr>
            </a:lvl5pPr>
            <a:lvl6pPr algn="ctr" eaLnBrk="0" fontAlgn="base" hangingPunct="0">
              <a:spcBef>
                <a:spcPct val="20000"/>
              </a:spcBef>
              <a:spcAft>
                <a:spcPct val="0"/>
              </a:spcAft>
              <a:defRPr sz="2400">
                <a:solidFill>
                  <a:schemeClr val="tx1"/>
                </a:solidFill>
                <a:latin typeface="Times New Roman" panose="02020603050405020304" pitchFamily="18" charset="0"/>
                <a:ea typeface="黑体" panose="02010609060101010101" pitchFamily="49" charset="-122"/>
              </a:defRPr>
            </a:lvl6pPr>
            <a:lvl7pPr algn="ctr" eaLnBrk="0" fontAlgn="base" hangingPunct="0">
              <a:spcBef>
                <a:spcPct val="20000"/>
              </a:spcBef>
              <a:spcAft>
                <a:spcPct val="0"/>
              </a:spcAft>
              <a:defRPr sz="2400">
                <a:solidFill>
                  <a:schemeClr val="tx1"/>
                </a:solidFill>
                <a:latin typeface="Times New Roman" panose="02020603050405020304" pitchFamily="18" charset="0"/>
                <a:ea typeface="黑体" panose="02010609060101010101" pitchFamily="49" charset="-122"/>
              </a:defRPr>
            </a:lvl7pPr>
            <a:lvl8pPr algn="ctr" eaLnBrk="0" fontAlgn="base" hangingPunct="0">
              <a:spcBef>
                <a:spcPct val="20000"/>
              </a:spcBef>
              <a:spcAft>
                <a:spcPct val="0"/>
              </a:spcAft>
              <a:defRPr sz="2400">
                <a:solidFill>
                  <a:schemeClr val="tx1"/>
                </a:solidFill>
                <a:latin typeface="Times New Roman" panose="02020603050405020304" pitchFamily="18" charset="0"/>
                <a:ea typeface="黑体" panose="02010609060101010101" pitchFamily="49" charset="-122"/>
              </a:defRPr>
            </a:lvl8pPr>
            <a:lvl9pPr algn="ctr" eaLnBrk="0" fontAlgn="base" hangingPunct="0">
              <a:spcBef>
                <a:spcPct val="20000"/>
              </a:spcBef>
              <a:spcAft>
                <a:spcPct val="0"/>
              </a:spcAft>
              <a:defRPr sz="2400">
                <a:solidFill>
                  <a:schemeClr val="tx1"/>
                </a:solidFill>
                <a:latin typeface="Times New Roman" panose="02020603050405020304" pitchFamily="18" charset="0"/>
                <a:ea typeface="黑体" panose="02010609060101010101" pitchFamily="49" charset="-122"/>
              </a:defRPr>
            </a:lvl9pPr>
          </a:lstStyle>
          <a:p>
            <a:pPr algn="l">
              <a:defRPr/>
            </a:pPr>
            <a:endParaRPr lang="zh-CN" altLang="en-US" b="1">
              <a:solidFill>
                <a:srgbClr val="000099"/>
              </a:solidFill>
              <a:effectLst>
                <a:outerShdw blurRad="38100" dist="38100" dir="2700000" algn="tl">
                  <a:srgbClr val="C0C0C0"/>
                </a:outerShdw>
              </a:effectLst>
            </a:endParaRPr>
          </a:p>
        </p:txBody>
      </p:sp>
      <p:sp>
        <p:nvSpPr>
          <p:cNvPr id="78852" name="Text Box 4"/>
          <p:cNvSpPr txBox="1">
            <a:spLocks noChangeArrowheads="1"/>
          </p:cNvSpPr>
          <p:nvPr/>
        </p:nvSpPr>
        <p:spPr bwMode="auto">
          <a:xfrm>
            <a:off x="4343400" y="3195638"/>
            <a:ext cx="36195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kumimoji="1" lang="zh-CN" altLang="en-US" sz="2800" b="1">
                <a:solidFill>
                  <a:srgbClr val="003399"/>
                </a:solidFill>
                <a:effectLst>
                  <a:outerShdw blurRad="38100" dist="38100" dir="2700000" algn="tl">
                    <a:srgbClr val="C0C0C0"/>
                  </a:outerShdw>
                </a:effectLst>
                <a:ea typeface="宋体" panose="02010600030101010101" pitchFamily="2" charset="-122"/>
              </a:rPr>
              <a:t>  </a:t>
            </a:r>
            <a:endParaRPr kumimoji="1" lang="zh-CN" altLang="en-US" sz="2800" b="1">
              <a:solidFill>
                <a:srgbClr val="000099"/>
              </a:solidFill>
              <a:effectLst>
                <a:outerShdw blurRad="38100" dist="38100" dir="2700000" algn="tl">
                  <a:srgbClr val="C0C0C0"/>
                </a:outerShdw>
              </a:effectLst>
              <a:ea typeface="宋体" panose="02010600030101010101" pitchFamily="2" charset="-122"/>
            </a:endParaRPr>
          </a:p>
        </p:txBody>
      </p:sp>
      <p:sp>
        <p:nvSpPr>
          <p:cNvPr id="78853" name="Text Box 5"/>
          <p:cNvSpPr txBox="1">
            <a:spLocks noChangeArrowheads="1"/>
          </p:cNvSpPr>
          <p:nvPr/>
        </p:nvSpPr>
        <p:spPr bwMode="auto">
          <a:xfrm>
            <a:off x="395288" y="2420938"/>
            <a:ext cx="41148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defRPr/>
            </a:pPr>
            <a:r>
              <a:rPr kumimoji="1" lang="zh-CN" altLang="en-US" sz="2800" b="1" i="1">
                <a:effectLst>
                  <a:outerShdw blurRad="38100" dist="38100" dir="2700000" algn="tl">
                    <a:srgbClr val="C0C0C0"/>
                  </a:outerShdw>
                </a:effectLst>
                <a:ea typeface="宋体" panose="02010600030101010101" pitchFamily="2" charset="-122"/>
              </a:rPr>
              <a:t>            </a:t>
            </a:r>
            <a:r>
              <a:rPr kumimoji="1" lang="en-US" altLang="zh-CN" sz="2800" b="1" i="1">
                <a:effectLst>
                  <a:outerShdw blurRad="38100" dist="38100" dir="2700000" algn="tl">
                    <a:srgbClr val="C0C0C0"/>
                  </a:outerShdw>
                </a:effectLst>
                <a:ea typeface="宋体" panose="02010600030101010101" pitchFamily="2" charset="-122"/>
              </a:rPr>
              <a:t>U </a:t>
            </a:r>
            <a:r>
              <a:rPr kumimoji="1" lang="en-US" altLang="zh-CN" sz="2800" b="1">
                <a:effectLst>
                  <a:outerShdw blurRad="38100" dist="38100" dir="2700000" algn="tl">
                    <a:srgbClr val="C0C0C0"/>
                  </a:outerShdw>
                </a:effectLst>
                <a:ea typeface="宋体" panose="02010600030101010101" pitchFamily="2" charset="-122"/>
              </a:rPr>
              <a:t>=</a:t>
            </a:r>
            <a:r>
              <a:rPr kumimoji="1" lang="en-US" altLang="zh-CN" sz="2800" b="1" i="1">
                <a:effectLst>
                  <a:outerShdw blurRad="38100" dist="38100" dir="2700000" algn="tl">
                    <a:srgbClr val="C0C0C0"/>
                  </a:outerShdw>
                </a:effectLst>
                <a:ea typeface="宋体" panose="02010600030101010101" pitchFamily="2" charset="-122"/>
              </a:rPr>
              <a:t> U</a:t>
            </a:r>
            <a:r>
              <a:rPr kumimoji="1" lang="en-US" altLang="zh-CN" sz="2800" b="1" baseline="-25000">
                <a:effectLst>
                  <a:outerShdw blurRad="38100" dist="38100" dir="2700000" algn="tl">
                    <a:srgbClr val="C0C0C0"/>
                  </a:outerShdw>
                </a:effectLst>
                <a:ea typeface="宋体" panose="02010600030101010101" pitchFamily="2" charset="-122"/>
              </a:rPr>
              <a:t>S</a:t>
            </a:r>
            <a:r>
              <a:rPr kumimoji="1" lang="en-US" altLang="zh-CN" sz="2800" b="1" i="1">
                <a:effectLst>
                  <a:outerShdw blurRad="38100" dist="38100" dir="2700000" algn="tl">
                    <a:srgbClr val="C0C0C0"/>
                  </a:outerShdw>
                </a:effectLst>
                <a:ea typeface="宋体" panose="02010600030101010101" pitchFamily="2" charset="-122"/>
              </a:rPr>
              <a:t> –R</a:t>
            </a:r>
            <a:r>
              <a:rPr kumimoji="1" lang="en-US" altLang="zh-CN" sz="2800" b="1" baseline="-25000">
                <a:effectLst>
                  <a:outerShdw blurRad="38100" dist="38100" dir="2700000" algn="tl">
                    <a:srgbClr val="C0C0C0"/>
                  </a:outerShdw>
                </a:effectLst>
                <a:ea typeface="宋体" panose="02010600030101010101" pitchFamily="2" charset="-122"/>
              </a:rPr>
              <a:t>S</a:t>
            </a:r>
            <a:r>
              <a:rPr kumimoji="1" lang="en-US" altLang="zh-CN" sz="2800" b="1">
                <a:effectLst>
                  <a:outerShdw blurRad="38100" dist="38100" dir="2700000" algn="tl">
                    <a:srgbClr val="C0C0C0"/>
                  </a:outerShdw>
                </a:effectLst>
                <a:ea typeface="宋体" panose="02010600030101010101" pitchFamily="2" charset="-122"/>
              </a:rPr>
              <a:t> </a:t>
            </a:r>
            <a:r>
              <a:rPr kumimoji="1" lang="en-US" altLang="zh-CN" sz="2800" b="1" i="1">
                <a:effectLst>
                  <a:outerShdw blurRad="38100" dist="38100" dir="2700000" algn="tl">
                    <a:srgbClr val="C0C0C0"/>
                  </a:outerShdw>
                </a:effectLst>
                <a:ea typeface="宋体" panose="02010600030101010101" pitchFamily="2" charset="-122"/>
              </a:rPr>
              <a:t>I</a:t>
            </a:r>
          </a:p>
        </p:txBody>
      </p:sp>
      <p:sp>
        <p:nvSpPr>
          <p:cNvPr id="78854" name="Text Box 6"/>
          <p:cNvSpPr txBox="1">
            <a:spLocks noChangeArrowheads="1"/>
          </p:cNvSpPr>
          <p:nvPr/>
        </p:nvSpPr>
        <p:spPr bwMode="auto">
          <a:xfrm>
            <a:off x="3886200" y="3505200"/>
            <a:ext cx="472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defRPr/>
            </a:pPr>
            <a:r>
              <a:rPr kumimoji="1" lang="zh-CN" altLang="en-US">
                <a:effectLst>
                  <a:outerShdw blurRad="38100" dist="38100" dir="2700000" algn="tl">
                    <a:srgbClr val="C0C0C0"/>
                  </a:outerShdw>
                </a:effectLst>
              </a:rPr>
              <a:t>若 </a:t>
            </a:r>
            <a:r>
              <a:rPr kumimoji="1" lang="en-US" altLang="zh-CN" b="1" i="1">
                <a:effectLst>
                  <a:outerShdw blurRad="38100" dist="38100" dir="2700000" algn="tl">
                    <a:srgbClr val="C0C0C0"/>
                  </a:outerShdw>
                </a:effectLst>
              </a:rPr>
              <a:t>R</a:t>
            </a:r>
            <a:r>
              <a:rPr kumimoji="1" lang="en-US" altLang="zh-CN" b="1" baseline="-25000">
                <a:effectLst>
                  <a:outerShdw blurRad="38100" dist="38100" dir="2700000" algn="tl">
                    <a:srgbClr val="C0C0C0"/>
                  </a:outerShdw>
                </a:effectLst>
              </a:rPr>
              <a:t> S </a:t>
            </a:r>
            <a:r>
              <a:rPr kumimoji="1" lang="en-US" altLang="zh-CN" b="1">
                <a:effectLst>
                  <a:outerShdw blurRad="38100" dist="38100" dir="2700000" algn="tl">
                    <a:srgbClr val="C0C0C0"/>
                  </a:outerShdw>
                </a:effectLst>
              </a:rPr>
              <a:t>= 0</a:t>
            </a:r>
            <a:r>
              <a:rPr kumimoji="1" lang="zh-CN" altLang="en-US">
                <a:effectLst>
                  <a:outerShdw blurRad="38100" dist="38100" dir="2700000" algn="tl">
                    <a:srgbClr val="C0C0C0"/>
                  </a:outerShdw>
                </a:effectLst>
              </a:rPr>
              <a:t>，即为理想电压源。</a:t>
            </a:r>
            <a:endParaRPr kumimoji="1" lang="zh-CN" altLang="en-US" baseline="-25000">
              <a:effectLst>
                <a:outerShdw blurRad="38100" dist="38100" dir="2700000" algn="tl">
                  <a:srgbClr val="C0C0C0"/>
                </a:outerShdw>
              </a:effectLst>
            </a:endParaRPr>
          </a:p>
        </p:txBody>
      </p:sp>
      <p:sp>
        <p:nvSpPr>
          <p:cNvPr id="78855" name="Rectangle 7"/>
          <p:cNvSpPr>
            <a:spLocks noChangeArrowheads="1"/>
          </p:cNvSpPr>
          <p:nvPr/>
        </p:nvSpPr>
        <p:spPr bwMode="auto">
          <a:xfrm>
            <a:off x="4681538" y="1435100"/>
            <a:ext cx="1514475" cy="1760538"/>
          </a:xfrm>
          <a:prstGeom prst="rect">
            <a:avLst/>
          </a:prstGeom>
          <a:noFill/>
          <a:ln w="38100">
            <a:solidFill>
              <a:srgbClr val="990099"/>
            </a:solid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78856" name="Text Box 8"/>
          <p:cNvSpPr txBox="1">
            <a:spLocks noChangeArrowheads="1"/>
          </p:cNvSpPr>
          <p:nvPr/>
        </p:nvSpPr>
        <p:spPr bwMode="auto">
          <a:xfrm>
            <a:off x="1116013" y="5300663"/>
            <a:ext cx="3048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defRPr/>
            </a:pPr>
            <a:r>
              <a:rPr kumimoji="1" lang="zh-CN" altLang="en-US" b="1">
                <a:solidFill>
                  <a:srgbClr val="FF3300"/>
                </a:solidFill>
                <a:effectLst>
                  <a:outerShdw blurRad="38100" dist="38100" dir="2700000" algn="tl">
                    <a:srgbClr val="C0C0C0"/>
                  </a:outerShdw>
                </a:effectLst>
              </a:rPr>
              <a:t>实际电源的端口特性</a:t>
            </a:r>
          </a:p>
        </p:txBody>
      </p:sp>
      <p:grpSp>
        <p:nvGrpSpPr>
          <p:cNvPr id="78857" name="Group 9"/>
          <p:cNvGrpSpPr/>
          <p:nvPr/>
        </p:nvGrpSpPr>
        <p:grpSpPr bwMode="auto">
          <a:xfrm>
            <a:off x="7010400" y="995363"/>
            <a:ext cx="719138" cy="457200"/>
            <a:chOff x="4416" y="460"/>
            <a:chExt cx="453" cy="288"/>
          </a:xfrm>
        </p:grpSpPr>
        <p:sp>
          <p:nvSpPr>
            <p:cNvPr id="78858" name="Rectangle 10"/>
            <p:cNvSpPr>
              <a:spLocks noChangeArrowheads="1"/>
            </p:cNvSpPr>
            <p:nvPr/>
          </p:nvSpPr>
          <p:spPr bwMode="auto">
            <a:xfrm>
              <a:off x="4522" y="460"/>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b="1" i="1">
                  <a:solidFill>
                    <a:srgbClr val="FF0000"/>
                  </a:solidFill>
                  <a:effectLst>
                    <a:outerShdw blurRad="38100" dist="38100" dir="2700000" algn="tl">
                      <a:srgbClr val="C0C0C0"/>
                    </a:outerShdw>
                  </a:effectLst>
                  <a:ea typeface="宋体" panose="02010600030101010101" pitchFamily="2" charset="-122"/>
                </a:rPr>
                <a:t>I</a:t>
              </a:r>
              <a:endParaRPr kumimoji="1" lang="en-US" altLang="zh-CN" b="1">
                <a:solidFill>
                  <a:srgbClr val="FF0000"/>
                </a:solidFill>
                <a:effectLst>
                  <a:outerShdw blurRad="38100" dist="38100" dir="2700000" algn="tl">
                    <a:srgbClr val="C0C0C0"/>
                  </a:outerShdw>
                </a:effectLst>
                <a:ea typeface="宋体" panose="02010600030101010101" pitchFamily="2" charset="-122"/>
              </a:endParaRPr>
            </a:p>
          </p:txBody>
        </p:sp>
        <p:sp>
          <p:nvSpPr>
            <p:cNvPr id="49205" name="Line 11"/>
            <p:cNvSpPr>
              <a:spLocks noChangeShapeType="1"/>
            </p:cNvSpPr>
            <p:nvPr/>
          </p:nvSpPr>
          <p:spPr bwMode="auto">
            <a:xfrm>
              <a:off x="4416" y="720"/>
              <a:ext cx="453"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78860" name="Group 12"/>
          <p:cNvGrpSpPr/>
          <p:nvPr/>
        </p:nvGrpSpPr>
        <p:grpSpPr bwMode="auto">
          <a:xfrm>
            <a:off x="6886575" y="1536700"/>
            <a:ext cx="1776413" cy="1558925"/>
            <a:chOff x="4338" y="779"/>
            <a:chExt cx="1119" cy="982"/>
          </a:xfrm>
        </p:grpSpPr>
        <p:sp>
          <p:nvSpPr>
            <p:cNvPr id="78861" name="Text Box 13"/>
            <p:cNvSpPr txBox="1">
              <a:spLocks noChangeArrowheads="1"/>
            </p:cNvSpPr>
            <p:nvPr/>
          </p:nvSpPr>
          <p:spPr bwMode="auto">
            <a:xfrm>
              <a:off x="5128" y="1141"/>
              <a:ext cx="32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ea typeface="宋体" panose="02010600030101010101" pitchFamily="2" charset="-122"/>
                </a:rPr>
                <a:t>R</a:t>
              </a:r>
              <a:r>
                <a:rPr kumimoji="1" lang="en-US" altLang="zh-CN" b="1" baseline="-25000">
                  <a:effectLst>
                    <a:outerShdw blurRad="38100" dist="38100" dir="2700000" algn="tl">
                      <a:srgbClr val="C0C0C0"/>
                    </a:outerShdw>
                  </a:effectLst>
                  <a:ea typeface="宋体" panose="02010600030101010101" pitchFamily="2" charset="-122"/>
                </a:rPr>
                <a:t>L</a:t>
              </a:r>
              <a:endParaRPr kumimoji="1" lang="en-US" altLang="zh-CN" b="1">
                <a:effectLst>
                  <a:outerShdw blurRad="38100" dist="38100" dir="2700000" algn="tl">
                    <a:srgbClr val="C0C0C0"/>
                  </a:outerShdw>
                </a:effectLst>
                <a:ea typeface="宋体" panose="02010600030101010101" pitchFamily="2" charset="-122"/>
              </a:endParaRPr>
            </a:p>
          </p:txBody>
        </p:sp>
        <p:grpSp>
          <p:nvGrpSpPr>
            <p:cNvPr id="49198" name="Group 14"/>
            <p:cNvGrpSpPr/>
            <p:nvPr/>
          </p:nvGrpSpPr>
          <p:grpSpPr bwMode="auto">
            <a:xfrm>
              <a:off x="4338" y="779"/>
              <a:ext cx="797" cy="982"/>
              <a:chOff x="4338" y="779"/>
              <a:chExt cx="797" cy="982"/>
            </a:xfrm>
          </p:grpSpPr>
          <p:sp>
            <p:nvSpPr>
              <p:cNvPr id="49199" name="Line 15"/>
              <p:cNvSpPr>
                <a:spLocks noChangeShapeType="1"/>
              </p:cNvSpPr>
              <p:nvPr/>
            </p:nvSpPr>
            <p:spPr bwMode="auto">
              <a:xfrm>
                <a:off x="4338" y="779"/>
                <a:ext cx="750" cy="0"/>
              </a:xfrm>
              <a:prstGeom prst="line">
                <a:avLst/>
              </a:prstGeom>
              <a:noFill/>
              <a:ln w="38100">
                <a:solidFill>
                  <a:srgbClr val="0052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64" name="Rectangle 16"/>
              <p:cNvSpPr>
                <a:spLocks noChangeArrowheads="1"/>
              </p:cNvSpPr>
              <p:nvPr/>
            </p:nvSpPr>
            <p:spPr bwMode="auto">
              <a:xfrm>
                <a:off x="5010" y="1169"/>
                <a:ext cx="125" cy="215"/>
              </a:xfrm>
              <a:prstGeom prst="rect">
                <a:avLst/>
              </a:prstGeom>
              <a:noFill/>
              <a:ln w="38100">
                <a:solidFill>
                  <a:srgbClr val="005200"/>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kumimoji="1" lang="zh-CN" altLang="en-US" sz="2800" b="1">
                  <a:effectLst>
                    <a:outerShdw blurRad="38100" dist="38100" dir="2700000" algn="tl">
                      <a:srgbClr val="C0C0C0"/>
                    </a:outerShdw>
                  </a:effectLst>
                  <a:ea typeface="宋体" panose="02010600030101010101" pitchFamily="2" charset="-122"/>
                </a:endParaRPr>
              </a:p>
            </p:txBody>
          </p:sp>
          <p:sp>
            <p:nvSpPr>
              <p:cNvPr id="49201" name="Line 17"/>
              <p:cNvSpPr>
                <a:spLocks noChangeShapeType="1"/>
              </p:cNvSpPr>
              <p:nvPr/>
            </p:nvSpPr>
            <p:spPr bwMode="auto">
              <a:xfrm>
                <a:off x="5073" y="1384"/>
                <a:ext cx="0" cy="377"/>
              </a:xfrm>
              <a:prstGeom prst="line">
                <a:avLst/>
              </a:prstGeom>
              <a:noFill/>
              <a:ln w="38100">
                <a:solidFill>
                  <a:srgbClr val="0052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202" name="Line 18"/>
              <p:cNvSpPr>
                <a:spLocks noChangeShapeType="1"/>
              </p:cNvSpPr>
              <p:nvPr/>
            </p:nvSpPr>
            <p:spPr bwMode="auto">
              <a:xfrm flipV="1">
                <a:off x="5073" y="792"/>
                <a:ext cx="0" cy="377"/>
              </a:xfrm>
              <a:prstGeom prst="line">
                <a:avLst/>
              </a:prstGeom>
              <a:noFill/>
              <a:ln w="38100">
                <a:solidFill>
                  <a:srgbClr val="0052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203" name="Line 19"/>
              <p:cNvSpPr>
                <a:spLocks noChangeShapeType="1"/>
              </p:cNvSpPr>
              <p:nvPr/>
            </p:nvSpPr>
            <p:spPr bwMode="auto">
              <a:xfrm>
                <a:off x="4354" y="1748"/>
                <a:ext cx="734" cy="0"/>
              </a:xfrm>
              <a:prstGeom prst="line">
                <a:avLst/>
              </a:prstGeom>
              <a:noFill/>
              <a:ln w="38100">
                <a:solidFill>
                  <a:srgbClr val="0052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pSp>
        <p:nvGrpSpPr>
          <p:cNvPr id="78901" name="Group 53"/>
          <p:cNvGrpSpPr/>
          <p:nvPr/>
        </p:nvGrpSpPr>
        <p:grpSpPr bwMode="auto">
          <a:xfrm>
            <a:off x="4829175" y="1371600"/>
            <a:ext cx="2065338" cy="1746250"/>
            <a:chOff x="3042" y="864"/>
            <a:chExt cx="1301" cy="1100"/>
          </a:xfrm>
        </p:grpSpPr>
        <p:sp>
          <p:nvSpPr>
            <p:cNvPr id="78876" name="Rectangle 28"/>
            <p:cNvSpPr>
              <a:spLocks noChangeArrowheads="1"/>
            </p:cNvSpPr>
            <p:nvPr/>
          </p:nvSpPr>
          <p:spPr bwMode="auto">
            <a:xfrm>
              <a:off x="3042" y="1110"/>
              <a:ext cx="32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U</a:t>
              </a:r>
              <a:r>
                <a:rPr kumimoji="1" lang="en-US" altLang="zh-CN" b="1" baseline="-25000">
                  <a:solidFill>
                    <a:srgbClr val="CC0000"/>
                  </a:solidFill>
                  <a:effectLst>
                    <a:outerShdw blurRad="38100" dist="38100" dir="2700000" algn="tl">
                      <a:srgbClr val="C0C0C0"/>
                    </a:outerShdw>
                  </a:effectLst>
                  <a:ea typeface="宋体" panose="02010600030101010101" pitchFamily="2" charset="-122"/>
                </a:rPr>
                <a:t>S</a:t>
              </a:r>
            </a:p>
          </p:txBody>
        </p:sp>
        <p:grpSp>
          <p:nvGrpSpPr>
            <p:cNvPr id="49184" name="Group 52"/>
            <p:cNvGrpSpPr/>
            <p:nvPr/>
          </p:nvGrpSpPr>
          <p:grpSpPr bwMode="auto">
            <a:xfrm>
              <a:off x="3133" y="864"/>
              <a:ext cx="1210" cy="1100"/>
              <a:chOff x="3133" y="864"/>
              <a:chExt cx="1210" cy="1100"/>
            </a:xfrm>
          </p:grpSpPr>
          <p:sp>
            <p:nvSpPr>
              <p:cNvPr id="78868" name="Text Box 20"/>
              <p:cNvSpPr txBox="1">
                <a:spLocks noChangeArrowheads="1"/>
              </p:cNvSpPr>
              <p:nvPr/>
            </p:nvSpPr>
            <p:spPr bwMode="auto">
              <a:xfrm>
                <a:off x="3133" y="1512"/>
                <a:ext cx="31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spcBef>
                    <a:spcPct val="50000"/>
                  </a:spcBef>
                  <a:defRPr/>
                </a:pPr>
                <a:r>
                  <a:rPr kumimoji="1" lang="en-US" altLang="zh-CN" b="1" i="1">
                    <a:effectLst>
                      <a:outerShdw blurRad="38100" dist="38100" dir="2700000" algn="tl">
                        <a:srgbClr val="C0C0C0"/>
                      </a:outerShdw>
                    </a:effectLst>
                    <a:ea typeface="宋体" panose="02010600030101010101" pitchFamily="2" charset="-122"/>
                  </a:rPr>
                  <a:t>R</a:t>
                </a:r>
                <a:r>
                  <a:rPr kumimoji="1" lang="en-US" altLang="zh-CN" b="1" baseline="-25000">
                    <a:effectLst>
                      <a:outerShdw blurRad="38100" dist="38100" dir="2700000" algn="tl">
                        <a:srgbClr val="C0C0C0"/>
                      </a:outerShdw>
                    </a:effectLst>
                    <a:ea typeface="宋体" panose="02010600030101010101" pitchFamily="2" charset="-122"/>
                  </a:rPr>
                  <a:t>S</a:t>
                </a:r>
                <a:endParaRPr kumimoji="1" lang="en-US" altLang="zh-CN" b="1">
                  <a:effectLst>
                    <a:outerShdw blurRad="38100" dist="38100" dir="2700000" algn="tl">
                      <a:srgbClr val="C0C0C0"/>
                    </a:outerShdw>
                  </a:effectLst>
                  <a:ea typeface="宋体" panose="02010600030101010101" pitchFamily="2" charset="-122"/>
                </a:endParaRPr>
              </a:p>
            </p:txBody>
          </p:sp>
          <p:grpSp>
            <p:nvGrpSpPr>
              <p:cNvPr id="49186" name="Group 21"/>
              <p:cNvGrpSpPr/>
              <p:nvPr/>
            </p:nvGrpSpPr>
            <p:grpSpPr bwMode="auto">
              <a:xfrm>
                <a:off x="3249" y="864"/>
                <a:ext cx="375" cy="1100"/>
                <a:chOff x="2541" y="864"/>
                <a:chExt cx="375" cy="1224"/>
              </a:xfrm>
            </p:grpSpPr>
            <p:sp>
              <p:nvSpPr>
                <p:cNvPr id="49191" name="Line 22"/>
                <p:cNvSpPr>
                  <a:spLocks noChangeShapeType="1"/>
                </p:cNvSpPr>
                <p:nvPr/>
              </p:nvSpPr>
              <p:spPr bwMode="auto">
                <a:xfrm>
                  <a:off x="2604" y="1418"/>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92" name="Oval 23"/>
                <p:cNvSpPr>
                  <a:spLocks noChangeArrowheads="1"/>
                </p:cNvSpPr>
                <p:nvPr/>
              </p:nvSpPr>
              <p:spPr bwMode="auto">
                <a:xfrm>
                  <a:off x="2666" y="1174"/>
                  <a:ext cx="250" cy="244"/>
                </a:xfrm>
                <a:prstGeom prst="ellipse">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49193" name="Line 24"/>
                <p:cNvSpPr>
                  <a:spLocks noChangeShapeType="1"/>
                </p:cNvSpPr>
                <p:nvPr/>
              </p:nvSpPr>
              <p:spPr bwMode="auto">
                <a:xfrm>
                  <a:off x="2791" y="991"/>
                  <a:ext cx="0" cy="609"/>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73" name="Rectangle 25"/>
                <p:cNvSpPr>
                  <a:spLocks noChangeArrowheads="1"/>
                </p:cNvSpPr>
                <p:nvPr/>
              </p:nvSpPr>
              <p:spPr bwMode="auto">
                <a:xfrm>
                  <a:off x="2729" y="1600"/>
                  <a:ext cx="125" cy="247"/>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kumimoji="1" lang="zh-CN" altLang="en-US" sz="2800" b="1">
                    <a:effectLst>
                      <a:outerShdw blurRad="38100" dist="38100" dir="2700000" algn="tl">
                        <a:srgbClr val="C0C0C0"/>
                      </a:outerShdw>
                    </a:effectLst>
                    <a:ea typeface="宋体" panose="02010600030101010101" pitchFamily="2" charset="-122"/>
                  </a:endParaRPr>
                </a:p>
              </p:txBody>
            </p:sp>
            <p:sp>
              <p:nvSpPr>
                <p:cNvPr id="49195" name="Line 26"/>
                <p:cNvSpPr>
                  <a:spLocks noChangeShapeType="1"/>
                </p:cNvSpPr>
                <p:nvPr/>
              </p:nvSpPr>
              <p:spPr bwMode="auto">
                <a:xfrm>
                  <a:off x="2791" y="1844"/>
                  <a:ext cx="0" cy="24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8875" name="Text Box 27"/>
                <p:cNvSpPr txBox="1">
                  <a:spLocks noChangeArrowheads="1"/>
                </p:cNvSpPr>
                <p:nvPr/>
              </p:nvSpPr>
              <p:spPr bwMode="auto">
                <a:xfrm>
                  <a:off x="2541" y="864"/>
                  <a:ext cx="250" cy="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eaLnBrk="1" hangingPunct="1">
                    <a:spcBef>
                      <a:spcPct val="50000"/>
                    </a:spcBef>
                    <a:defRPr/>
                  </a:pPr>
                  <a:r>
                    <a:rPr kumimoji="1" lang="en-US" altLang="zh-CN" sz="2800" b="1">
                      <a:solidFill>
                        <a:srgbClr val="CC0000"/>
                      </a:solidFill>
                      <a:effectLst>
                        <a:outerShdw blurRad="38100" dist="38100" dir="2700000" algn="tl">
                          <a:srgbClr val="C0C0C0"/>
                        </a:outerShdw>
                      </a:effectLst>
                      <a:ea typeface="宋体" panose="02010600030101010101" pitchFamily="2" charset="-122"/>
                    </a:rPr>
                    <a:t>+</a:t>
                  </a:r>
                  <a:endParaRPr kumimoji="1" lang="en-US" altLang="zh-CN" sz="2800">
                    <a:solidFill>
                      <a:srgbClr val="CC0000"/>
                    </a:solidFill>
                    <a:effectLst>
                      <a:outerShdw blurRad="38100" dist="38100" dir="2700000" algn="tl">
                        <a:srgbClr val="C0C0C0"/>
                      </a:outerShdw>
                    </a:effectLst>
                    <a:ea typeface="宋体" panose="02010600030101010101" pitchFamily="2" charset="-122"/>
                  </a:endParaRPr>
                </a:p>
                <a:p>
                  <a:pPr algn="ctr" eaLnBrk="1" hangingPunct="1">
                    <a:spcBef>
                      <a:spcPct val="50000"/>
                    </a:spcBef>
                    <a:defRPr/>
                  </a:pPr>
                  <a:r>
                    <a:rPr kumimoji="1" lang="en-US" altLang="zh-CN" sz="2800" b="1">
                      <a:solidFill>
                        <a:srgbClr val="CC0000"/>
                      </a:solidFill>
                      <a:effectLst>
                        <a:outerShdw blurRad="38100" dist="38100" dir="2700000" algn="tl">
                          <a:srgbClr val="C0C0C0"/>
                        </a:outerShdw>
                      </a:effectLst>
                      <a:ea typeface="宋体" panose="02010600030101010101" pitchFamily="2" charset="-122"/>
                    </a:rPr>
                    <a:t>-</a:t>
                  </a:r>
                </a:p>
              </p:txBody>
            </p:sp>
          </p:grpSp>
          <p:sp>
            <p:nvSpPr>
              <p:cNvPr id="49187" name="Line 30"/>
              <p:cNvSpPr>
                <a:spLocks noChangeShapeType="1"/>
              </p:cNvSpPr>
              <p:nvPr/>
            </p:nvSpPr>
            <p:spPr bwMode="auto">
              <a:xfrm>
                <a:off x="3496" y="978"/>
                <a:ext cx="78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88" name="Line 31"/>
              <p:cNvSpPr>
                <a:spLocks noChangeShapeType="1"/>
              </p:cNvSpPr>
              <p:nvPr/>
            </p:nvSpPr>
            <p:spPr bwMode="auto">
              <a:xfrm>
                <a:off x="3500" y="1951"/>
                <a:ext cx="78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49189" name="Oval 32"/>
              <p:cNvSpPr>
                <a:spLocks noChangeArrowheads="1"/>
              </p:cNvSpPr>
              <p:nvPr/>
            </p:nvSpPr>
            <p:spPr bwMode="auto">
              <a:xfrm>
                <a:off x="4277" y="938"/>
                <a:ext cx="66" cy="66"/>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49190" name="Oval 33"/>
              <p:cNvSpPr>
                <a:spLocks noChangeArrowheads="1"/>
              </p:cNvSpPr>
              <p:nvPr/>
            </p:nvSpPr>
            <p:spPr bwMode="auto">
              <a:xfrm>
                <a:off x="4277" y="1898"/>
                <a:ext cx="66" cy="66"/>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grpSp>
      <p:grpSp>
        <p:nvGrpSpPr>
          <p:cNvPr id="78898" name="Group 50"/>
          <p:cNvGrpSpPr/>
          <p:nvPr/>
        </p:nvGrpSpPr>
        <p:grpSpPr bwMode="auto">
          <a:xfrm>
            <a:off x="6551613" y="1577975"/>
            <a:ext cx="728662" cy="1614488"/>
            <a:chOff x="4127" y="994"/>
            <a:chExt cx="459" cy="1017"/>
          </a:xfrm>
        </p:grpSpPr>
        <p:sp>
          <p:nvSpPr>
            <p:cNvPr id="78877" name="Rectangle 29"/>
            <p:cNvSpPr>
              <a:spLocks noChangeArrowheads="1"/>
            </p:cNvSpPr>
            <p:nvPr/>
          </p:nvSpPr>
          <p:spPr bwMode="auto">
            <a:xfrm>
              <a:off x="4213" y="1350"/>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U</a:t>
              </a:r>
            </a:p>
          </p:txBody>
        </p:sp>
        <p:sp>
          <p:nvSpPr>
            <p:cNvPr id="78882" name="Text Box 34"/>
            <p:cNvSpPr txBox="1">
              <a:spLocks noChangeArrowheads="1"/>
            </p:cNvSpPr>
            <p:nvPr/>
          </p:nvSpPr>
          <p:spPr bwMode="auto">
            <a:xfrm>
              <a:off x="4127" y="994"/>
              <a:ext cx="45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sz="2800" b="1">
                  <a:solidFill>
                    <a:srgbClr val="CC0000"/>
                  </a:solidFill>
                  <a:effectLst>
                    <a:outerShdw blurRad="38100" dist="38100" dir="2700000" algn="tl">
                      <a:srgbClr val="C0C0C0"/>
                    </a:outerShdw>
                  </a:effectLst>
                  <a:ea typeface="宋体" panose="02010600030101010101" pitchFamily="2" charset="-122"/>
                </a:rPr>
                <a:t>+</a:t>
              </a:r>
            </a:p>
          </p:txBody>
        </p:sp>
        <p:sp>
          <p:nvSpPr>
            <p:cNvPr id="78883" name="Text Box 35"/>
            <p:cNvSpPr txBox="1">
              <a:spLocks noChangeArrowheads="1"/>
            </p:cNvSpPr>
            <p:nvPr/>
          </p:nvSpPr>
          <p:spPr bwMode="auto">
            <a:xfrm>
              <a:off x="4202" y="1684"/>
              <a:ext cx="31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sz="2800" b="1">
                  <a:solidFill>
                    <a:srgbClr val="CC0000"/>
                  </a:solidFill>
                  <a:effectLst>
                    <a:outerShdw blurRad="38100" dist="38100" dir="2700000" algn="tl">
                      <a:srgbClr val="C0C0C0"/>
                    </a:outerShdw>
                  </a:effectLst>
                  <a:ea typeface="宋体" panose="02010600030101010101" pitchFamily="2" charset="-122"/>
                </a:rPr>
                <a:t>–</a:t>
              </a:r>
            </a:p>
          </p:txBody>
        </p:sp>
      </p:grpSp>
      <p:sp>
        <p:nvSpPr>
          <p:cNvPr id="78884" name="Text Box 36"/>
          <p:cNvSpPr txBox="1">
            <a:spLocks noChangeArrowheads="1"/>
          </p:cNvSpPr>
          <p:nvPr/>
        </p:nvSpPr>
        <p:spPr bwMode="auto">
          <a:xfrm>
            <a:off x="457200" y="1066800"/>
            <a:ext cx="4267200" cy="9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buFontTx/>
              <a:buNone/>
            </a:pPr>
            <a:r>
              <a:rPr lang="zh-CN" altLang="en-US" sz="2400">
                <a:solidFill>
                  <a:srgbClr val="000099"/>
                </a:solidFill>
              </a:rPr>
              <a:t>实际电压源</a:t>
            </a:r>
            <a:r>
              <a:rPr lang="zh-CN" altLang="en-US" sz="2400"/>
              <a:t>模型可以</a:t>
            </a:r>
            <a:r>
              <a:rPr kumimoji="1" lang="zh-CN" altLang="en-US" sz="2400"/>
              <a:t>由电压源</a:t>
            </a:r>
          </a:p>
          <a:p>
            <a:pPr eaLnBrk="1" hangingPunct="1">
              <a:lnSpc>
                <a:spcPct val="110000"/>
              </a:lnSpc>
              <a:spcBef>
                <a:spcPct val="0"/>
              </a:spcBef>
              <a:buFontTx/>
              <a:buNone/>
            </a:pPr>
            <a:r>
              <a:rPr kumimoji="1" lang="zh-CN" altLang="en-US" sz="2400"/>
              <a:t> </a:t>
            </a:r>
            <a:r>
              <a:rPr kumimoji="1" lang="en-US" altLang="zh-CN" sz="2400" b="1" i="1"/>
              <a:t>U</a:t>
            </a:r>
            <a:r>
              <a:rPr kumimoji="1" lang="en-US" altLang="zh-CN" sz="2400" b="1" baseline="-25000"/>
              <a:t>S</a:t>
            </a:r>
            <a:r>
              <a:rPr kumimoji="1" lang="zh-CN" altLang="en-US" sz="2400"/>
              <a:t>和内阻 </a:t>
            </a:r>
            <a:r>
              <a:rPr kumimoji="1" lang="en-US" altLang="zh-CN" sz="2400" b="1" i="1"/>
              <a:t>R</a:t>
            </a:r>
            <a:r>
              <a:rPr kumimoji="1" lang="en-US" altLang="zh-CN" sz="2400" b="1" baseline="-25000"/>
              <a:t>S </a:t>
            </a:r>
            <a:r>
              <a:rPr kumimoji="1" lang="zh-CN" altLang="en-US" sz="2400"/>
              <a:t>串联组成。</a:t>
            </a:r>
          </a:p>
        </p:txBody>
      </p:sp>
      <p:sp>
        <p:nvSpPr>
          <p:cNvPr id="49166" name="Text Box 37"/>
          <p:cNvSpPr txBox="1">
            <a:spLocks noChangeArrowheads="1"/>
          </p:cNvSpPr>
          <p:nvPr/>
        </p:nvSpPr>
        <p:spPr bwMode="auto">
          <a:xfrm>
            <a:off x="4191000" y="525780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endParaRPr lang="zh-CN" altLang="en-US" sz="2400">
              <a:latin typeface="Arial" panose="020B0604020202020204" pitchFamily="34" charset="0"/>
              <a:ea typeface="宋体" panose="02010600030101010101" pitchFamily="2" charset="-122"/>
            </a:endParaRPr>
          </a:p>
        </p:txBody>
      </p:sp>
      <p:sp>
        <p:nvSpPr>
          <p:cNvPr id="78886" name="Line 38"/>
          <p:cNvSpPr>
            <a:spLocks noChangeShapeType="1"/>
          </p:cNvSpPr>
          <p:nvPr/>
        </p:nvSpPr>
        <p:spPr bwMode="auto">
          <a:xfrm>
            <a:off x="1587500" y="3492500"/>
            <a:ext cx="2168525" cy="1319213"/>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87" name="Text Box 39"/>
          <p:cNvSpPr txBox="1">
            <a:spLocks noChangeArrowheads="1"/>
          </p:cNvSpPr>
          <p:nvPr/>
        </p:nvSpPr>
        <p:spPr bwMode="auto">
          <a:xfrm>
            <a:off x="900113" y="3357563"/>
            <a:ext cx="126523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lang="en-US" altLang="zh-CN" b="1" i="1">
                <a:solidFill>
                  <a:srgbClr val="FF3300"/>
                </a:solidFill>
                <a:effectLst>
                  <a:outerShdw blurRad="38100" dist="38100" dir="2700000" algn="tl">
                    <a:srgbClr val="C0C0C0"/>
                  </a:outerShdw>
                </a:effectLst>
                <a:ea typeface="宋体" panose="02010600030101010101" pitchFamily="2" charset="-122"/>
              </a:rPr>
              <a:t>U</a:t>
            </a:r>
            <a:r>
              <a:rPr lang="en-US" altLang="zh-CN" b="1" baseline="-25000">
                <a:solidFill>
                  <a:srgbClr val="FF3300"/>
                </a:solidFill>
                <a:effectLst>
                  <a:outerShdw blurRad="38100" dist="38100" dir="2700000" algn="tl">
                    <a:srgbClr val="C0C0C0"/>
                  </a:outerShdw>
                </a:effectLst>
                <a:ea typeface="宋体" panose="02010600030101010101" pitchFamily="2" charset="-122"/>
              </a:rPr>
              <a:t>OC</a:t>
            </a:r>
            <a:endParaRPr lang="en-US" altLang="zh-CN" sz="2800" b="1" i="1">
              <a:solidFill>
                <a:srgbClr val="000099"/>
              </a:solidFill>
              <a:effectLst>
                <a:outerShdw blurRad="38100" dist="38100" dir="2700000" algn="tl">
                  <a:srgbClr val="C0C0C0"/>
                </a:outerShdw>
              </a:effectLst>
              <a:ea typeface="宋体" panose="02010600030101010101" pitchFamily="2" charset="-122"/>
            </a:endParaRPr>
          </a:p>
        </p:txBody>
      </p:sp>
      <p:grpSp>
        <p:nvGrpSpPr>
          <p:cNvPr id="78902" name="Group 54"/>
          <p:cNvGrpSpPr/>
          <p:nvPr/>
        </p:nvGrpSpPr>
        <p:grpSpPr bwMode="auto">
          <a:xfrm>
            <a:off x="838200" y="3154363"/>
            <a:ext cx="3076575" cy="2160587"/>
            <a:chOff x="528" y="1987"/>
            <a:chExt cx="1938" cy="1361"/>
          </a:xfrm>
        </p:grpSpPr>
        <p:sp>
          <p:nvSpPr>
            <p:cNvPr id="49175" name="Line 40"/>
            <p:cNvSpPr>
              <a:spLocks noChangeShapeType="1"/>
            </p:cNvSpPr>
            <p:nvPr/>
          </p:nvSpPr>
          <p:spPr bwMode="auto">
            <a:xfrm>
              <a:off x="528" y="3009"/>
              <a:ext cx="1938" cy="2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6" name="Line 41"/>
            <p:cNvSpPr>
              <a:spLocks noChangeShapeType="1"/>
            </p:cNvSpPr>
            <p:nvPr/>
          </p:nvSpPr>
          <p:spPr bwMode="auto">
            <a:xfrm flipH="1" flipV="1">
              <a:off x="1006" y="2035"/>
              <a:ext cx="2" cy="119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90" name="Text Box 42"/>
            <p:cNvSpPr txBox="1">
              <a:spLocks noChangeArrowheads="1"/>
            </p:cNvSpPr>
            <p:nvPr/>
          </p:nvSpPr>
          <p:spPr bwMode="auto">
            <a:xfrm>
              <a:off x="2256" y="3060"/>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i="1">
                  <a:effectLst>
                    <a:outerShdw blurRad="38100" dist="38100" dir="2700000" algn="tl">
                      <a:srgbClr val="C0C0C0"/>
                    </a:outerShdw>
                  </a:effectLst>
                  <a:ea typeface="宋体" panose="02010600030101010101" pitchFamily="2" charset="-122"/>
                </a:rPr>
                <a:t>I</a:t>
              </a:r>
            </a:p>
          </p:txBody>
        </p:sp>
        <p:sp>
          <p:nvSpPr>
            <p:cNvPr id="78891" name="Text Box 43"/>
            <p:cNvSpPr txBox="1">
              <a:spLocks noChangeArrowheads="1"/>
            </p:cNvSpPr>
            <p:nvPr/>
          </p:nvSpPr>
          <p:spPr bwMode="auto">
            <a:xfrm>
              <a:off x="1041" y="1987"/>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i="1">
                  <a:effectLst>
                    <a:outerShdw blurRad="38100" dist="38100" dir="2700000" algn="tl">
                      <a:srgbClr val="C0C0C0"/>
                    </a:outerShdw>
                  </a:effectLst>
                  <a:ea typeface="宋体" panose="02010600030101010101" pitchFamily="2" charset="-122"/>
                </a:rPr>
                <a:t>U</a:t>
              </a:r>
            </a:p>
          </p:txBody>
        </p:sp>
        <p:sp>
          <p:nvSpPr>
            <p:cNvPr id="78892" name="Text Box 44"/>
            <p:cNvSpPr txBox="1">
              <a:spLocks noChangeArrowheads="1"/>
            </p:cNvSpPr>
            <p:nvPr/>
          </p:nvSpPr>
          <p:spPr bwMode="auto">
            <a:xfrm>
              <a:off x="587" y="3013"/>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50000"/>
                </a:spcBef>
                <a:defRPr/>
              </a:pPr>
              <a:r>
                <a:rPr lang="en-US" altLang="zh-CN" b="1" i="1">
                  <a:effectLst>
                    <a:outerShdw blurRad="38100" dist="38100" dir="2700000" algn="tl">
                      <a:srgbClr val="C0C0C0"/>
                    </a:outerShdw>
                  </a:effectLst>
                  <a:ea typeface="宋体" panose="02010600030101010101" pitchFamily="2" charset="-122"/>
                </a:rPr>
                <a:t>O</a:t>
              </a:r>
            </a:p>
          </p:txBody>
        </p:sp>
      </p:grpSp>
      <p:sp>
        <p:nvSpPr>
          <p:cNvPr id="78893" name="Text Box 45"/>
          <p:cNvSpPr txBox="1">
            <a:spLocks noChangeArrowheads="1"/>
          </p:cNvSpPr>
          <p:nvPr/>
        </p:nvSpPr>
        <p:spPr bwMode="auto">
          <a:xfrm>
            <a:off x="3492500" y="422116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i="1">
                <a:solidFill>
                  <a:srgbClr val="FF3300"/>
                </a:solidFill>
                <a:ea typeface="宋体" panose="02010600030101010101" pitchFamily="2" charset="-122"/>
              </a:rPr>
              <a:t>I</a:t>
            </a:r>
            <a:r>
              <a:rPr lang="en-US" altLang="zh-CN" sz="2400" b="1" baseline="-25000">
                <a:solidFill>
                  <a:srgbClr val="FF3300"/>
                </a:solidFill>
                <a:ea typeface="宋体" panose="02010600030101010101" pitchFamily="2" charset="-122"/>
              </a:rPr>
              <a:t>SC</a:t>
            </a:r>
          </a:p>
        </p:txBody>
      </p:sp>
      <p:sp>
        <p:nvSpPr>
          <p:cNvPr id="78894" name="Text Box 46"/>
          <p:cNvSpPr txBox="1">
            <a:spLocks noChangeArrowheads="1"/>
          </p:cNvSpPr>
          <p:nvPr/>
        </p:nvSpPr>
        <p:spPr bwMode="auto">
          <a:xfrm>
            <a:off x="4284663" y="4005263"/>
            <a:ext cx="388620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spcBef>
                <a:spcPct val="10000"/>
              </a:spcBef>
              <a:defRPr/>
            </a:pPr>
            <a:r>
              <a:rPr lang="en-US" altLang="zh-CN" b="1" i="1">
                <a:effectLst>
                  <a:outerShdw blurRad="38100" dist="38100" dir="2700000" algn="tl">
                    <a:srgbClr val="C0C0C0"/>
                  </a:outerShdw>
                </a:effectLst>
              </a:rPr>
              <a:t>U</a:t>
            </a:r>
            <a:r>
              <a:rPr lang="en-US" altLang="zh-CN" b="1" baseline="-25000">
                <a:effectLst>
                  <a:outerShdw blurRad="38100" dist="38100" dir="2700000" algn="tl">
                    <a:srgbClr val="C0C0C0"/>
                  </a:outerShdw>
                </a:effectLst>
              </a:rPr>
              <a:t>OC </a:t>
            </a:r>
            <a:r>
              <a:rPr lang="zh-CN" altLang="en-US">
                <a:effectLst>
                  <a:outerShdw blurRad="38100" dist="38100" dir="2700000" algn="tl">
                    <a:srgbClr val="C0C0C0"/>
                  </a:outerShdw>
                </a:effectLst>
              </a:rPr>
              <a:t>称为开路电压，</a:t>
            </a:r>
          </a:p>
          <a:p>
            <a:pPr eaLnBrk="1" hangingPunct="1">
              <a:lnSpc>
                <a:spcPct val="120000"/>
              </a:lnSpc>
              <a:spcBef>
                <a:spcPct val="10000"/>
              </a:spcBef>
              <a:defRPr/>
            </a:pPr>
            <a:r>
              <a:rPr lang="en-US" altLang="zh-CN" b="1" i="1"/>
              <a:t>I</a:t>
            </a:r>
            <a:r>
              <a:rPr lang="en-US" altLang="zh-CN" b="1" baseline="-25000"/>
              <a:t>SC</a:t>
            </a:r>
            <a:r>
              <a:rPr lang="zh-CN" altLang="en-US"/>
              <a:t>称为短路电流。这里</a:t>
            </a:r>
          </a:p>
        </p:txBody>
      </p:sp>
      <p:graphicFrame>
        <p:nvGraphicFramePr>
          <p:cNvPr id="78895" name="Object 47"/>
          <p:cNvGraphicFramePr>
            <a:graphicFrameLocks noChangeAspect="1"/>
          </p:cNvGraphicFramePr>
          <p:nvPr/>
        </p:nvGraphicFramePr>
        <p:xfrm>
          <a:off x="4845050" y="4852988"/>
          <a:ext cx="3432175" cy="1101725"/>
        </p:xfrm>
        <a:graphic>
          <a:graphicData uri="http://schemas.openxmlformats.org/presentationml/2006/ole">
            <mc:AlternateContent xmlns:mc="http://schemas.openxmlformats.org/markup-compatibility/2006">
              <mc:Choice xmlns:v="urn:schemas-microsoft-com:vml" Requires="v">
                <p:oleObj name="公式" r:id="rId3" imgW="1384300" imgH="444500" progId="Equation.3">
                  <p:embed/>
                </p:oleObj>
              </mc:Choice>
              <mc:Fallback>
                <p:oleObj name="公式" r:id="rId3" imgW="1384300" imgH="444500" progId="Equation.3">
                  <p:embed/>
                  <p:pic>
                    <p:nvPicPr>
                      <p:cNvPr id="0"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5050" y="4852988"/>
                        <a:ext cx="3432175" cy="1101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73" name="Rectangle 48"/>
          <p:cNvSpPr>
            <a:spLocks noGrp="1" noChangeArrowheads="1"/>
          </p:cNvSpPr>
          <p:nvPr>
            <p:ph type="title"/>
          </p:nvPr>
        </p:nvSpPr>
        <p:spPr/>
        <p:txBody>
          <a:bodyPr/>
          <a:lstStyle/>
          <a:p>
            <a:r>
              <a:rPr lang="zh-CN" altLang="en-US"/>
              <a:t>实际电源的两个电路模型</a:t>
            </a:r>
          </a:p>
        </p:txBody>
      </p:sp>
      <p:sp>
        <p:nvSpPr>
          <p:cNvPr id="78899" name="Rectangle 51"/>
          <p:cNvSpPr>
            <a:spLocks noChangeArrowheads="1"/>
          </p:cNvSpPr>
          <p:nvPr/>
        </p:nvSpPr>
        <p:spPr bwMode="auto">
          <a:xfrm>
            <a:off x="468313" y="1998663"/>
            <a:ext cx="366395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buFontTx/>
              <a:buNone/>
            </a:pPr>
            <a:r>
              <a:rPr kumimoji="1" lang="zh-CN" altLang="en-US" sz="2400">
                <a:latin typeface="黑体" panose="02010609060101010101" pitchFamily="49" charset="-122"/>
              </a:rPr>
              <a:t>其端口伏安特性可表示为</a:t>
            </a:r>
            <a:r>
              <a:rPr kumimoji="1" lang="zh-CN" altLang="en-US" sz="2000">
                <a:latin typeface="黑体" panose="02010609060101010101" pitchFamily="49" charset="-122"/>
              </a:rPr>
              <a:t> </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84">
                                            <p:txEl>
                                              <p:pRg st="0" end="0"/>
                                            </p:txEl>
                                          </p:spTgt>
                                        </p:tgtEl>
                                        <p:attrNameLst>
                                          <p:attrName>style.visibility</p:attrName>
                                        </p:attrNameLst>
                                      </p:cBhvr>
                                      <p:to>
                                        <p:strVal val="visible"/>
                                      </p:to>
                                    </p:set>
                                    <p:animEffect transition="in" filter="wipe(left)">
                                      <p:cBhvr>
                                        <p:cTn id="7" dur="500"/>
                                        <p:tgtEl>
                                          <p:spTgt spid="788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8884">
                                            <p:txEl>
                                              <p:pRg st="1" end="1"/>
                                            </p:txEl>
                                          </p:spTgt>
                                        </p:tgtEl>
                                        <p:attrNameLst>
                                          <p:attrName>style.visibility</p:attrName>
                                        </p:attrNameLst>
                                      </p:cBhvr>
                                      <p:to>
                                        <p:strVal val="visible"/>
                                      </p:to>
                                    </p:set>
                                    <p:animEffect transition="in" filter="wipe(left)">
                                      <p:cBhvr>
                                        <p:cTn id="12" dur="500"/>
                                        <p:tgtEl>
                                          <p:spTgt spid="788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8901"/>
                                        </p:tgtEl>
                                        <p:attrNameLst>
                                          <p:attrName>style.visibility</p:attrName>
                                        </p:attrNameLst>
                                      </p:cBhvr>
                                      <p:to>
                                        <p:strVal val="visible"/>
                                      </p:to>
                                    </p:set>
                                    <p:animEffect transition="in" filter="wipe(left)">
                                      <p:cBhvr>
                                        <p:cTn id="17" dur="1000"/>
                                        <p:tgtEl>
                                          <p:spTgt spid="78901"/>
                                        </p:tgtEl>
                                      </p:cBhvr>
                                    </p:animEffect>
                                  </p:childTnLst>
                                </p:cTn>
                              </p:par>
                            </p:childTnLst>
                          </p:cTn>
                        </p:par>
                        <p:par>
                          <p:cTn id="18" fill="hold">
                            <p:stCondLst>
                              <p:cond delay="1000"/>
                            </p:stCondLst>
                            <p:childTnLst>
                              <p:par>
                                <p:cTn id="19" presetID="16" presetClass="entr" presetSubtype="37" fill="hold" nodeType="afterEffect">
                                  <p:stCondLst>
                                    <p:cond delay="0"/>
                                  </p:stCondLst>
                                  <p:childTnLst>
                                    <p:set>
                                      <p:cBhvr>
                                        <p:cTn id="20" dur="1" fill="hold">
                                          <p:stCondLst>
                                            <p:cond delay="0"/>
                                          </p:stCondLst>
                                        </p:cTn>
                                        <p:tgtEl>
                                          <p:spTgt spid="78855"/>
                                        </p:tgtEl>
                                        <p:attrNameLst>
                                          <p:attrName>style.visibility</p:attrName>
                                        </p:attrNameLst>
                                      </p:cBhvr>
                                      <p:to>
                                        <p:strVal val="visible"/>
                                      </p:to>
                                    </p:set>
                                    <p:animEffect transition="in" filter="barn(outVertical)">
                                      <p:cBhvr>
                                        <p:cTn id="21" dur="500"/>
                                        <p:tgtEl>
                                          <p:spTgt spid="7885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8854"/>
                                        </p:tgtEl>
                                        <p:attrNameLst>
                                          <p:attrName>style.visibility</p:attrName>
                                        </p:attrNameLst>
                                      </p:cBhvr>
                                      <p:to>
                                        <p:strVal val="visible"/>
                                      </p:to>
                                    </p:set>
                                    <p:animEffect transition="in" filter="wipe(left)">
                                      <p:cBhvr>
                                        <p:cTn id="26" dur="500"/>
                                        <p:tgtEl>
                                          <p:spTgt spid="7885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8860"/>
                                        </p:tgtEl>
                                        <p:attrNameLst>
                                          <p:attrName>style.visibility</p:attrName>
                                        </p:attrNameLst>
                                      </p:cBhvr>
                                      <p:to>
                                        <p:strVal val="visible"/>
                                      </p:to>
                                    </p:set>
                                    <p:animEffect transition="in" filter="wipe(left)">
                                      <p:cBhvr>
                                        <p:cTn id="31" dur="500"/>
                                        <p:tgtEl>
                                          <p:spTgt spid="78860"/>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78898"/>
                                        </p:tgtEl>
                                        <p:attrNameLst>
                                          <p:attrName>style.visibility</p:attrName>
                                        </p:attrNameLst>
                                      </p:cBhvr>
                                      <p:to>
                                        <p:strVal val="visible"/>
                                      </p:to>
                                    </p:set>
                                    <p:animEffect transition="in" filter="wipe(up)">
                                      <p:cBhvr>
                                        <p:cTn id="35" dur="1000"/>
                                        <p:tgtEl>
                                          <p:spTgt spid="78898"/>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78857"/>
                                        </p:tgtEl>
                                        <p:attrNameLst>
                                          <p:attrName>style.visibility</p:attrName>
                                        </p:attrNameLst>
                                      </p:cBhvr>
                                      <p:to>
                                        <p:strVal val="visible"/>
                                      </p:to>
                                    </p:set>
                                    <p:animEffect transition="in" filter="wipe(left)">
                                      <p:cBhvr>
                                        <p:cTn id="39" dur="500"/>
                                        <p:tgtEl>
                                          <p:spTgt spid="7885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8899"/>
                                        </p:tgtEl>
                                        <p:attrNameLst>
                                          <p:attrName>style.visibility</p:attrName>
                                        </p:attrNameLst>
                                      </p:cBhvr>
                                      <p:to>
                                        <p:strVal val="visible"/>
                                      </p:to>
                                    </p:set>
                                    <p:animEffect transition="in" filter="wipe(left)">
                                      <p:cBhvr>
                                        <p:cTn id="44" dur="1000"/>
                                        <p:tgtEl>
                                          <p:spTgt spid="78899"/>
                                        </p:tgtEl>
                                      </p:cBhvr>
                                    </p:animEffect>
                                  </p:childTnLst>
                                </p:cTn>
                              </p:par>
                            </p:childTnLst>
                          </p:cTn>
                        </p:par>
                        <p:par>
                          <p:cTn id="45" fill="hold">
                            <p:stCondLst>
                              <p:cond delay="1000"/>
                            </p:stCondLst>
                            <p:childTnLst>
                              <p:par>
                                <p:cTn id="46" presetID="22" presetClass="entr" presetSubtype="8" fill="hold" grpId="0" nodeType="afterEffect">
                                  <p:stCondLst>
                                    <p:cond delay="0"/>
                                  </p:stCondLst>
                                  <p:childTnLst>
                                    <p:set>
                                      <p:cBhvr>
                                        <p:cTn id="47" dur="1" fill="hold">
                                          <p:stCondLst>
                                            <p:cond delay="0"/>
                                          </p:stCondLst>
                                        </p:cTn>
                                        <p:tgtEl>
                                          <p:spTgt spid="78853"/>
                                        </p:tgtEl>
                                        <p:attrNameLst>
                                          <p:attrName>style.visibility</p:attrName>
                                        </p:attrNameLst>
                                      </p:cBhvr>
                                      <p:to>
                                        <p:strVal val="visible"/>
                                      </p:to>
                                    </p:set>
                                    <p:animEffect transition="in" filter="wipe(left)">
                                      <p:cBhvr>
                                        <p:cTn id="48" dur="500"/>
                                        <p:tgtEl>
                                          <p:spTgt spid="7885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78902"/>
                                        </p:tgtEl>
                                        <p:attrNameLst>
                                          <p:attrName>style.visibility</p:attrName>
                                        </p:attrNameLst>
                                      </p:cBhvr>
                                      <p:to>
                                        <p:strVal val="visible"/>
                                      </p:to>
                                    </p:set>
                                    <p:animEffect transition="in" filter="dissolve">
                                      <p:cBhvr>
                                        <p:cTn id="53" dur="1000"/>
                                        <p:tgtEl>
                                          <p:spTgt spid="7890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8893"/>
                                        </p:tgtEl>
                                        <p:attrNameLst>
                                          <p:attrName>style.visibility</p:attrName>
                                        </p:attrNameLst>
                                      </p:cBhvr>
                                      <p:to>
                                        <p:strVal val="visible"/>
                                      </p:to>
                                    </p:set>
                                    <p:animEffect transition="in" filter="wipe(left)">
                                      <p:cBhvr>
                                        <p:cTn id="58" dur="1000"/>
                                        <p:tgtEl>
                                          <p:spTgt spid="7889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8887"/>
                                        </p:tgtEl>
                                        <p:attrNameLst>
                                          <p:attrName>style.visibility</p:attrName>
                                        </p:attrNameLst>
                                      </p:cBhvr>
                                      <p:to>
                                        <p:strVal val="visible"/>
                                      </p:to>
                                    </p:set>
                                    <p:animEffect transition="in" filter="wipe(left)">
                                      <p:cBhvr>
                                        <p:cTn id="63" dur="500"/>
                                        <p:tgtEl>
                                          <p:spTgt spid="78887"/>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nodeType="clickEffect">
                                  <p:stCondLst>
                                    <p:cond delay="0"/>
                                  </p:stCondLst>
                                  <p:childTnLst>
                                    <p:set>
                                      <p:cBhvr>
                                        <p:cTn id="67" dur="1" fill="hold">
                                          <p:stCondLst>
                                            <p:cond delay="0"/>
                                          </p:stCondLst>
                                        </p:cTn>
                                        <p:tgtEl>
                                          <p:spTgt spid="78886"/>
                                        </p:tgtEl>
                                        <p:attrNameLst>
                                          <p:attrName>style.visibility</p:attrName>
                                        </p:attrNameLst>
                                      </p:cBhvr>
                                      <p:to>
                                        <p:strVal val="visible"/>
                                      </p:to>
                                    </p:set>
                                    <p:animEffect transition="in" filter="strips(downRight)">
                                      <p:cBhvr>
                                        <p:cTn id="68" dur="500"/>
                                        <p:tgtEl>
                                          <p:spTgt spid="78886"/>
                                        </p:tgtEl>
                                      </p:cBhvr>
                                    </p:animEffec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78856"/>
                                        </p:tgtEl>
                                        <p:attrNameLst>
                                          <p:attrName>style.visibility</p:attrName>
                                        </p:attrNameLst>
                                      </p:cBhvr>
                                      <p:to>
                                        <p:strVal val="visible"/>
                                      </p:to>
                                    </p:set>
                                    <p:animEffect transition="in" filter="wipe(left)">
                                      <p:cBhvr>
                                        <p:cTn id="72" dur="500"/>
                                        <p:tgtEl>
                                          <p:spTgt spid="78856"/>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8894"/>
                                        </p:tgtEl>
                                        <p:attrNameLst>
                                          <p:attrName>style.visibility</p:attrName>
                                        </p:attrNameLst>
                                      </p:cBhvr>
                                      <p:to>
                                        <p:strVal val="visible"/>
                                      </p:to>
                                    </p:set>
                                    <p:animEffect transition="in" filter="dissolve">
                                      <p:cBhvr>
                                        <p:cTn id="77" dur="1000"/>
                                        <p:tgtEl>
                                          <p:spTgt spid="78894"/>
                                        </p:tgtEl>
                                      </p:cBhvr>
                                    </p:animEffect>
                                  </p:childTnLst>
                                </p:cTn>
                              </p:par>
                              <p:par>
                                <p:cTn id="78" presetID="9" presetClass="entr" presetSubtype="0" fill="hold" nodeType="withEffect">
                                  <p:stCondLst>
                                    <p:cond delay="0"/>
                                  </p:stCondLst>
                                  <p:childTnLst>
                                    <p:set>
                                      <p:cBhvr>
                                        <p:cTn id="79" dur="1" fill="hold">
                                          <p:stCondLst>
                                            <p:cond delay="0"/>
                                          </p:stCondLst>
                                        </p:cTn>
                                        <p:tgtEl>
                                          <p:spTgt spid="78895"/>
                                        </p:tgtEl>
                                        <p:attrNameLst>
                                          <p:attrName>style.visibility</p:attrName>
                                        </p:attrNameLst>
                                      </p:cBhvr>
                                      <p:to>
                                        <p:strVal val="visible"/>
                                      </p:to>
                                    </p:set>
                                    <p:animEffect transition="in" filter="dissolve">
                                      <p:cBhvr>
                                        <p:cTn id="80" dur="1000"/>
                                        <p:tgtEl>
                                          <p:spTgt spid="78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3" grpId="0" autoUpdateAnimBg="0"/>
      <p:bldP spid="78854" grpId="0" autoUpdateAnimBg="0"/>
      <p:bldP spid="78856" grpId="0" autoUpdateAnimBg="0"/>
      <p:bldP spid="78884" grpId="0" build="allAtOnce" autoUpdateAnimBg="0"/>
      <p:bldP spid="78887" grpId="0" autoUpdateAnimBg="0"/>
      <p:bldP spid="78893" grpId="0"/>
      <p:bldP spid="78894" grpId="0"/>
      <p:bldP spid="7889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D34502F-8DFD-0313-A205-155153D949F4}"/>
              </a:ext>
            </a:extLst>
          </p:cNvPr>
          <p:cNvSpPr>
            <a:spLocks noGrp="1"/>
          </p:cNvSpPr>
          <p:nvPr>
            <p:ph type="title"/>
          </p:nvPr>
        </p:nvSpPr>
        <p:spPr/>
        <p:txBody>
          <a:bodyPr/>
          <a:lstStyle/>
          <a:p>
            <a:r>
              <a:rPr lang="zh-CN" altLang="en-US" dirty="0"/>
              <a:t>如何学习这门课程</a:t>
            </a:r>
          </a:p>
        </p:txBody>
      </p:sp>
      <p:sp>
        <p:nvSpPr>
          <p:cNvPr id="7" name="内容占位符 6">
            <a:extLst>
              <a:ext uri="{FF2B5EF4-FFF2-40B4-BE49-F238E27FC236}">
                <a16:creationId xmlns:a16="http://schemas.microsoft.com/office/drawing/2014/main" id="{F07F41F5-A957-A79C-A567-887ABCC88990}"/>
              </a:ext>
            </a:extLst>
          </p:cNvPr>
          <p:cNvSpPr>
            <a:spLocks noGrp="1"/>
          </p:cNvSpPr>
          <p:nvPr>
            <p:ph idx="1"/>
          </p:nvPr>
        </p:nvSpPr>
        <p:spPr/>
        <p:txBody>
          <a:bodyPr/>
          <a:lstStyle/>
          <a:p>
            <a:pPr eaLnBrk="1" hangingPunct="1">
              <a:spcBef>
                <a:spcPct val="20000"/>
              </a:spcBef>
              <a:buClr>
                <a:schemeClr val="hlink"/>
              </a:buClr>
              <a:buFont typeface="Wingdings" panose="05000000000000000000" pitchFamily="2" charset="2"/>
              <a:buNone/>
            </a:pPr>
            <a:r>
              <a:rPr lang="en-US" altLang="zh-CN" sz="2400" dirty="0">
                <a:solidFill>
                  <a:schemeClr val="tx2"/>
                </a:solidFill>
                <a:ea typeface="黑体" panose="02010609060101010101" pitchFamily="49" charset="-122"/>
              </a:rPr>
              <a:t>1.  </a:t>
            </a:r>
            <a:r>
              <a:rPr lang="zh-CN" altLang="en-US" sz="2400" dirty="0">
                <a:solidFill>
                  <a:schemeClr val="tx2"/>
                </a:solidFill>
                <a:ea typeface="黑体" panose="02010609060101010101" pitchFamily="49" charset="-122"/>
              </a:rPr>
              <a:t>掌握基本概念、基本电路和基本分析方法</a:t>
            </a:r>
          </a:p>
          <a:p>
            <a:pPr lvl="1" eaLnBrk="1" hangingPunct="1">
              <a:lnSpc>
                <a:spcPct val="120000"/>
              </a:lnSpc>
              <a:spcBef>
                <a:spcPct val="20000"/>
              </a:spcBef>
              <a:buClr>
                <a:schemeClr val="tx2"/>
              </a:buClr>
              <a:buSzPct val="85000"/>
              <a:buFont typeface="Wingdings" panose="05000000000000000000" pitchFamily="2" charset="2"/>
              <a:buChar char="Ø"/>
            </a:pPr>
            <a:r>
              <a:rPr lang="zh-CN" altLang="en-US" sz="2000" b="1" dirty="0">
                <a:solidFill>
                  <a:schemeClr val="tx2"/>
                </a:solidFill>
                <a:latin typeface="新宋体" panose="02010609030101010101" pitchFamily="49" charset="-122"/>
                <a:ea typeface="新宋体" panose="02010609030101010101" pitchFamily="49" charset="-122"/>
              </a:rPr>
              <a:t>  </a:t>
            </a:r>
            <a:r>
              <a:rPr lang="zh-CN" altLang="en-US" sz="2000" dirty="0">
                <a:solidFill>
                  <a:srgbClr val="A50021"/>
                </a:solidFill>
                <a:ea typeface="黑体" panose="02010609060101010101" pitchFamily="49" charset="-122"/>
              </a:rPr>
              <a:t>基本概念：</a:t>
            </a:r>
            <a:r>
              <a:rPr lang="zh-CN" altLang="en-US" sz="2000" dirty="0">
                <a:solidFill>
                  <a:schemeClr val="tx2"/>
                </a:solidFill>
                <a:ea typeface="黑体" panose="02010609060101010101" pitchFamily="49" charset="-122"/>
              </a:rPr>
              <a:t>概念是不变的，应用是灵活的，“万变不离其宗”。</a:t>
            </a:r>
          </a:p>
          <a:p>
            <a:pPr lvl="1" eaLnBrk="1" hangingPunct="1">
              <a:lnSpc>
                <a:spcPct val="120000"/>
              </a:lnSpc>
              <a:spcBef>
                <a:spcPct val="20000"/>
              </a:spcBef>
              <a:buClr>
                <a:schemeClr val="tx2"/>
              </a:buClr>
              <a:buSzPct val="85000"/>
              <a:buFont typeface="Wingdings" panose="05000000000000000000" pitchFamily="2" charset="2"/>
              <a:buChar char="Ø"/>
            </a:pPr>
            <a:r>
              <a:rPr lang="zh-CN" altLang="en-US" sz="2000" dirty="0">
                <a:solidFill>
                  <a:srgbClr val="D60093"/>
                </a:solidFill>
                <a:ea typeface="黑体" panose="02010609060101010101" pitchFamily="49" charset="-122"/>
              </a:rPr>
              <a:t>    </a:t>
            </a:r>
            <a:r>
              <a:rPr lang="zh-CN" altLang="en-US" sz="2000" dirty="0">
                <a:solidFill>
                  <a:srgbClr val="A50021"/>
                </a:solidFill>
                <a:ea typeface="黑体" panose="02010609060101010101" pitchFamily="49" charset="-122"/>
              </a:rPr>
              <a:t>基本电路：</a:t>
            </a:r>
            <a:r>
              <a:rPr lang="zh-CN" altLang="en-US" sz="2000" dirty="0">
                <a:solidFill>
                  <a:schemeClr val="tx2"/>
                </a:solidFill>
                <a:ea typeface="黑体" panose="02010609060101010101" pitchFamily="49" charset="-122"/>
              </a:rPr>
              <a:t>构成的原则是不变的，具体电路是多种多样的。</a:t>
            </a:r>
          </a:p>
          <a:p>
            <a:pPr lvl="1" eaLnBrk="1" hangingPunct="1">
              <a:lnSpc>
                <a:spcPct val="120000"/>
              </a:lnSpc>
              <a:spcBef>
                <a:spcPct val="20000"/>
              </a:spcBef>
              <a:buClr>
                <a:schemeClr val="tx2"/>
              </a:buClr>
              <a:buSzPct val="85000"/>
              <a:buFont typeface="Wingdings" panose="05000000000000000000" pitchFamily="2" charset="2"/>
              <a:buChar char="Ø"/>
            </a:pPr>
            <a:r>
              <a:rPr lang="zh-CN" altLang="en-US" sz="2000" dirty="0">
                <a:solidFill>
                  <a:schemeClr val="tx2"/>
                </a:solidFill>
                <a:ea typeface="黑体" panose="02010609060101010101" pitchFamily="49" charset="-122"/>
              </a:rPr>
              <a:t>    </a:t>
            </a:r>
            <a:r>
              <a:rPr lang="zh-CN" altLang="en-US" sz="2000" dirty="0">
                <a:solidFill>
                  <a:srgbClr val="A50021"/>
                </a:solidFill>
                <a:ea typeface="黑体" panose="02010609060101010101" pitchFamily="49" charset="-122"/>
              </a:rPr>
              <a:t>基本分析方法：</a:t>
            </a:r>
            <a:r>
              <a:rPr lang="zh-CN" altLang="en-US" sz="2000" dirty="0">
                <a:solidFill>
                  <a:schemeClr val="tx2"/>
                </a:solidFill>
                <a:ea typeface="黑体" panose="02010609060101010101" pitchFamily="49" charset="-122"/>
              </a:rPr>
              <a:t>不同类型的电路有不同的性能指标和描述方法，因而有不同的分析方法。</a:t>
            </a:r>
          </a:p>
          <a:p>
            <a:pPr eaLnBrk="1" hangingPunct="1">
              <a:spcBef>
                <a:spcPct val="20000"/>
              </a:spcBef>
              <a:buClr>
                <a:schemeClr val="hlink"/>
              </a:buClr>
              <a:buFont typeface="Wingdings" panose="05000000000000000000" pitchFamily="2" charset="2"/>
              <a:buNone/>
            </a:pPr>
            <a:r>
              <a:rPr lang="en-US" altLang="zh-CN" sz="2400" dirty="0">
                <a:solidFill>
                  <a:schemeClr val="tx2"/>
                </a:solidFill>
              </a:rPr>
              <a:t>2.   </a:t>
            </a:r>
            <a:r>
              <a:rPr lang="zh-CN" altLang="en-US" sz="2400" dirty="0">
                <a:solidFill>
                  <a:schemeClr val="tx2"/>
                </a:solidFill>
              </a:rPr>
              <a:t>注意定性分析和近似分析的重要性</a:t>
            </a:r>
            <a:r>
              <a:rPr lang="zh-CN" altLang="en-US" sz="2400" b="1" dirty="0">
                <a:solidFill>
                  <a:schemeClr val="tx2"/>
                </a:solidFill>
                <a:ea typeface="宋体" panose="02010600030101010101" pitchFamily="2" charset="-122"/>
              </a:rPr>
              <a:t> </a:t>
            </a:r>
          </a:p>
          <a:p>
            <a:pPr eaLnBrk="1" hangingPunct="1">
              <a:spcBef>
                <a:spcPct val="20000"/>
              </a:spcBef>
              <a:buClr>
                <a:schemeClr val="hlink"/>
              </a:buClr>
              <a:buFont typeface="Wingdings" panose="05000000000000000000" pitchFamily="2" charset="2"/>
              <a:buNone/>
            </a:pPr>
            <a:r>
              <a:rPr lang="en-US" altLang="zh-CN" sz="2400" dirty="0">
                <a:solidFill>
                  <a:schemeClr val="tx2"/>
                </a:solidFill>
                <a:ea typeface="黑体" panose="02010609060101010101" pitchFamily="49" charset="-122"/>
              </a:rPr>
              <a:t>3.   </a:t>
            </a:r>
            <a:r>
              <a:rPr lang="zh-CN" altLang="en-US" sz="2400" dirty="0">
                <a:solidFill>
                  <a:schemeClr val="tx2"/>
                </a:solidFill>
                <a:ea typeface="黑体" panose="02010609060101010101" pitchFamily="49" charset="-122"/>
              </a:rPr>
              <a:t>学会辩证、全面地分析电子电路中的问题</a:t>
            </a:r>
          </a:p>
          <a:p>
            <a:pPr lvl="1" eaLnBrk="1" hangingPunct="1">
              <a:spcBef>
                <a:spcPct val="20000"/>
              </a:spcBef>
              <a:buClr>
                <a:schemeClr val="tx2"/>
              </a:buClr>
              <a:buSzPct val="85000"/>
              <a:buFont typeface="Wingdings" panose="05000000000000000000" pitchFamily="2" charset="2"/>
              <a:buChar char="Ø"/>
            </a:pPr>
            <a:r>
              <a:rPr lang="zh-CN" altLang="en-US" sz="1800" b="1" dirty="0">
                <a:solidFill>
                  <a:schemeClr val="tx2"/>
                </a:solidFill>
                <a:latin typeface="新宋体" panose="02010609030101010101" pitchFamily="49" charset="-122"/>
                <a:ea typeface="新宋体" panose="02010609030101010101" pitchFamily="49" charset="-122"/>
              </a:rPr>
              <a:t> </a:t>
            </a:r>
            <a:r>
              <a:rPr lang="zh-CN" altLang="en-US" sz="2000" dirty="0">
                <a:solidFill>
                  <a:schemeClr val="tx2"/>
                </a:solidFill>
                <a:ea typeface="黑体" panose="02010609060101010101" pitchFamily="49" charset="-122"/>
              </a:rPr>
              <a:t>根据需求，最适用的电路才是最好的电路。</a:t>
            </a:r>
          </a:p>
          <a:p>
            <a:pPr lvl="1" eaLnBrk="1" hangingPunct="1">
              <a:spcBef>
                <a:spcPct val="20000"/>
              </a:spcBef>
              <a:buClr>
                <a:schemeClr val="tx2"/>
              </a:buClr>
              <a:buSzPct val="85000"/>
              <a:buFont typeface="Wingdings" panose="05000000000000000000" pitchFamily="2" charset="2"/>
              <a:buChar char="Ø"/>
            </a:pPr>
            <a:r>
              <a:rPr lang="zh-CN" altLang="en-US" sz="1800" b="1" dirty="0">
                <a:solidFill>
                  <a:schemeClr val="tx2"/>
                </a:solidFill>
                <a:latin typeface="新宋体" panose="02010609030101010101" pitchFamily="49" charset="-122"/>
                <a:ea typeface="新宋体" panose="02010609030101010101" pitchFamily="49" charset="-122"/>
              </a:rPr>
              <a:t> </a:t>
            </a:r>
            <a:r>
              <a:rPr lang="zh-CN" altLang="en-US" sz="2000" dirty="0">
                <a:solidFill>
                  <a:schemeClr val="tx2"/>
                </a:solidFill>
                <a:ea typeface="黑体" panose="02010609060101010101" pitchFamily="49" charset="-122"/>
              </a:rPr>
              <a:t>要研究利弊关系，通常“有一利必有一弊”。</a:t>
            </a:r>
          </a:p>
          <a:p>
            <a:pPr marL="0" indent="0">
              <a:buNone/>
            </a:pPr>
            <a:r>
              <a:rPr lang="en-US" altLang="zh-CN" sz="2400" dirty="0">
                <a:solidFill>
                  <a:schemeClr val="tx2"/>
                </a:solidFill>
              </a:rPr>
              <a:t>4.    </a:t>
            </a:r>
            <a:r>
              <a:rPr lang="zh-CN" altLang="en-US" sz="2400" dirty="0">
                <a:solidFill>
                  <a:schemeClr val="tx2"/>
                </a:solidFill>
              </a:rPr>
              <a:t>注意电路中常用定理在电子电路中的应用</a:t>
            </a:r>
          </a:p>
          <a:p>
            <a:endParaRPr lang="zh-CN" altLang="en-US" dirty="0"/>
          </a:p>
        </p:txBody>
      </p:sp>
      <p:sp>
        <p:nvSpPr>
          <p:cNvPr id="2" name="灯片编号占位符 1">
            <a:extLst>
              <a:ext uri="{FF2B5EF4-FFF2-40B4-BE49-F238E27FC236}">
                <a16:creationId xmlns:a16="http://schemas.microsoft.com/office/drawing/2014/main" id="{EC4F45DD-9109-D18E-A6CE-15B94C83F216}"/>
              </a:ext>
            </a:extLst>
          </p:cNvPr>
          <p:cNvSpPr>
            <a:spLocks noGrp="1"/>
          </p:cNvSpPr>
          <p:nvPr>
            <p:ph type="sldNum" sz="quarter" idx="10"/>
          </p:nvPr>
        </p:nvSpPr>
        <p:spPr/>
        <p:txBody>
          <a:bodyPr/>
          <a:lstStyle/>
          <a:p>
            <a:pPr>
              <a:defRPr/>
            </a:pPr>
            <a:fld id="{95CE4273-1999-4491-813B-1ED38514D4EE}" type="slidenum">
              <a:rPr lang="zh-CN" altLang="en-US" smtClean="0"/>
              <a:t>5</a:t>
            </a:fld>
            <a:endParaRPr lang="en-US" altLang="zh-CN"/>
          </a:p>
        </p:txBody>
      </p:sp>
    </p:spTree>
    <p:extLst>
      <p:ext uri="{BB962C8B-B14F-4D97-AF65-F5344CB8AC3E}">
        <p14:creationId xmlns:p14="http://schemas.microsoft.com/office/powerpoint/2010/main" val="333036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0DF0FC84-1C88-4018-9FDC-03B61ED16C4E}" type="slidenum">
              <a:rPr lang="zh-CN" altLang="en-US" sz="1600" smtClean="0">
                <a:solidFill>
                  <a:srgbClr val="FFFF00"/>
                </a:solidFill>
                <a:ea typeface="宋体" panose="02010600030101010101" pitchFamily="2" charset="-122"/>
              </a:rPr>
              <a:t>59</a:t>
            </a:fld>
            <a:endParaRPr lang="en-US" altLang="zh-CN" sz="1600">
              <a:solidFill>
                <a:srgbClr val="FFFF00"/>
              </a:solidFill>
              <a:ea typeface="宋体" panose="02010600030101010101" pitchFamily="2" charset="-122"/>
            </a:endParaRPr>
          </a:p>
        </p:txBody>
      </p:sp>
      <p:graphicFrame>
        <p:nvGraphicFramePr>
          <p:cNvPr id="79874" name="Object 2" descr="75%"/>
          <p:cNvGraphicFramePr>
            <a:graphicFrameLocks noChangeAspect="1"/>
          </p:cNvGraphicFramePr>
          <p:nvPr/>
        </p:nvGraphicFramePr>
        <p:xfrm>
          <a:off x="5532438" y="3633788"/>
          <a:ext cx="1430337" cy="884237"/>
        </p:xfrm>
        <a:graphic>
          <a:graphicData uri="http://schemas.openxmlformats.org/presentationml/2006/ole">
            <mc:AlternateContent xmlns:mc="http://schemas.openxmlformats.org/markup-compatibility/2006">
              <mc:Choice xmlns:v="urn:schemas-microsoft-com:vml" Requires="v">
                <p:oleObj name="公式" r:id="rId7" imgW="761365" imgH="444500" progId="Equation.3">
                  <p:embed/>
                </p:oleObj>
              </mc:Choice>
              <mc:Fallback>
                <p:oleObj name="公式" r:id="rId7" imgW="761365" imgH="444500" progId="Equation.3">
                  <p:embed/>
                  <p:pic>
                    <p:nvPicPr>
                      <p:cNvPr id="0" name="Object 2" descr="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2438" y="3633788"/>
                        <a:ext cx="1430337" cy="884237"/>
                      </a:xfrm>
                      <a:prstGeom prst="rect">
                        <a:avLst/>
                      </a:prstGeom>
                      <a:noFill/>
                      <a:ln>
                        <a:noFill/>
                      </a:ln>
                      <a:effectLst/>
                      <a:extLst>
                        <a:ext uri="{909E8E84-426E-40DD-AFC4-6F175D3DCCD1}">
                          <a14:hiddenFill xmlns:a14="http://schemas.microsoft.com/office/drawing/2010/main">
                            <a:blipFill dpi="0" rotWithShape="0">
                              <a:blip r:embed="rId9"/>
                              <a:srcRect/>
                              <a:tile tx="0" ty="0" sx="100000" sy="100000" flip="none" algn="tl"/>
                            </a:blip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9875" name="Group 3"/>
          <p:cNvGrpSpPr/>
          <p:nvPr/>
        </p:nvGrpSpPr>
        <p:grpSpPr bwMode="auto">
          <a:xfrm>
            <a:off x="7524750" y="981075"/>
            <a:ext cx="933450" cy="519113"/>
            <a:chOff x="2160" y="523"/>
            <a:chExt cx="917" cy="310"/>
          </a:xfrm>
        </p:grpSpPr>
        <p:sp>
          <p:nvSpPr>
            <p:cNvPr id="50232" name="Line 4"/>
            <p:cNvSpPr>
              <a:spLocks noChangeShapeType="1"/>
            </p:cNvSpPr>
            <p:nvPr/>
          </p:nvSpPr>
          <p:spPr bwMode="auto">
            <a:xfrm>
              <a:off x="2160" y="660"/>
              <a:ext cx="554" cy="0"/>
            </a:xfrm>
            <a:prstGeom prst="line">
              <a:avLst/>
            </a:prstGeom>
            <a:noFill/>
            <a:ln w="38100">
              <a:solidFill>
                <a:srgbClr val="CC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877" name="Rectangle 5"/>
            <p:cNvSpPr>
              <a:spLocks noChangeArrowheads="1"/>
            </p:cNvSpPr>
            <p:nvPr/>
          </p:nvSpPr>
          <p:spPr bwMode="auto">
            <a:xfrm>
              <a:off x="2760" y="523"/>
              <a:ext cx="317"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lang="en-US" altLang="zh-CN" sz="2800" b="1" i="1">
                  <a:solidFill>
                    <a:srgbClr val="CC3300"/>
                  </a:solidFill>
                  <a:effectLst>
                    <a:outerShdw blurRad="38100" dist="38100" dir="2700000" algn="tl">
                      <a:srgbClr val="C0C0C0"/>
                    </a:outerShdw>
                  </a:effectLst>
                  <a:ea typeface="宋体" panose="02010600030101010101" pitchFamily="2" charset="-122"/>
                </a:rPr>
                <a:t>I</a:t>
              </a:r>
            </a:p>
          </p:txBody>
        </p:sp>
      </p:grpSp>
      <p:sp>
        <p:nvSpPr>
          <p:cNvPr id="79878" name="Text Box 6"/>
          <p:cNvSpPr txBox="1">
            <a:spLocks noChangeArrowheads="1"/>
          </p:cNvSpPr>
          <p:nvPr/>
        </p:nvSpPr>
        <p:spPr bwMode="auto">
          <a:xfrm>
            <a:off x="395288" y="1125538"/>
            <a:ext cx="417671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defRPr/>
            </a:pPr>
            <a:r>
              <a:rPr kumimoji="1" lang="zh-CN" altLang="en-US">
                <a:solidFill>
                  <a:srgbClr val="000099"/>
                </a:solidFill>
                <a:effectLst>
                  <a:outerShdw blurRad="38100" dist="38100" dir="2700000" algn="tl">
                    <a:srgbClr val="C0C0C0"/>
                  </a:outerShdw>
                </a:effectLst>
              </a:rPr>
              <a:t>实际电流源</a:t>
            </a:r>
            <a:r>
              <a:rPr kumimoji="1" lang="zh-CN" altLang="en-US">
                <a:effectLst>
                  <a:outerShdw blurRad="38100" dist="38100" dir="2700000" algn="tl">
                    <a:srgbClr val="C0C0C0"/>
                  </a:outerShdw>
                </a:effectLst>
              </a:rPr>
              <a:t>模型可以由电流源是 </a:t>
            </a:r>
            <a:r>
              <a:rPr kumimoji="1" lang="en-US" altLang="zh-CN" b="1" i="1">
                <a:effectLst>
                  <a:outerShdw blurRad="38100" dist="38100" dir="2700000" algn="tl">
                    <a:srgbClr val="C0C0C0"/>
                  </a:outerShdw>
                </a:effectLst>
              </a:rPr>
              <a:t>I</a:t>
            </a:r>
            <a:r>
              <a:rPr kumimoji="1" lang="en-US" altLang="zh-CN" b="1" baseline="-25000">
                <a:effectLst>
                  <a:outerShdw blurRad="38100" dist="38100" dir="2700000" algn="tl">
                    <a:srgbClr val="C0C0C0"/>
                  </a:outerShdw>
                </a:effectLst>
              </a:rPr>
              <a:t>S</a:t>
            </a:r>
            <a:r>
              <a:rPr kumimoji="1" lang="en-US" altLang="zh-CN" baseline="-25000">
                <a:effectLst>
                  <a:outerShdw blurRad="38100" dist="38100" dir="2700000" algn="tl">
                    <a:srgbClr val="C0C0C0"/>
                  </a:outerShdw>
                </a:effectLst>
              </a:rPr>
              <a:t> </a:t>
            </a:r>
            <a:r>
              <a:rPr kumimoji="1" lang="zh-CN" altLang="en-US">
                <a:effectLst>
                  <a:outerShdw blurRad="38100" dist="38100" dir="2700000" algn="tl">
                    <a:srgbClr val="C0C0C0"/>
                  </a:outerShdw>
                </a:effectLst>
              </a:rPr>
              <a:t>和内阻</a:t>
            </a:r>
            <a:r>
              <a:rPr kumimoji="1" lang="zh-CN" altLang="en-US" b="1">
                <a:effectLst>
                  <a:outerShdw blurRad="38100" dist="38100" dir="2700000" algn="tl">
                    <a:srgbClr val="C0C0C0"/>
                  </a:outerShdw>
                </a:effectLst>
              </a:rPr>
              <a:t> </a:t>
            </a:r>
            <a:r>
              <a:rPr kumimoji="1" lang="en-US" altLang="zh-CN" b="1" i="1">
                <a:effectLst>
                  <a:outerShdw blurRad="38100" dist="38100" dir="2700000" algn="tl">
                    <a:srgbClr val="C0C0C0"/>
                  </a:outerShdw>
                </a:effectLst>
              </a:rPr>
              <a:t>R</a:t>
            </a:r>
            <a:r>
              <a:rPr kumimoji="1" lang="en-US" altLang="zh-CN" b="1" baseline="-25000">
                <a:effectLst>
                  <a:outerShdw blurRad="38100" dist="38100" dir="2700000" algn="tl">
                    <a:srgbClr val="C0C0C0"/>
                  </a:outerShdw>
                </a:effectLst>
              </a:rPr>
              <a:t>S</a:t>
            </a:r>
            <a:r>
              <a:rPr kumimoji="1" lang="en-US" altLang="zh-CN" baseline="-25000">
                <a:effectLst>
                  <a:outerShdw blurRad="38100" dist="38100" dir="2700000" algn="tl">
                    <a:srgbClr val="C0C0C0"/>
                  </a:outerShdw>
                </a:effectLst>
              </a:rPr>
              <a:t> </a:t>
            </a:r>
            <a:r>
              <a:rPr kumimoji="1" lang="zh-CN" altLang="en-US">
                <a:effectLst>
                  <a:outerShdw blurRad="38100" dist="38100" dir="2700000" algn="tl">
                    <a:srgbClr val="C0C0C0"/>
                  </a:outerShdw>
                </a:effectLst>
              </a:rPr>
              <a:t>并联组成。</a:t>
            </a:r>
          </a:p>
        </p:txBody>
      </p:sp>
      <p:sp>
        <p:nvSpPr>
          <p:cNvPr id="79879" name="Text Box 7"/>
          <p:cNvSpPr txBox="1">
            <a:spLocks noChangeArrowheads="1"/>
          </p:cNvSpPr>
          <p:nvPr/>
        </p:nvSpPr>
        <p:spPr bwMode="auto">
          <a:xfrm>
            <a:off x="4140200" y="4437063"/>
            <a:ext cx="4648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defRPr/>
            </a:pPr>
            <a:r>
              <a:rPr kumimoji="1" lang="zh-CN" altLang="en-US">
                <a:effectLst>
                  <a:outerShdw blurRad="38100" dist="38100" dir="2700000" algn="tl">
                    <a:srgbClr val="C0C0C0"/>
                  </a:outerShdw>
                </a:effectLst>
              </a:rPr>
              <a:t>若 </a:t>
            </a:r>
            <a:r>
              <a:rPr kumimoji="1" lang="en-US" altLang="zh-CN" b="1" i="1">
                <a:effectLst>
                  <a:outerShdw blurRad="38100" dist="38100" dir="2700000" algn="tl">
                    <a:srgbClr val="C0C0C0"/>
                  </a:outerShdw>
                </a:effectLst>
              </a:rPr>
              <a:t>R</a:t>
            </a:r>
            <a:r>
              <a:rPr kumimoji="1" lang="en-US" altLang="zh-CN" b="1" baseline="-25000">
                <a:effectLst>
                  <a:outerShdw blurRad="38100" dist="38100" dir="2700000" algn="tl">
                    <a:srgbClr val="C0C0C0"/>
                  </a:outerShdw>
                </a:effectLst>
              </a:rPr>
              <a:t> S</a:t>
            </a:r>
            <a:r>
              <a:rPr kumimoji="1" lang="en-US" altLang="zh-CN" b="1">
                <a:effectLst>
                  <a:outerShdw blurRad="38100" dist="38100" dir="2700000" algn="tl">
                    <a:srgbClr val="C0C0C0"/>
                  </a:outerShdw>
                </a:effectLst>
              </a:rPr>
              <a:t>= </a:t>
            </a:r>
            <a:r>
              <a:rPr lang="en-US" altLang="zh-CN" b="1">
                <a:effectLst>
                  <a:outerShdw blurRad="38100" dist="38100" dir="2700000" algn="tl">
                    <a:srgbClr val="C0C0C0"/>
                  </a:outerShdw>
                </a:effectLst>
                <a:sym typeface="Symbol" panose="05050102010706020507" pitchFamily="18" charset="2"/>
              </a:rPr>
              <a:t></a:t>
            </a:r>
            <a:r>
              <a:rPr lang="zh-CN" altLang="en-US">
                <a:effectLst>
                  <a:outerShdw blurRad="38100" dist="38100" dir="2700000" algn="tl">
                    <a:srgbClr val="C0C0C0"/>
                  </a:outerShdw>
                </a:effectLst>
                <a:sym typeface="Symbol" panose="05050102010706020507" pitchFamily="18" charset="2"/>
              </a:rPr>
              <a:t>，则为</a:t>
            </a:r>
            <a:r>
              <a:rPr kumimoji="1" lang="zh-CN" altLang="en-US">
                <a:effectLst>
                  <a:outerShdw blurRad="38100" dist="38100" dir="2700000" algn="tl">
                    <a:srgbClr val="C0C0C0"/>
                  </a:outerShdw>
                </a:effectLst>
              </a:rPr>
              <a:t>理想电流源。</a:t>
            </a:r>
            <a:r>
              <a:rPr lang="zh-CN" altLang="en-US" baseline="-25000">
                <a:solidFill>
                  <a:srgbClr val="FF3300"/>
                </a:solidFill>
                <a:effectLst>
                  <a:outerShdw blurRad="38100" dist="38100" dir="2700000" algn="tl">
                    <a:srgbClr val="C0C0C0"/>
                  </a:outerShdw>
                </a:effectLst>
                <a:sym typeface="Symbol" panose="05050102010706020507" pitchFamily="18" charset="2"/>
              </a:rPr>
              <a:t> </a:t>
            </a:r>
          </a:p>
        </p:txBody>
      </p:sp>
      <p:grpSp>
        <p:nvGrpSpPr>
          <p:cNvPr id="50183" name="Group 8"/>
          <p:cNvGrpSpPr/>
          <p:nvPr/>
        </p:nvGrpSpPr>
        <p:grpSpPr bwMode="auto">
          <a:xfrm>
            <a:off x="4859338" y="1125538"/>
            <a:ext cx="3879850" cy="2133600"/>
            <a:chOff x="3076" y="384"/>
            <a:chExt cx="2444" cy="1344"/>
          </a:xfrm>
        </p:grpSpPr>
        <p:sp>
          <p:nvSpPr>
            <p:cNvPr id="50197" name="Rectangle 9"/>
            <p:cNvSpPr>
              <a:spLocks noChangeArrowheads="1"/>
            </p:cNvSpPr>
            <p:nvPr/>
          </p:nvSpPr>
          <p:spPr bwMode="auto">
            <a:xfrm>
              <a:off x="3095" y="384"/>
              <a:ext cx="1417" cy="1344"/>
            </a:xfrm>
            <a:prstGeom prst="rect">
              <a:avLst/>
            </a:prstGeom>
            <a:noFill/>
            <a:ln w="38100">
              <a:solidFill>
                <a:schemeClr val="accent2"/>
              </a:solid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nvGrpSpPr>
            <p:cNvPr id="50198" name="Group 10"/>
            <p:cNvGrpSpPr/>
            <p:nvPr/>
          </p:nvGrpSpPr>
          <p:grpSpPr bwMode="auto">
            <a:xfrm>
              <a:off x="4721" y="531"/>
              <a:ext cx="799" cy="1094"/>
              <a:chOff x="2318" y="850"/>
              <a:chExt cx="998" cy="1368"/>
            </a:xfrm>
          </p:grpSpPr>
          <p:sp>
            <p:nvSpPr>
              <p:cNvPr id="79883" name="Text Box 11"/>
              <p:cNvSpPr txBox="1">
                <a:spLocks noChangeArrowheads="1"/>
              </p:cNvSpPr>
              <p:nvPr/>
            </p:nvSpPr>
            <p:spPr bwMode="auto">
              <a:xfrm>
                <a:off x="2859" y="1363"/>
                <a:ext cx="457" cy="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spcBef>
                    <a:spcPct val="50000"/>
                  </a:spcBef>
                  <a:defRPr/>
                </a:pPr>
                <a:r>
                  <a:rPr kumimoji="1" lang="en-US" altLang="zh-CN" sz="2800" b="1" i="1">
                    <a:effectLst>
                      <a:outerShdw blurRad="38100" dist="38100" dir="2700000" algn="tl">
                        <a:srgbClr val="C0C0C0"/>
                      </a:outerShdw>
                    </a:effectLst>
                    <a:ea typeface="宋体" panose="02010600030101010101" pitchFamily="2" charset="-122"/>
                  </a:rPr>
                  <a:t>R</a:t>
                </a:r>
                <a:r>
                  <a:rPr kumimoji="1" lang="en-US" altLang="zh-CN" sz="2800" b="1" baseline="-25000">
                    <a:effectLst>
                      <a:outerShdw blurRad="38100" dist="38100" dir="2700000" algn="tl">
                        <a:srgbClr val="C0C0C0"/>
                      </a:outerShdw>
                    </a:effectLst>
                    <a:ea typeface="宋体" panose="02010600030101010101" pitchFamily="2" charset="-122"/>
                  </a:rPr>
                  <a:t>L</a:t>
                </a:r>
                <a:endParaRPr kumimoji="1" lang="en-US" altLang="zh-CN" sz="2800" b="1">
                  <a:effectLst>
                    <a:outerShdw blurRad="38100" dist="38100" dir="2700000" algn="tl">
                      <a:srgbClr val="C0C0C0"/>
                    </a:outerShdw>
                  </a:effectLst>
                  <a:ea typeface="宋体" panose="02010600030101010101" pitchFamily="2" charset="-122"/>
                </a:endParaRPr>
              </a:p>
            </p:txBody>
          </p:sp>
          <p:grpSp>
            <p:nvGrpSpPr>
              <p:cNvPr id="50226" name="Group 12"/>
              <p:cNvGrpSpPr/>
              <p:nvPr/>
            </p:nvGrpSpPr>
            <p:grpSpPr bwMode="auto">
              <a:xfrm>
                <a:off x="2738" y="850"/>
                <a:ext cx="153" cy="1368"/>
                <a:chOff x="2784" y="912"/>
                <a:chExt cx="96" cy="864"/>
              </a:xfrm>
            </p:grpSpPr>
            <p:sp>
              <p:nvSpPr>
                <p:cNvPr id="79885" name="Rectangle 13"/>
                <p:cNvSpPr>
                  <a:spLocks noChangeArrowheads="1"/>
                </p:cNvSpPr>
                <p:nvPr/>
              </p:nvSpPr>
              <p:spPr bwMode="auto">
                <a:xfrm>
                  <a:off x="2784" y="1248"/>
                  <a:ext cx="96" cy="193"/>
                </a:xfrm>
                <a:prstGeom prst="rect">
                  <a:avLst/>
                </a:prstGeom>
                <a:noFill/>
                <a:ln w="38100">
                  <a:solidFill>
                    <a:srgbClr val="CC33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kumimoji="1" lang="zh-CN" altLang="en-US" sz="2800" b="1">
                    <a:effectLst>
                      <a:outerShdw blurRad="38100" dist="38100" dir="2700000" algn="tl">
                        <a:srgbClr val="C0C0C0"/>
                      </a:outerShdw>
                    </a:effectLst>
                    <a:ea typeface="宋体" panose="02010600030101010101" pitchFamily="2" charset="-122"/>
                  </a:endParaRPr>
                </a:p>
              </p:txBody>
            </p:sp>
            <p:sp>
              <p:nvSpPr>
                <p:cNvPr id="50230" name="Line 14"/>
                <p:cNvSpPr>
                  <a:spLocks noChangeShapeType="1"/>
                </p:cNvSpPr>
                <p:nvPr/>
              </p:nvSpPr>
              <p:spPr bwMode="auto">
                <a:xfrm>
                  <a:off x="2832" y="1440"/>
                  <a:ext cx="0" cy="336"/>
                </a:xfrm>
                <a:prstGeom prst="line">
                  <a:avLst/>
                </a:prstGeom>
                <a:noFill/>
                <a:ln w="3810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31" name="Line 15"/>
                <p:cNvSpPr>
                  <a:spLocks noChangeShapeType="1"/>
                </p:cNvSpPr>
                <p:nvPr/>
              </p:nvSpPr>
              <p:spPr bwMode="auto">
                <a:xfrm flipV="1">
                  <a:off x="2832" y="912"/>
                  <a:ext cx="0" cy="336"/>
                </a:xfrm>
                <a:prstGeom prst="line">
                  <a:avLst/>
                </a:prstGeom>
                <a:noFill/>
                <a:ln w="3810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0227" name="Line 16"/>
              <p:cNvSpPr>
                <a:spLocks noChangeShapeType="1"/>
              </p:cNvSpPr>
              <p:nvPr/>
            </p:nvSpPr>
            <p:spPr bwMode="auto">
              <a:xfrm flipV="1">
                <a:off x="2340" y="2218"/>
                <a:ext cx="494" cy="0"/>
              </a:xfrm>
              <a:prstGeom prst="line">
                <a:avLst/>
              </a:prstGeom>
              <a:noFill/>
              <a:ln w="3810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28" name="Line 17"/>
              <p:cNvSpPr>
                <a:spLocks noChangeShapeType="1"/>
              </p:cNvSpPr>
              <p:nvPr/>
            </p:nvSpPr>
            <p:spPr bwMode="auto">
              <a:xfrm>
                <a:off x="2318" y="850"/>
                <a:ext cx="516" cy="0"/>
              </a:xfrm>
              <a:prstGeom prst="line">
                <a:avLst/>
              </a:prstGeom>
              <a:noFill/>
              <a:ln w="38100">
                <a:solidFill>
                  <a:srgbClr val="CC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50199" name="Group 18"/>
            <p:cNvGrpSpPr/>
            <p:nvPr/>
          </p:nvGrpSpPr>
          <p:grpSpPr bwMode="auto">
            <a:xfrm>
              <a:off x="3442" y="546"/>
              <a:ext cx="245" cy="1094"/>
              <a:chOff x="3442" y="546"/>
              <a:chExt cx="245" cy="1094"/>
            </a:xfrm>
          </p:grpSpPr>
          <p:grpSp>
            <p:nvGrpSpPr>
              <p:cNvPr id="50220" name="Group 19"/>
              <p:cNvGrpSpPr/>
              <p:nvPr/>
            </p:nvGrpSpPr>
            <p:grpSpPr bwMode="auto">
              <a:xfrm flipV="1">
                <a:off x="3442" y="971"/>
                <a:ext cx="245" cy="244"/>
                <a:chOff x="1344" y="1872"/>
                <a:chExt cx="192" cy="192"/>
              </a:xfrm>
            </p:grpSpPr>
            <p:sp>
              <p:nvSpPr>
                <p:cNvPr id="50223" name="Oval 20"/>
                <p:cNvSpPr>
                  <a:spLocks noChangeArrowheads="1"/>
                </p:cNvSpPr>
                <p:nvPr/>
              </p:nvSpPr>
              <p:spPr bwMode="auto">
                <a:xfrm>
                  <a:off x="1344" y="1872"/>
                  <a:ext cx="192" cy="192"/>
                </a:xfrm>
                <a:prstGeom prst="ellipse">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0224" name="Line 21"/>
                <p:cNvSpPr>
                  <a:spLocks noChangeShapeType="1"/>
                </p:cNvSpPr>
                <p:nvPr/>
              </p:nvSpPr>
              <p:spPr bwMode="auto">
                <a:xfrm>
                  <a:off x="1344" y="1968"/>
                  <a:ext cx="192" cy="0"/>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0221" name="Line 22"/>
              <p:cNvSpPr>
                <a:spLocks noChangeShapeType="1"/>
              </p:cNvSpPr>
              <p:nvPr/>
            </p:nvSpPr>
            <p:spPr bwMode="auto">
              <a:xfrm>
                <a:off x="3565" y="1215"/>
                <a:ext cx="0" cy="4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22" name="Line 23"/>
              <p:cNvSpPr>
                <a:spLocks noChangeShapeType="1"/>
              </p:cNvSpPr>
              <p:nvPr/>
            </p:nvSpPr>
            <p:spPr bwMode="auto">
              <a:xfrm>
                <a:off x="3565" y="546"/>
                <a:ext cx="0" cy="4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0200" name="Line 24"/>
            <p:cNvSpPr>
              <a:spLocks noChangeShapeType="1"/>
            </p:cNvSpPr>
            <p:nvPr/>
          </p:nvSpPr>
          <p:spPr bwMode="auto">
            <a:xfrm>
              <a:off x="3565" y="531"/>
              <a:ext cx="111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01" name="Line 25"/>
            <p:cNvSpPr>
              <a:spLocks noChangeShapeType="1"/>
            </p:cNvSpPr>
            <p:nvPr/>
          </p:nvSpPr>
          <p:spPr bwMode="auto">
            <a:xfrm>
              <a:off x="3573" y="1625"/>
              <a:ext cx="110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0202" name="Group 26"/>
            <p:cNvGrpSpPr/>
            <p:nvPr/>
          </p:nvGrpSpPr>
          <p:grpSpPr bwMode="auto">
            <a:xfrm>
              <a:off x="4017" y="531"/>
              <a:ext cx="122" cy="1094"/>
              <a:chOff x="1438" y="850"/>
              <a:chExt cx="153" cy="1368"/>
            </a:xfrm>
          </p:grpSpPr>
          <p:sp>
            <p:nvSpPr>
              <p:cNvPr id="79899" name="Rectangle 27"/>
              <p:cNvSpPr>
                <a:spLocks noChangeArrowheads="1"/>
              </p:cNvSpPr>
              <p:nvPr/>
            </p:nvSpPr>
            <p:spPr bwMode="auto">
              <a:xfrm>
                <a:off x="1438" y="1381"/>
                <a:ext cx="153" cy="305"/>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kumimoji="1" lang="zh-CN" altLang="en-US" sz="2800" b="1">
                  <a:solidFill>
                    <a:schemeClr val="tx2"/>
                  </a:solidFill>
                  <a:effectLst>
                    <a:outerShdw blurRad="38100" dist="38100" dir="2700000" algn="tl">
                      <a:srgbClr val="C0C0C0"/>
                    </a:outerShdw>
                  </a:effectLst>
                  <a:ea typeface="宋体" panose="02010600030101010101" pitchFamily="2" charset="-122"/>
                </a:endParaRPr>
              </a:p>
            </p:txBody>
          </p:sp>
          <p:sp>
            <p:nvSpPr>
              <p:cNvPr id="50218" name="Line 28"/>
              <p:cNvSpPr>
                <a:spLocks noChangeShapeType="1"/>
              </p:cNvSpPr>
              <p:nvPr/>
            </p:nvSpPr>
            <p:spPr bwMode="auto">
              <a:xfrm>
                <a:off x="1515" y="1686"/>
                <a:ext cx="0" cy="53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19" name="Line 29"/>
              <p:cNvSpPr>
                <a:spLocks noChangeShapeType="1"/>
              </p:cNvSpPr>
              <p:nvPr/>
            </p:nvSpPr>
            <p:spPr bwMode="auto">
              <a:xfrm flipV="1">
                <a:off x="1515" y="850"/>
                <a:ext cx="0" cy="53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79902" name="Text Box 30"/>
            <p:cNvSpPr txBox="1">
              <a:spLocks noChangeArrowheads="1"/>
            </p:cNvSpPr>
            <p:nvPr/>
          </p:nvSpPr>
          <p:spPr bwMode="auto">
            <a:xfrm>
              <a:off x="3690" y="925"/>
              <a:ext cx="35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ea typeface="宋体" panose="02010600030101010101" pitchFamily="2" charset="-122"/>
                </a:rPr>
                <a:t>R</a:t>
              </a:r>
              <a:r>
                <a:rPr kumimoji="1" lang="en-US" altLang="zh-CN" sz="2800" b="1" baseline="-25000">
                  <a:solidFill>
                    <a:schemeClr val="tx2"/>
                  </a:solidFill>
                  <a:effectLst>
                    <a:outerShdw blurRad="38100" dist="38100" dir="2700000" algn="tl">
                      <a:srgbClr val="C0C0C0"/>
                    </a:outerShdw>
                  </a:effectLst>
                  <a:ea typeface="宋体" panose="02010600030101010101" pitchFamily="2" charset="-122"/>
                </a:rPr>
                <a:t>S</a:t>
              </a:r>
              <a:endParaRPr kumimoji="1" lang="en-US" altLang="zh-CN" sz="2800" b="1">
                <a:solidFill>
                  <a:schemeClr val="tx2"/>
                </a:solidFill>
                <a:effectLst>
                  <a:outerShdw blurRad="38100" dist="38100" dir="2700000" algn="tl">
                    <a:srgbClr val="C0C0C0"/>
                  </a:outerShdw>
                </a:effectLst>
                <a:ea typeface="宋体" panose="02010600030101010101" pitchFamily="2" charset="-122"/>
              </a:endParaRPr>
            </a:p>
          </p:txBody>
        </p:sp>
        <p:sp>
          <p:nvSpPr>
            <p:cNvPr id="79903" name="Rectangle 31"/>
            <p:cNvSpPr>
              <a:spLocks noChangeArrowheads="1"/>
            </p:cNvSpPr>
            <p:nvPr/>
          </p:nvSpPr>
          <p:spPr bwMode="auto">
            <a:xfrm>
              <a:off x="4567" y="92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sz="2800" b="1" i="1">
                  <a:solidFill>
                    <a:srgbClr val="FF0000"/>
                  </a:solidFill>
                  <a:effectLst>
                    <a:outerShdw blurRad="38100" dist="38100" dir="2700000" algn="tl">
                      <a:srgbClr val="C0C0C0"/>
                    </a:outerShdw>
                  </a:effectLst>
                  <a:ea typeface="宋体" panose="02010600030101010101" pitchFamily="2" charset="-122"/>
                </a:rPr>
                <a:t>U</a:t>
              </a:r>
            </a:p>
          </p:txBody>
        </p:sp>
        <p:sp>
          <p:nvSpPr>
            <p:cNvPr id="50205" name="Line 32"/>
            <p:cNvSpPr>
              <a:spLocks noChangeShapeType="1"/>
            </p:cNvSpPr>
            <p:nvPr/>
          </p:nvSpPr>
          <p:spPr bwMode="auto">
            <a:xfrm>
              <a:off x="4215" y="944"/>
              <a:ext cx="0" cy="327"/>
            </a:xfrm>
            <a:prstGeom prst="line">
              <a:avLst/>
            </a:prstGeom>
            <a:noFill/>
            <a:ln w="38100">
              <a:solidFill>
                <a:srgbClr val="FF0000"/>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05" name="Text Box 33"/>
            <p:cNvSpPr txBox="1">
              <a:spLocks noChangeArrowheads="1"/>
            </p:cNvSpPr>
            <p:nvPr/>
          </p:nvSpPr>
          <p:spPr bwMode="auto">
            <a:xfrm>
              <a:off x="4213" y="1015"/>
              <a:ext cx="35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spcBef>
                  <a:spcPct val="50000"/>
                </a:spcBef>
                <a:defRPr/>
              </a:pPr>
              <a:r>
                <a:rPr kumimoji="1" lang="en-US" altLang="zh-CN" sz="2800" b="1" i="1">
                  <a:solidFill>
                    <a:schemeClr val="tx2"/>
                  </a:solidFill>
                  <a:effectLst>
                    <a:outerShdw blurRad="38100" dist="38100" dir="2700000" algn="tl">
                      <a:srgbClr val="C0C0C0"/>
                    </a:outerShdw>
                  </a:effectLst>
                  <a:ea typeface="宋体" panose="02010600030101010101" pitchFamily="2" charset="-122"/>
                </a:rPr>
                <a:t>R</a:t>
              </a:r>
              <a:r>
                <a:rPr kumimoji="1" lang="en-US" altLang="zh-CN" sz="2800" b="1" baseline="-25000">
                  <a:solidFill>
                    <a:schemeClr val="tx2"/>
                  </a:solidFill>
                  <a:effectLst>
                    <a:outerShdw blurRad="38100" dist="38100" dir="2700000" algn="tl">
                      <a:srgbClr val="C0C0C0"/>
                    </a:outerShdw>
                  </a:effectLst>
                  <a:ea typeface="宋体" panose="02010600030101010101" pitchFamily="2" charset="-122"/>
                </a:rPr>
                <a:t>S</a:t>
              </a:r>
              <a:endParaRPr kumimoji="1" lang="en-US" altLang="zh-CN" sz="2800" b="1">
                <a:solidFill>
                  <a:schemeClr val="tx2"/>
                </a:solidFill>
                <a:effectLst>
                  <a:outerShdw blurRad="38100" dist="38100" dir="2700000" algn="tl">
                    <a:srgbClr val="C0C0C0"/>
                  </a:outerShdw>
                </a:effectLst>
                <a:ea typeface="宋体" panose="02010600030101010101" pitchFamily="2" charset="-122"/>
              </a:endParaRPr>
            </a:p>
          </p:txBody>
        </p:sp>
        <p:sp>
          <p:nvSpPr>
            <p:cNvPr id="79906" name="Rectangle 34"/>
            <p:cNvSpPr>
              <a:spLocks noChangeArrowheads="1"/>
            </p:cNvSpPr>
            <p:nvPr/>
          </p:nvSpPr>
          <p:spPr bwMode="auto">
            <a:xfrm>
              <a:off x="4234" y="768"/>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sz="2800" b="1" i="1">
                  <a:solidFill>
                    <a:schemeClr val="tx2"/>
                  </a:solidFill>
                  <a:effectLst>
                    <a:outerShdw blurRad="38100" dist="38100" dir="2700000" algn="tl">
                      <a:srgbClr val="C0C0C0"/>
                    </a:outerShdw>
                  </a:effectLst>
                  <a:ea typeface="宋体" panose="02010600030101010101" pitchFamily="2" charset="-122"/>
                </a:rPr>
                <a:t>U</a:t>
              </a:r>
            </a:p>
          </p:txBody>
        </p:sp>
        <p:sp>
          <p:nvSpPr>
            <p:cNvPr id="50208" name="Line 35"/>
            <p:cNvSpPr>
              <a:spLocks noChangeShapeType="1"/>
            </p:cNvSpPr>
            <p:nvPr/>
          </p:nvSpPr>
          <p:spPr bwMode="auto">
            <a:xfrm>
              <a:off x="4282" y="1054"/>
              <a:ext cx="182"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0209" name="Oval 36"/>
            <p:cNvSpPr>
              <a:spLocks noChangeArrowheads="1"/>
            </p:cNvSpPr>
            <p:nvPr/>
          </p:nvSpPr>
          <p:spPr bwMode="auto">
            <a:xfrm>
              <a:off x="4659" y="485"/>
              <a:ext cx="62" cy="76"/>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0210" name="Oval 37"/>
            <p:cNvSpPr>
              <a:spLocks noChangeArrowheads="1"/>
            </p:cNvSpPr>
            <p:nvPr/>
          </p:nvSpPr>
          <p:spPr bwMode="auto">
            <a:xfrm>
              <a:off x="4675" y="1594"/>
              <a:ext cx="61" cy="76"/>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0211" name="Line 38"/>
            <p:cNvSpPr>
              <a:spLocks noChangeShapeType="1"/>
            </p:cNvSpPr>
            <p:nvPr/>
          </p:nvSpPr>
          <p:spPr bwMode="auto">
            <a:xfrm flipH="1" flipV="1">
              <a:off x="3366" y="944"/>
              <a:ext cx="0" cy="327"/>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9911" name="Rectangle 39"/>
            <p:cNvSpPr>
              <a:spLocks noChangeArrowheads="1"/>
            </p:cNvSpPr>
            <p:nvPr/>
          </p:nvSpPr>
          <p:spPr bwMode="auto">
            <a:xfrm>
              <a:off x="3076" y="977"/>
              <a:ext cx="2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sz="2800" b="1" i="1">
                  <a:solidFill>
                    <a:srgbClr val="FF0000"/>
                  </a:solidFill>
                  <a:effectLst>
                    <a:outerShdw blurRad="38100" dist="38100" dir="2700000" algn="tl">
                      <a:srgbClr val="C0C0C0"/>
                    </a:outerShdw>
                  </a:effectLst>
                  <a:ea typeface="宋体" panose="02010600030101010101" pitchFamily="2" charset="-122"/>
                </a:rPr>
                <a:t>I</a:t>
              </a:r>
              <a:r>
                <a:rPr kumimoji="1" lang="en-US" altLang="zh-CN" sz="2800" b="1" baseline="-25000">
                  <a:solidFill>
                    <a:srgbClr val="FF0000"/>
                  </a:solidFill>
                  <a:effectLst>
                    <a:outerShdw blurRad="38100" dist="38100" dir="2700000" algn="tl">
                      <a:srgbClr val="C0C0C0"/>
                    </a:outerShdw>
                  </a:effectLst>
                  <a:ea typeface="宋体" panose="02010600030101010101" pitchFamily="2" charset="-122"/>
                </a:rPr>
                <a:t>S</a:t>
              </a:r>
              <a:endParaRPr kumimoji="1" lang="en-US" altLang="zh-CN" sz="2800" b="1">
                <a:solidFill>
                  <a:srgbClr val="FF0000"/>
                </a:solidFill>
                <a:effectLst>
                  <a:outerShdw blurRad="38100" dist="38100" dir="2700000" algn="tl">
                    <a:srgbClr val="C0C0C0"/>
                  </a:outerShdw>
                </a:effectLst>
                <a:ea typeface="宋体" panose="02010600030101010101" pitchFamily="2" charset="-122"/>
              </a:endParaRPr>
            </a:p>
          </p:txBody>
        </p:sp>
        <p:sp>
          <p:nvSpPr>
            <p:cNvPr id="79912" name="Text Box 40"/>
            <p:cNvSpPr txBox="1">
              <a:spLocks noChangeArrowheads="1"/>
            </p:cNvSpPr>
            <p:nvPr/>
          </p:nvSpPr>
          <p:spPr bwMode="auto">
            <a:xfrm>
              <a:off x="4617" y="557"/>
              <a:ext cx="17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sz="2800" b="1">
                  <a:solidFill>
                    <a:schemeClr val="tx2"/>
                  </a:solidFill>
                  <a:effectLst>
                    <a:outerShdw blurRad="38100" dist="38100" dir="2700000" algn="tl">
                      <a:srgbClr val="C0C0C0"/>
                    </a:outerShdw>
                  </a:effectLst>
                  <a:ea typeface="宋体" panose="02010600030101010101" pitchFamily="2" charset="-122"/>
                </a:rPr>
                <a:t>+</a:t>
              </a:r>
            </a:p>
          </p:txBody>
        </p:sp>
        <p:sp>
          <p:nvSpPr>
            <p:cNvPr id="79913" name="Text Box 41"/>
            <p:cNvSpPr txBox="1">
              <a:spLocks noChangeArrowheads="1"/>
            </p:cNvSpPr>
            <p:nvPr/>
          </p:nvSpPr>
          <p:spPr bwMode="auto">
            <a:xfrm>
              <a:off x="4617" y="1325"/>
              <a:ext cx="17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zh-CN" altLang="en-US" sz="2800" b="1">
                  <a:solidFill>
                    <a:schemeClr val="tx2"/>
                  </a:solidFill>
                  <a:effectLst>
                    <a:outerShdw blurRad="38100" dist="38100" dir="2700000" algn="tl">
                      <a:srgbClr val="C0C0C0"/>
                    </a:outerShdw>
                  </a:effectLst>
                  <a:ea typeface="宋体" panose="02010600030101010101" pitchFamily="2" charset="-122"/>
                </a:rPr>
                <a:t>－</a:t>
              </a:r>
            </a:p>
          </p:txBody>
        </p:sp>
        <p:sp>
          <p:nvSpPr>
            <p:cNvPr id="50215" name="Oval 42"/>
            <p:cNvSpPr>
              <a:spLocks noChangeArrowheads="1"/>
            </p:cNvSpPr>
            <p:nvPr/>
          </p:nvSpPr>
          <p:spPr bwMode="auto">
            <a:xfrm>
              <a:off x="4046" y="503"/>
              <a:ext cx="57" cy="5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0216" name="Oval 43"/>
            <p:cNvSpPr>
              <a:spLocks noChangeArrowheads="1"/>
            </p:cNvSpPr>
            <p:nvPr/>
          </p:nvSpPr>
          <p:spPr bwMode="auto">
            <a:xfrm>
              <a:off x="4048" y="1593"/>
              <a:ext cx="57" cy="5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sp>
        <p:nvSpPr>
          <p:cNvPr id="79916" name="Line 44"/>
          <p:cNvSpPr>
            <a:spLocks noChangeShapeType="1"/>
          </p:cNvSpPr>
          <p:nvPr/>
        </p:nvSpPr>
        <p:spPr bwMode="auto">
          <a:xfrm>
            <a:off x="1379538" y="2940050"/>
            <a:ext cx="2168525" cy="1319213"/>
          </a:xfrm>
          <a:prstGeom prst="line">
            <a:avLst/>
          </a:prstGeom>
          <a:noFill/>
          <a:ln w="38100">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917" name="Text Box 45"/>
          <p:cNvSpPr txBox="1">
            <a:spLocks noChangeArrowheads="1"/>
          </p:cNvSpPr>
          <p:nvPr/>
        </p:nvSpPr>
        <p:spPr bwMode="auto">
          <a:xfrm>
            <a:off x="684213" y="2708275"/>
            <a:ext cx="79851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lang="en-US" altLang="zh-CN" b="1" i="1">
                <a:solidFill>
                  <a:srgbClr val="FF0000"/>
                </a:solidFill>
                <a:effectLst>
                  <a:outerShdw blurRad="38100" dist="38100" dir="2700000" algn="tl">
                    <a:srgbClr val="C0C0C0"/>
                  </a:outerShdw>
                </a:effectLst>
                <a:ea typeface="宋体" panose="02010600030101010101" pitchFamily="2" charset="-122"/>
              </a:rPr>
              <a:t>U</a:t>
            </a:r>
            <a:r>
              <a:rPr lang="en-US" altLang="zh-CN" b="1" baseline="-25000">
                <a:solidFill>
                  <a:srgbClr val="FF0000"/>
                </a:solidFill>
                <a:effectLst>
                  <a:outerShdw blurRad="38100" dist="38100" dir="2700000" algn="tl">
                    <a:srgbClr val="C0C0C0"/>
                  </a:outerShdw>
                </a:effectLst>
                <a:ea typeface="宋体" panose="02010600030101010101" pitchFamily="2" charset="-122"/>
              </a:rPr>
              <a:t>OC</a:t>
            </a:r>
            <a:r>
              <a:rPr lang="en-US" altLang="zh-CN" sz="2800" b="1" i="1">
                <a:solidFill>
                  <a:srgbClr val="FF0000"/>
                </a:solidFill>
                <a:effectLst>
                  <a:outerShdw blurRad="38100" dist="38100" dir="2700000" algn="tl">
                    <a:srgbClr val="C0C0C0"/>
                  </a:outerShdw>
                </a:effectLst>
                <a:ea typeface="宋体" panose="02010600030101010101" pitchFamily="2" charset="-122"/>
              </a:rPr>
              <a:t> </a:t>
            </a:r>
          </a:p>
        </p:txBody>
      </p:sp>
      <p:sp>
        <p:nvSpPr>
          <p:cNvPr id="79918" name="Text Box 46"/>
          <p:cNvSpPr txBox="1">
            <a:spLocks noChangeArrowheads="1"/>
          </p:cNvSpPr>
          <p:nvPr/>
        </p:nvSpPr>
        <p:spPr bwMode="auto">
          <a:xfrm>
            <a:off x="3779838" y="4076700"/>
            <a:ext cx="303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i="1">
                <a:solidFill>
                  <a:srgbClr val="000099"/>
                </a:solidFill>
                <a:effectLst>
                  <a:outerShdw blurRad="38100" dist="38100" dir="2700000" algn="tl">
                    <a:srgbClr val="C0C0C0"/>
                  </a:outerShdw>
                </a:effectLst>
                <a:ea typeface="宋体" panose="02010600030101010101" pitchFamily="2" charset="-122"/>
              </a:rPr>
              <a:t>I</a:t>
            </a:r>
          </a:p>
        </p:txBody>
      </p:sp>
      <p:sp>
        <p:nvSpPr>
          <p:cNvPr id="79919" name="Text Box 47"/>
          <p:cNvSpPr txBox="1">
            <a:spLocks noChangeArrowheads="1"/>
          </p:cNvSpPr>
          <p:nvPr/>
        </p:nvSpPr>
        <p:spPr bwMode="auto">
          <a:xfrm>
            <a:off x="1042988" y="2420938"/>
            <a:ext cx="5937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b="1" i="1">
                <a:solidFill>
                  <a:srgbClr val="000099"/>
                </a:solidFill>
                <a:effectLst>
                  <a:outerShdw blurRad="38100" dist="38100" dir="2700000" algn="tl">
                    <a:srgbClr val="C0C0C0"/>
                  </a:outerShdw>
                </a:effectLst>
                <a:ea typeface="宋体" panose="02010600030101010101" pitchFamily="2" charset="-122"/>
              </a:rPr>
              <a:t>U</a:t>
            </a:r>
          </a:p>
        </p:txBody>
      </p:sp>
      <p:sp>
        <p:nvSpPr>
          <p:cNvPr id="79920" name="Text Box 48"/>
          <p:cNvSpPr txBox="1">
            <a:spLocks noChangeArrowheads="1"/>
          </p:cNvSpPr>
          <p:nvPr/>
        </p:nvSpPr>
        <p:spPr bwMode="auto">
          <a:xfrm>
            <a:off x="762000" y="4267200"/>
            <a:ext cx="4048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spcBef>
                <a:spcPct val="50000"/>
              </a:spcBef>
              <a:defRPr/>
            </a:pPr>
            <a:r>
              <a:rPr lang="en-US" altLang="zh-CN" b="1" i="1">
                <a:effectLst>
                  <a:outerShdw blurRad="38100" dist="38100" dir="2700000" algn="tl">
                    <a:srgbClr val="C0C0C0"/>
                  </a:outerShdw>
                </a:effectLst>
                <a:ea typeface="宋体" panose="02010600030101010101" pitchFamily="2" charset="-122"/>
              </a:rPr>
              <a:t>O</a:t>
            </a:r>
          </a:p>
        </p:txBody>
      </p:sp>
      <p:sp>
        <p:nvSpPr>
          <p:cNvPr id="79921" name="Text Box 49"/>
          <p:cNvSpPr txBox="1">
            <a:spLocks noChangeArrowheads="1"/>
          </p:cNvSpPr>
          <p:nvPr/>
        </p:nvSpPr>
        <p:spPr bwMode="auto">
          <a:xfrm>
            <a:off x="2895600" y="4267200"/>
            <a:ext cx="60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lang="en-US" altLang="zh-CN" b="1" i="1">
                <a:solidFill>
                  <a:srgbClr val="FF3300"/>
                </a:solidFill>
                <a:effectLst>
                  <a:outerShdw blurRad="38100" dist="38100" dir="2700000" algn="tl">
                    <a:srgbClr val="C0C0C0"/>
                  </a:outerShdw>
                </a:effectLst>
                <a:ea typeface="宋体" panose="02010600030101010101" pitchFamily="2" charset="-122"/>
              </a:rPr>
              <a:t>I</a:t>
            </a:r>
            <a:r>
              <a:rPr lang="en-US" altLang="zh-CN" b="1" baseline="-25000">
                <a:solidFill>
                  <a:srgbClr val="FF3300"/>
                </a:solidFill>
                <a:effectLst>
                  <a:outerShdw blurRad="38100" dist="38100" dir="2700000" algn="tl">
                    <a:srgbClr val="C0C0C0"/>
                  </a:outerShdw>
                </a:effectLst>
                <a:ea typeface="宋体" panose="02010600030101010101" pitchFamily="2" charset="-122"/>
              </a:rPr>
              <a:t>SC</a:t>
            </a:r>
            <a:endParaRPr lang="en-US" altLang="zh-CN" b="1" i="1">
              <a:solidFill>
                <a:srgbClr val="FF3300"/>
              </a:solidFill>
              <a:effectLst>
                <a:outerShdw blurRad="38100" dist="38100" dir="2700000" algn="tl">
                  <a:srgbClr val="C0C0C0"/>
                </a:outerShdw>
              </a:effectLst>
              <a:ea typeface="宋体" panose="02010600030101010101" pitchFamily="2" charset="-122"/>
            </a:endParaRPr>
          </a:p>
        </p:txBody>
      </p:sp>
      <p:sp>
        <p:nvSpPr>
          <p:cNvPr id="50190" name="Line 50"/>
          <p:cNvSpPr>
            <a:spLocks noChangeShapeType="1"/>
          </p:cNvSpPr>
          <p:nvPr/>
        </p:nvSpPr>
        <p:spPr bwMode="auto">
          <a:xfrm>
            <a:off x="914400" y="4267200"/>
            <a:ext cx="286543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1" name="Line 51"/>
          <p:cNvSpPr>
            <a:spLocks noChangeShapeType="1"/>
          </p:cNvSpPr>
          <p:nvPr/>
        </p:nvSpPr>
        <p:spPr bwMode="auto">
          <a:xfrm>
            <a:off x="1371600" y="2743200"/>
            <a:ext cx="0" cy="1752600"/>
          </a:xfrm>
          <a:prstGeom prst="line">
            <a:avLst/>
          </a:prstGeom>
          <a:noFill/>
          <a:ln w="381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924" name="Text Box 52"/>
          <p:cNvSpPr txBox="1">
            <a:spLocks noChangeArrowheads="1"/>
          </p:cNvSpPr>
          <p:nvPr/>
        </p:nvSpPr>
        <p:spPr bwMode="auto">
          <a:xfrm>
            <a:off x="611188" y="4724400"/>
            <a:ext cx="3200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defRPr/>
            </a:pPr>
            <a:r>
              <a:rPr kumimoji="1" lang="zh-CN" altLang="en-US">
                <a:solidFill>
                  <a:srgbClr val="FF3300"/>
                </a:solidFill>
                <a:effectLst>
                  <a:outerShdw blurRad="38100" dist="38100" dir="2700000" algn="tl">
                    <a:srgbClr val="C0C0C0"/>
                  </a:outerShdw>
                </a:effectLst>
              </a:rPr>
              <a:t>实际电源的端口特性</a:t>
            </a:r>
          </a:p>
        </p:txBody>
      </p:sp>
      <p:sp>
        <p:nvSpPr>
          <p:cNvPr id="79925" name="Text Box 53"/>
          <p:cNvSpPr txBox="1">
            <a:spLocks noChangeArrowheads="1"/>
          </p:cNvSpPr>
          <p:nvPr/>
        </p:nvSpPr>
        <p:spPr bwMode="auto">
          <a:xfrm>
            <a:off x="4284663" y="3284538"/>
            <a:ext cx="411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defRPr/>
            </a:pPr>
            <a:r>
              <a:rPr kumimoji="1" lang="zh-CN" altLang="en-US">
                <a:effectLst>
                  <a:outerShdw blurRad="38100" dist="38100" dir="2700000" algn="tl">
                    <a:srgbClr val="C0C0C0"/>
                  </a:outerShdw>
                </a:effectLst>
                <a:latin typeface="黑体" panose="02010609060101010101" pitchFamily="49" charset="-122"/>
              </a:rPr>
              <a:t>其端口伏安特性可表示为</a:t>
            </a:r>
            <a:r>
              <a:rPr kumimoji="1" lang="zh-CN" altLang="en-US" i="1">
                <a:effectLst>
                  <a:outerShdw blurRad="38100" dist="38100" dir="2700000" algn="tl">
                    <a:srgbClr val="C0C0C0"/>
                  </a:outerShdw>
                </a:effectLst>
                <a:latin typeface="黑体" panose="02010609060101010101" pitchFamily="49" charset="-122"/>
              </a:rPr>
              <a:t>            </a:t>
            </a:r>
          </a:p>
        </p:txBody>
      </p:sp>
      <p:sp>
        <p:nvSpPr>
          <p:cNvPr id="79926" name="Text Box 54"/>
          <p:cNvSpPr txBox="1">
            <a:spLocks noChangeArrowheads="1"/>
          </p:cNvSpPr>
          <p:nvPr/>
        </p:nvSpPr>
        <p:spPr bwMode="auto">
          <a:xfrm>
            <a:off x="4067175" y="4797425"/>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solidFill>
                  <a:schemeClr val="accent2"/>
                </a:solidFill>
                <a:latin typeface="Arial" panose="020B0604020202020204" pitchFamily="34" charset="0"/>
              </a:rPr>
              <a:t>其开路电压和短路电流分别为</a:t>
            </a:r>
          </a:p>
        </p:txBody>
      </p:sp>
      <p:graphicFrame>
        <p:nvGraphicFramePr>
          <p:cNvPr id="79927" name="Object 55"/>
          <p:cNvGraphicFramePr>
            <a:graphicFrameLocks noChangeAspect="1"/>
          </p:cNvGraphicFramePr>
          <p:nvPr/>
        </p:nvGraphicFramePr>
        <p:xfrm>
          <a:off x="4411663" y="5229225"/>
          <a:ext cx="3021012" cy="457200"/>
        </p:xfrm>
        <a:graphic>
          <a:graphicData uri="http://schemas.openxmlformats.org/presentationml/2006/ole">
            <mc:AlternateContent xmlns:mc="http://schemas.openxmlformats.org/markup-compatibility/2006">
              <mc:Choice xmlns:v="urn:schemas-microsoft-com:vml" Requires="v">
                <p:oleObj name="公式" r:id="rId10" imgW="1511300" imgH="228600" progId="Equation.3">
                  <p:embed/>
                </p:oleObj>
              </mc:Choice>
              <mc:Fallback>
                <p:oleObj name="公式" r:id="rId10" imgW="1511300" imgH="228600" progId="Equation.3">
                  <p:embed/>
                  <p:pic>
                    <p:nvPicPr>
                      <p:cNvPr id="0" name="Object 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1663" y="5229225"/>
                        <a:ext cx="30210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96" name="Rectangle 56"/>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3600">
                <a:solidFill>
                  <a:srgbClr val="FF0000"/>
                </a:solidFill>
              </a:rPr>
              <a:t>实际电源的两个电路模型</a:t>
            </a:r>
          </a:p>
        </p:txBody>
      </p:sp>
      <p:pic>
        <p:nvPicPr>
          <p:cNvPr id="20" name="已录下的声音">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7418678" y="3806741"/>
            <a:ext cx="609600" cy="609600"/>
          </a:xfrm>
          <a:prstGeom prst="rect">
            <a:avLst/>
          </a:prstGeom>
        </p:spPr>
      </p:pic>
      <p:pic>
        <p:nvPicPr>
          <p:cNvPr id="21" name="已录下的声音">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2"/>
          <a:stretch>
            <a:fillRect/>
          </a:stretch>
        </p:blipFill>
        <p:spPr>
          <a:xfrm>
            <a:off x="3835400" y="5229225"/>
            <a:ext cx="609600" cy="609600"/>
          </a:xfrm>
          <a:prstGeom prst="rect">
            <a:avLst/>
          </a:prstGeom>
        </p:spPr>
      </p:pic>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wipe(left)">
                                      <p:cBhvr>
                                        <p:cTn id="7" dur="500"/>
                                        <p:tgtEl>
                                          <p:spTgt spid="79878"/>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9875"/>
                                        </p:tgtEl>
                                        <p:attrNameLst>
                                          <p:attrName>style.visibility</p:attrName>
                                        </p:attrNameLst>
                                      </p:cBhvr>
                                      <p:to>
                                        <p:strVal val="visible"/>
                                      </p:to>
                                    </p:set>
                                    <p:animEffect transition="in" filter="randombar(horizontal)">
                                      <p:cBhvr>
                                        <p:cTn id="11" dur="500"/>
                                        <p:tgtEl>
                                          <p:spTgt spid="7987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9925"/>
                                        </p:tgtEl>
                                        <p:attrNameLst>
                                          <p:attrName>style.visibility</p:attrName>
                                        </p:attrNameLst>
                                      </p:cBhvr>
                                      <p:to>
                                        <p:strVal val="visible"/>
                                      </p:to>
                                    </p:set>
                                    <p:animEffect transition="in" filter="wipe(left)">
                                      <p:cBhvr>
                                        <p:cTn id="16" dur="500"/>
                                        <p:tgtEl>
                                          <p:spTgt spid="799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9874"/>
                                        </p:tgtEl>
                                        <p:attrNameLst>
                                          <p:attrName>style.visibility</p:attrName>
                                        </p:attrNameLst>
                                      </p:cBhvr>
                                      <p:to>
                                        <p:strVal val="visible"/>
                                      </p:to>
                                    </p:set>
                                    <p:animEffect transition="in" filter="wipe(left)">
                                      <p:cBhvr>
                                        <p:cTn id="21" dur="500"/>
                                        <p:tgtEl>
                                          <p:spTgt spid="79874"/>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799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9917"/>
                                        </p:tgtEl>
                                        <p:attrNameLst>
                                          <p:attrName>style.visibility</p:attrName>
                                        </p:attrNameLst>
                                      </p:cBhvr>
                                      <p:to>
                                        <p:strVal val="visible"/>
                                      </p:to>
                                    </p:set>
                                    <p:animEffect transition="in" filter="wipe(left)">
                                      <p:cBhvr>
                                        <p:cTn id="29" dur="500"/>
                                        <p:tgtEl>
                                          <p:spTgt spid="799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9921"/>
                                        </p:tgtEl>
                                        <p:attrNameLst>
                                          <p:attrName>style.visibility</p:attrName>
                                        </p:attrNameLst>
                                      </p:cBhvr>
                                      <p:to>
                                        <p:strVal val="visible"/>
                                      </p:to>
                                    </p:set>
                                    <p:animEffect transition="in" filter="wipe(left)">
                                      <p:cBhvr>
                                        <p:cTn id="34" dur="500"/>
                                        <p:tgtEl>
                                          <p:spTgt spid="79921"/>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nodeType="clickEffect">
                                  <p:stCondLst>
                                    <p:cond delay="0"/>
                                  </p:stCondLst>
                                  <p:childTnLst>
                                    <p:set>
                                      <p:cBhvr>
                                        <p:cTn id="38" dur="1" fill="hold">
                                          <p:stCondLst>
                                            <p:cond delay="0"/>
                                          </p:stCondLst>
                                        </p:cTn>
                                        <p:tgtEl>
                                          <p:spTgt spid="79916"/>
                                        </p:tgtEl>
                                        <p:attrNameLst>
                                          <p:attrName>style.visibility</p:attrName>
                                        </p:attrNameLst>
                                      </p:cBhvr>
                                      <p:to>
                                        <p:strVal val="visible"/>
                                      </p:to>
                                    </p:set>
                                    <p:animEffect transition="in" filter="strips(downRight)">
                                      <p:cBhvr>
                                        <p:cTn id="39" dur="500"/>
                                        <p:tgtEl>
                                          <p:spTgt spid="799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9924"/>
                                        </p:tgtEl>
                                        <p:attrNameLst>
                                          <p:attrName>style.visibility</p:attrName>
                                        </p:attrNameLst>
                                      </p:cBhvr>
                                      <p:to>
                                        <p:strVal val="visible"/>
                                      </p:to>
                                    </p:set>
                                    <p:animEffect transition="in" filter="wipe(left)">
                                      <p:cBhvr>
                                        <p:cTn id="44" dur="500"/>
                                        <p:tgtEl>
                                          <p:spTgt spid="7992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9879"/>
                                        </p:tgtEl>
                                        <p:attrNameLst>
                                          <p:attrName>style.visibility</p:attrName>
                                        </p:attrNameLst>
                                      </p:cBhvr>
                                      <p:to>
                                        <p:strVal val="visible"/>
                                      </p:to>
                                    </p:set>
                                    <p:animEffect transition="in" filter="wipe(left)">
                                      <p:cBhvr>
                                        <p:cTn id="49" dur="500"/>
                                        <p:tgtEl>
                                          <p:spTgt spid="79879"/>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79926"/>
                                        </p:tgtEl>
                                        <p:attrNameLst>
                                          <p:attrName>style.visibility</p:attrName>
                                        </p:attrNameLst>
                                      </p:cBhvr>
                                      <p:to>
                                        <p:strVal val="visible"/>
                                      </p:to>
                                    </p:set>
                                    <p:animEffect transition="in" filter="dissolve">
                                      <p:cBhvr>
                                        <p:cTn id="54" dur="1000"/>
                                        <p:tgtEl>
                                          <p:spTgt spid="79926"/>
                                        </p:tgtEl>
                                      </p:cBhvr>
                                    </p:animEffect>
                                  </p:childTnLst>
                                </p:cTn>
                              </p:par>
                              <p:par>
                                <p:cTn id="55" presetID="9" presetClass="entr" presetSubtype="0" fill="hold" nodeType="withEffect">
                                  <p:stCondLst>
                                    <p:cond delay="0"/>
                                  </p:stCondLst>
                                  <p:childTnLst>
                                    <p:set>
                                      <p:cBhvr>
                                        <p:cTn id="56" dur="1" fill="hold">
                                          <p:stCondLst>
                                            <p:cond delay="0"/>
                                          </p:stCondLst>
                                        </p:cTn>
                                        <p:tgtEl>
                                          <p:spTgt spid="79927"/>
                                        </p:tgtEl>
                                        <p:attrNameLst>
                                          <p:attrName>style.visibility</p:attrName>
                                        </p:attrNameLst>
                                      </p:cBhvr>
                                      <p:to>
                                        <p:strVal val="visible"/>
                                      </p:to>
                                    </p:set>
                                    <p:animEffect transition="in" filter="dissolve">
                                      <p:cBhvr>
                                        <p:cTn id="57" dur="1000"/>
                                        <p:tgtEl>
                                          <p:spTgt spid="7992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8" restart="whenNotActive" fill="hold" evtFilter="cancelBubble" nodeType="interactiveSeq">
                <p:stCondLst>
                  <p:cond evt="onClick" delay="0">
                    <p:tgtEl>
                      <p:spTgt spid="20"/>
                    </p:tgtEl>
                  </p:cond>
                </p:stCondLst>
                <p:endSync evt="end" delay="0">
                  <p:rtn val="all"/>
                </p:endSync>
                <p:childTnLst>
                  <p:par>
                    <p:cTn id="59" fill="hold">
                      <p:stCondLst>
                        <p:cond delay="0"/>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30411" fill="hold"/>
                                        <p:tgtEl>
                                          <p:spTgt spid="20"/>
                                        </p:tgtEl>
                                      </p:cBhvr>
                                    </p:cmd>
                                  </p:childTnLst>
                                </p:cTn>
                              </p:par>
                            </p:childTnLst>
                          </p:cTn>
                        </p:par>
                      </p:childTnLst>
                    </p:cTn>
                  </p:par>
                </p:childTnLst>
              </p:cTn>
              <p:nextCondLst>
                <p:cond evt="onClick" delay="0">
                  <p:tgtEl>
                    <p:spTgt spid="20"/>
                  </p:tgtEl>
                </p:cond>
              </p:nextCondLst>
            </p:seq>
            <p:audio>
              <p:cMediaNode vol="80000">
                <p:cTn id="63" fill="hold" display="0">
                  <p:stCondLst>
                    <p:cond delay="indefinite"/>
                  </p:stCondLst>
                  <p:endCondLst>
                    <p:cond evt="onStopAudio" delay="0">
                      <p:tgtEl>
                        <p:sldTgt/>
                      </p:tgtEl>
                    </p:cond>
                  </p:endCondLst>
                </p:cTn>
                <p:tgtEl>
                  <p:spTgt spid="20"/>
                </p:tgtEl>
              </p:cMediaNode>
            </p:audio>
            <p:seq concurrent="1" nextAc="seek">
              <p:cTn id="64" restart="whenNotActive" fill="hold" evtFilter="cancelBubble" nodeType="interactiveSeq">
                <p:stCondLst>
                  <p:cond evt="onClick" delay="0">
                    <p:tgtEl>
                      <p:spTgt spid="21"/>
                    </p:tgtEl>
                  </p:cond>
                </p:stCondLst>
                <p:endSync evt="end" delay="0">
                  <p:rtn val="all"/>
                </p:endSync>
                <p:childTnLst>
                  <p:par>
                    <p:cTn id="65" fill="hold">
                      <p:stCondLst>
                        <p:cond delay="0"/>
                      </p:stCondLst>
                      <p:childTnLst>
                        <p:par>
                          <p:cTn id="66" fill="hold">
                            <p:stCondLst>
                              <p:cond delay="0"/>
                            </p:stCondLst>
                            <p:childTnLst>
                              <p:par>
                                <p:cTn id="67" presetID="1" presetClass="mediacall" presetSubtype="0" fill="hold" nodeType="clickEffect">
                                  <p:stCondLst>
                                    <p:cond delay="0"/>
                                  </p:stCondLst>
                                  <p:childTnLst>
                                    <p:cmd type="call" cmd="playFrom(0.0)">
                                      <p:cBhvr>
                                        <p:cTn id="68" dur="16619" fill="hold"/>
                                        <p:tgtEl>
                                          <p:spTgt spid="21"/>
                                        </p:tgtEl>
                                      </p:cBhvr>
                                    </p:cmd>
                                  </p:childTnLst>
                                </p:cTn>
                              </p:par>
                            </p:childTnLst>
                          </p:cTn>
                        </p:par>
                      </p:childTnLst>
                    </p:cTn>
                  </p:par>
                </p:childTnLst>
              </p:cTn>
              <p:nextCondLst>
                <p:cond evt="onClick" delay="0">
                  <p:tgtEl>
                    <p:spTgt spid="21"/>
                  </p:tgtEl>
                </p:cond>
              </p:nextCondLst>
            </p:seq>
            <p:audio>
              <p:cMediaNode vol="80000">
                <p:cTn id="69" fill="hold" display="0">
                  <p:stCondLst>
                    <p:cond delay="indefinite"/>
                  </p:stCondLst>
                  <p:endCondLst>
                    <p:cond evt="onStopAudio" delay="0">
                      <p:tgtEl>
                        <p:sldTgt/>
                      </p:tgtEl>
                    </p:cond>
                  </p:endCondLst>
                </p:cTn>
                <p:tgtEl>
                  <p:spTgt spid="21"/>
                </p:tgtEl>
              </p:cMediaNode>
            </p:audio>
          </p:childTnLst>
        </p:cTn>
      </p:par>
    </p:tnLst>
    <p:bldLst>
      <p:bldP spid="79878" grpId="0" autoUpdateAnimBg="0"/>
      <p:bldP spid="79879" grpId="0" autoUpdateAnimBg="0"/>
      <p:bldP spid="79917" grpId="0" autoUpdateAnimBg="0"/>
      <p:bldP spid="79920" grpId="0" autoUpdateAnimBg="0"/>
      <p:bldP spid="79921" grpId="0" autoUpdateAnimBg="0"/>
      <p:bldP spid="79924" grpId="0" autoUpdateAnimBg="0"/>
      <p:bldP spid="79925" grpId="0" autoUpdateAnimBg="0"/>
      <p:bldP spid="7992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74ABAB83-8B78-48FD-AD08-2032FE1F71A4}" type="slidenum">
              <a:rPr lang="zh-CN" altLang="en-US" sz="1600" smtClean="0">
                <a:solidFill>
                  <a:srgbClr val="FFFF00"/>
                </a:solidFill>
                <a:ea typeface="宋体" panose="02010600030101010101" pitchFamily="2" charset="-122"/>
              </a:rPr>
              <a:t>60</a:t>
            </a:fld>
            <a:endParaRPr lang="en-US" altLang="zh-CN" sz="1600">
              <a:solidFill>
                <a:srgbClr val="FFFF00"/>
              </a:solidFill>
              <a:ea typeface="宋体" panose="02010600030101010101" pitchFamily="2" charset="-122"/>
            </a:endParaRPr>
          </a:p>
        </p:txBody>
      </p:sp>
      <p:sp>
        <p:nvSpPr>
          <p:cNvPr id="51203" name="Rectangle 26"/>
          <p:cNvSpPr>
            <a:spLocks noChangeArrowheads="1"/>
          </p:cNvSpPr>
          <p:nvPr/>
        </p:nvSpPr>
        <p:spPr bwMode="auto">
          <a:xfrm>
            <a:off x="250825" y="1125538"/>
            <a:ext cx="8713788" cy="129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buFontTx/>
              <a:buNone/>
            </a:pPr>
            <a:r>
              <a:rPr lang="zh-CN" altLang="en-US" sz="2400"/>
              <a:t>在图</a:t>
            </a:r>
            <a:r>
              <a:rPr lang="en-US" altLang="zh-CN" sz="2400"/>
              <a:t>1.4.5</a:t>
            </a:r>
            <a:r>
              <a:rPr lang="zh-CN" altLang="en-US" sz="2400"/>
              <a:t>所示直流电路中，已知额定功率</a:t>
            </a:r>
            <a:r>
              <a:rPr lang="en-US" altLang="zh-CN" sz="2400" b="1" i="1"/>
              <a:t>P</a:t>
            </a:r>
            <a:r>
              <a:rPr lang="en-US" altLang="zh-CN" sz="2400" b="1"/>
              <a:t>=60W</a:t>
            </a:r>
            <a:r>
              <a:rPr lang="en-US" altLang="zh-CN" sz="2400"/>
              <a:t>, </a:t>
            </a:r>
            <a:r>
              <a:rPr lang="zh-CN" altLang="en-US" sz="2400"/>
              <a:t>额定电压 </a:t>
            </a:r>
            <a:r>
              <a:rPr lang="en-US" altLang="zh-CN" sz="2400" b="1" i="1"/>
              <a:t>U</a:t>
            </a:r>
            <a:r>
              <a:rPr lang="en-US" altLang="zh-CN" sz="2400" b="1"/>
              <a:t>=30V</a:t>
            </a:r>
            <a:r>
              <a:rPr lang="zh-CN" altLang="en-US" sz="2400"/>
              <a:t> ，内阻</a:t>
            </a:r>
            <a:r>
              <a:rPr lang="en-US" altLang="zh-CN" sz="2400" b="1" i="1"/>
              <a:t>R</a:t>
            </a:r>
            <a:r>
              <a:rPr lang="en-US" altLang="zh-CN" sz="2400" b="1" baseline="-25000"/>
              <a:t>S</a:t>
            </a:r>
            <a:r>
              <a:rPr lang="en-US" altLang="zh-CN" sz="2400" b="1"/>
              <a:t>=0.5</a:t>
            </a:r>
            <a:r>
              <a:rPr lang="el-GR" altLang="zh-CN" sz="2400" b="1">
                <a:cs typeface="Times New Roman" panose="02020603050405020304" pitchFamily="18" charset="0"/>
              </a:rPr>
              <a:t>Ω</a:t>
            </a:r>
            <a:r>
              <a:rPr lang="en-US" altLang="zh-CN" sz="2400"/>
              <a:t> </a:t>
            </a:r>
            <a:r>
              <a:rPr lang="zh-CN" altLang="en-US" sz="2400"/>
              <a:t>，负载</a:t>
            </a:r>
            <a:r>
              <a:rPr lang="en-US" altLang="zh-CN" sz="2400" b="1" i="1"/>
              <a:t>R</a:t>
            </a:r>
            <a:r>
              <a:rPr lang="en-US" altLang="zh-CN" sz="2400" b="1" baseline="-25000"/>
              <a:t>L</a:t>
            </a:r>
            <a:r>
              <a:rPr lang="zh-CN" altLang="en-US" sz="2400"/>
              <a:t>可调，试求：</a:t>
            </a:r>
            <a:r>
              <a:rPr lang="en-US" altLang="zh-CN" sz="2400"/>
              <a:t>(1)</a:t>
            </a:r>
            <a:r>
              <a:rPr lang="zh-CN" altLang="en-US" sz="2400"/>
              <a:t>在额定工作状态下的电流及负载电阻；</a:t>
            </a:r>
            <a:r>
              <a:rPr lang="en-US" altLang="zh-CN" sz="2400"/>
              <a:t>(2)</a:t>
            </a:r>
            <a:r>
              <a:rPr lang="zh-CN" altLang="en-US" sz="2400"/>
              <a:t>开路电压；</a:t>
            </a:r>
            <a:r>
              <a:rPr lang="en-US" altLang="zh-CN" sz="2400"/>
              <a:t>(3)</a:t>
            </a:r>
            <a:r>
              <a:rPr lang="zh-CN" altLang="en-US" sz="2400"/>
              <a:t>短路电流。</a:t>
            </a:r>
          </a:p>
        </p:txBody>
      </p:sp>
      <p:sp>
        <p:nvSpPr>
          <p:cNvPr id="51204"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120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1206"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1207" name="Rectangle 9"/>
          <p:cNvSpPr>
            <a:spLocks noGrp="1" noChangeArrowheads="1"/>
          </p:cNvSpPr>
          <p:nvPr>
            <p:ph type="body" idx="1"/>
          </p:nvPr>
        </p:nvSpPr>
        <p:spPr>
          <a:xfrm>
            <a:off x="5867400" y="4724400"/>
            <a:ext cx="3313113" cy="431800"/>
          </a:xfrm>
        </p:spPr>
        <p:txBody>
          <a:bodyPr/>
          <a:lstStyle/>
          <a:p>
            <a:pPr algn="ctr">
              <a:lnSpc>
                <a:spcPct val="90000"/>
              </a:lnSpc>
              <a:buFont typeface="Wingdings" panose="05000000000000000000" pitchFamily="2" charset="2"/>
              <a:buNone/>
            </a:pPr>
            <a:r>
              <a:rPr lang="zh-CN" altLang="en-US" sz="2400"/>
              <a:t>图</a:t>
            </a:r>
            <a:r>
              <a:rPr lang="en-US" altLang="zh-CN" sz="2400" b="1"/>
              <a:t>1.4.5</a:t>
            </a:r>
            <a:r>
              <a:rPr lang="en-US" altLang="zh-CN" sz="2400"/>
              <a:t>  </a:t>
            </a:r>
            <a:r>
              <a:rPr lang="zh-CN" altLang="en-US" sz="2400"/>
              <a:t>例</a:t>
            </a:r>
            <a:r>
              <a:rPr lang="en-US" altLang="zh-CN" sz="2400" b="1"/>
              <a:t>1.4.1</a:t>
            </a:r>
            <a:r>
              <a:rPr lang="zh-CN" altLang="en-US" sz="2400"/>
              <a:t>电路</a:t>
            </a:r>
          </a:p>
        </p:txBody>
      </p:sp>
      <p:sp>
        <p:nvSpPr>
          <p:cNvPr id="10" name="Rectangle 9"/>
          <p:cNvSpPr>
            <a:spLocks noChangeArrowheads="1"/>
          </p:cNvSpPr>
          <p:nvPr/>
        </p:nvSpPr>
        <p:spPr bwMode="auto">
          <a:xfrm>
            <a:off x="611188" y="2324100"/>
            <a:ext cx="971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solidFill>
                  <a:srgbClr val="CC0000"/>
                </a:solidFill>
                <a:latin typeface="黑体" panose="02010609060101010101" pitchFamily="49" charset="-122"/>
              </a:rPr>
              <a:t>解</a:t>
            </a:r>
            <a:r>
              <a:rPr lang="zh-CN" altLang="en-US" sz="2400" b="1">
                <a:solidFill>
                  <a:srgbClr val="CC0000"/>
                </a:solidFill>
                <a:latin typeface="黑体" panose="02010609060101010101" pitchFamily="49" charset="-122"/>
              </a:rPr>
              <a:t>：</a:t>
            </a:r>
            <a:r>
              <a:rPr lang="zh-CN" altLang="en-US" sz="2400">
                <a:latin typeface="黑体" panose="02010609060101010101" pitchFamily="49" charset="-122"/>
              </a:rPr>
              <a:t> </a:t>
            </a:r>
          </a:p>
        </p:txBody>
      </p:sp>
      <p:graphicFrame>
        <p:nvGraphicFramePr>
          <p:cNvPr id="80912" name="Object 16"/>
          <p:cNvGraphicFramePr>
            <a:graphicFrameLocks noChangeAspect="1"/>
          </p:cNvGraphicFramePr>
          <p:nvPr/>
        </p:nvGraphicFramePr>
        <p:xfrm>
          <a:off x="900113" y="2903538"/>
          <a:ext cx="2438400" cy="812800"/>
        </p:xfrm>
        <a:graphic>
          <a:graphicData uri="http://schemas.openxmlformats.org/presentationml/2006/ole">
            <mc:AlternateContent xmlns:mc="http://schemas.openxmlformats.org/markup-compatibility/2006">
              <mc:Choice xmlns:v="urn:schemas-microsoft-com:vml" Requires="v">
                <p:oleObj name="公式" r:id="rId2" imgW="1218565" imgH="406400" progId="Equation.3">
                  <p:embed/>
                </p:oleObj>
              </mc:Choice>
              <mc:Fallback>
                <p:oleObj name="公式" r:id="rId2" imgW="1218565" imgH="406400" progId="Equation.3">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903538"/>
                        <a:ext cx="24384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13" name="Rectangle 17"/>
          <p:cNvSpPr>
            <a:spLocks noChangeArrowheads="1"/>
          </p:cNvSpPr>
          <p:nvPr/>
        </p:nvSpPr>
        <p:spPr bwMode="auto">
          <a:xfrm>
            <a:off x="611188" y="2636838"/>
            <a:ext cx="4392612"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20000"/>
              </a:lnSpc>
              <a:buFont typeface="Wingdings" panose="05000000000000000000" pitchFamily="2" charset="2"/>
              <a:buNone/>
            </a:pPr>
            <a:r>
              <a:rPr lang="zh-CN" altLang="en-US" sz="2400" b="1"/>
              <a:t>（</a:t>
            </a:r>
            <a:r>
              <a:rPr lang="en-US" altLang="zh-CN" sz="2400" b="1"/>
              <a:t>1</a:t>
            </a:r>
            <a:r>
              <a:rPr lang="zh-CN" altLang="en-US" sz="2400" b="1"/>
              <a:t>）</a:t>
            </a:r>
          </a:p>
          <a:p>
            <a:pPr>
              <a:lnSpc>
                <a:spcPct val="120000"/>
              </a:lnSpc>
              <a:buFont typeface="Wingdings" panose="05000000000000000000" pitchFamily="2" charset="2"/>
              <a:buNone/>
            </a:pPr>
            <a:endParaRPr lang="zh-CN" altLang="en-US" sz="2400" b="1"/>
          </a:p>
          <a:p>
            <a:pPr>
              <a:lnSpc>
                <a:spcPct val="120000"/>
              </a:lnSpc>
              <a:buFont typeface="Wingdings" panose="05000000000000000000" pitchFamily="2" charset="2"/>
              <a:buNone/>
            </a:pPr>
            <a:r>
              <a:rPr lang="zh-CN" altLang="en-US" sz="2400" b="1"/>
              <a:t>（</a:t>
            </a:r>
            <a:r>
              <a:rPr lang="en-US" altLang="zh-CN" sz="2400" b="1"/>
              <a:t>2</a:t>
            </a:r>
            <a:r>
              <a:rPr lang="zh-CN" altLang="en-US" sz="2400" b="1"/>
              <a:t>）</a:t>
            </a:r>
          </a:p>
          <a:p>
            <a:pPr>
              <a:lnSpc>
                <a:spcPct val="120000"/>
              </a:lnSpc>
              <a:buFont typeface="Wingdings" panose="05000000000000000000" pitchFamily="2" charset="2"/>
              <a:buNone/>
            </a:pPr>
            <a:endParaRPr lang="zh-CN" altLang="en-US" sz="2400" b="1"/>
          </a:p>
          <a:p>
            <a:pPr>
              <a:lnSpc>
                <a:spcPct val="120000"/>
              </a:lnSpc>
              <a:buFont typeface="Wingdings" panose="05000000000000000000" pitchFamily="2" charset="2"/>
              <a:buNone/>
            </a:pPr>
            <a:r>
              <a:rPr lang="zh-CN" altLang="en-US" sz="2400" b="1"/>
              <a:t>（</a:t>
            </a:r>
            <a:r>
              <a:rPr lang="en-US" altLang="zh-CN" sz="2400" b="1"/>
              <a:t>3</a:t>
            </a:r>
            <a:r>
              <a:rPr lang="zh-CN" altLang="en-US" sz="2400" b="1"/>
              <a:t>）</a:t>
            </a:r>
          </a:p>
        </p:txBody>
      </p:sp>
      <p:graphicFrame>
        <p:nvGraphicFramePr>
          <p:cNvPr id="80915" name="Object 19"/>
          <p:cNvGraphicFramePr>
            <a:graphicFrameLocks noChangeAspect="1"/>
          </p:cNvGraphicFramePr>
          <p:nvPr/>
        </p:nvGraphicFramePr>
        <p:xfrm>
          <a:off x="3565525" y="2903538"/>
          <a:ext cx="2590800" cy="812800"/>
        </p:xfrm>
        <a:graphic>
          <a:graphicData uri="http://schemas.openxmlformats.org/presentationml/2006/ole">
            <mc:AlternateContent xmlns:mc="http://schemas.openxmlformats.org/markup-compatibility/2006">
              <mc:Choice xmlns:v="urn:schemas-microsoft-com:vml" Requires="v">
                <p:oleObj name="公式" r:id="rId4" imgW="1294765" imgH="406400" progId="Equation.3">
                  <p:embed/>
                </p:oleObj>
              </mc:Choice>
              <mc:Fallback>
                <p:oleObj name="公式" r:id="rId4" imgW="1294765" imgH="406400" progId="Equation.3">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5525" y="2903538"/>
                        <a:ext cx="2590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17" name="Object 21"/>
          <p:cNvGraphicFramePr>
            <a:graphicFrameLocks noChangeAspect="1"/>
          </p:cNvGraphicFramePr>
          <p:nvPr/>
        </p:nvGraphicFramePr>
        <p:xfrm>
          <a:off x="755650" y="4195763"/>
          <a:ext cx="5205413" cy="457200"/>
        </p:xfrm>
        <a:graphic>
          <a:graphicData uri="http://schemas.openxmlformats.org/presentationml/2006/ole">
            <mc:AlternateContent xmlns:mc="http://schemas.openxmlformats.org/markup-compatibility/2006">
              <mc:Choice xmlns:v="urn:schemas-microsoft-com:vml" Requires="v">
                <p:oleObj name="公式" r:id="rId6" imgW="2603500" imgH="228600" progId="Equation.3">
                  <p:embed/>
                </p:oleObj>
              </mc:Choice>
              <mc:Fallback>
                <p:oleObj name="公式" r:id="rId6" imgW="2603500" imgH="228600" progId="Equation.3">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4195763"/>
                        <a:ext cx="5205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19" name="Object 23"/>
          <p:cNvGraphicFramePr>
            <a:graphicFrameLocks noChangeAspect="1"/>
          </p:cNvGraphicFramePr>
          <p:nvPr/>
        </p:nvGraphicFramePr>
        <p:xfrm>
          <a:off x="755650" y="5132388"/>
          <a:ext cx="3022600" cy="889000"/>
        </p:xfrm>
        <a:graphic>
          <a:graphicData uri="http://schemas.openxmlformats.org/presentationml/2006/ole">
            <mc:AlternateContent xmlns:mc="http://schemas.openxmlformats.org/markup-compatibility/2006">
              <mc:Choice xmlns:v="urn:schemas-microsoft-com:vml" Requires="v">
                <p:oleObj name="公式" r:id="rId8" imgW="1511300" imgH="444500" progId="Equation.3">
                  <p:embed/>
                </p:oleObj>
              </mc:Choice>
              <mc:Fallback>
                <p:oleObj name="公式" r:id="rId8" imgW="1511300" imgH="444500"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650" y="5132388"/>
                        <a:ext cx="30226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14" name="Rectangle 27"/>
          <p:cNvSpPr>
            <a:spLocks noGrp="1" noChangeArrowheads="1"/>
          </p:cNvSpPr>
          <p:nvPr>
            <p:ph type="title"/>
          </p:nvPr>
        </p:nvSpPr>
        <p:spPr/>
        <p:txBody>
          <a:bodyPr/>
          <a:lstStyle/>
          <a:p>
            <a:r>
              <a:rPr lang="en-US" altLang="zh-CN"/>
              <a:t>【</a:t>
            </a:r>
            <a:r>
              <a:rPr lang="zh-CN" altLang="en-US"/>
              <a:t>例</a:t>
            </a:r>
            <a:r>
              <a:rPr lang="en-US" altLang="zh-CN"/>
              <a:t>1.4.1】</a:t>
            </a:r>
            <a:endParaRPr lang="zh-CN" altLang="en-US"/>
          </a:p>
        </p:txBody>
      </p:sp>
      <p:graphicFrame>
        <p:nvGraphicFramePr>
          <p:cNvPr id="51215" name="Object 28"/>
          <p:cNvGraphicFramePr>
            <a:graphicFrameLocks noChangeAspect="1"/>
          </p:cNvGraphicFramePr>
          <p:nvPr/>
        </p:nvGraphicFramePr>
        <p:xfrm>
          <a:off x="6588125" y="2133600"/>
          <a:ext cx="2138363" cy="2433638"/>
        </p:xfrm>
        <a:graphic>
          <a:graphicData uri="http://schemas.openxmlformats.org/presentationml/2006/ole">
            <mc:AlternateContent xmlns:mc="http://schemas.openxmlformats.org/markup-compatibility/2006">
              <mc:Choice xmlns:v="urn:schemas-microsoft-com:vml" Requires="v">
                <p:oleObj name="Visio" r:id="rId10" imgW="1817370" imgH="2065655" progId="Visio.Drawing.11">
                  <p:embed/>
                </p:oleObj>
              </mc:Choice>
              <mc:Fallback>
                <p:oleObj name="Visio" r:id="rId10" imgW="1817370" imgH="2065655" progId="Visio.Drawing.11">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88125" y="2133600"/>
                        <a:ext cx="2138363" cy="243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0913">
                                            <p:txEl>
                                              <p:pRg st="0" end="0"/>
                                            </p:txEl>
                                          </p:spTgt>
                                        </p:tgtEl>
                                        <p:attrNameLst>
                                          <p:attrName>style.visibility</p:attrName>
                                        </p:attrNameLst>
                                      </p:cBhvr>
                                      <p:to>
                                        <p:strVal val="visible"/>
                                      </p:to>
                                    </p:set>
                                    <p:animEffect transition="in" filter="dissolve">
                                      <p:cBhvr>
                                        <p:cTn id="12" dur="1000"/>
                                        <p:tgtEl>
                                          <p:spTgt spid="809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0912"/>
                                        </p:tgtEl>
                                        <p:attrNameLst>
                                          <p:attrName>style.visibility</p:attrName>
                                        </p:attrNameLst>
                                      </p:cBhvr>
                                      <p:to>
                                        <p:strVal val="visible"/>
                                      </p:to>
                                    </p:set>
                                    <p:animEffect transition="in" filter="wipe(left)">
                                      <p:cBhvr>
                                        <p:cTn id="17" dur="1000"/>
                                        <p:tgtEl>
                                          <p:spTgt spid="809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0915"/>
                                        </p:tgtEl>
                                        <p:attrNameLst>
                                          <p:attrName>style.visibility</p:attrName>
                                        </p:attrNameLst>
                                      </p:cBhvr>
                                      <p:to>
                                        <p:strVal val="visible"/>
                                      </p:to>
                                    </p:set>
                                    <p:animEffect transition="in" filter="wipe(left)">
                                      <p:cBhvr>
                                        <p:cTn id="22" dur="1000"/>
                                        <p:tgtEl>
                                          <p:spTgt spid="809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0913">
                                            <p:txEl>
                                              <p:pRg st="2" end="2"/>
                                            </p:txEl>
                                          </p:spTgt>
                                        </p:tgtEl>
                                        <p:attrNameLst>
                                          <p:attrName>style.visibility</p:attrName>
                                        </p:attrNameLst>
                                      </p:cBhvr>
                                      <p:to>
                                        <p:strVal val="visible"/>
                                      </p:to>
                                    </p:set>
                                    <p:animEffect transition="in" filter="wipe(left)">
                                      <p:cBhvr>
                                        <p:cTn id="27" dur="1000"/>
                                        <p:tgtEl>
                                          <p:spTgt spid="8091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0917"/>
                                        </p:tgtEl>
                                        <p:attrNameLst>
                                          <p:attrName>style.visibility</p:attrName>
                                        </p:attrNameLst>
                                      </p:cBhvr>
                                      <p:to>
                                        <p:strVal val="visible"/>
                                      </p:to>
                                    </p:set>
                                    <p:animEffect transition="in" filter="wipe(left)">
                                      <p:cBhvr>
                                        <p:cTn id="32" dur="1000"/>
                                        <p:tgtEl>
                                          <p:spTgt spid="809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0913">
                                            <p:txEl>
                                              <p:pRg st="4" end="4"/>
                                            </p:txEl>
                                          </p:spTgt>
                                        </p:tgtEl>
                                        <p:attrNameLst>
                                          <p:attrName>style.visibility</p:attrName>
                                        </p:attrNameLst>
                                      </p:cBhvr>
                                      <p:to>
                                        <p:strVal val="visible"/>
                                      </p:to>
                                    </p:set>
                                    <p:animEffect transition="in" filter="wipe(left)">
                                      <p:cBhvr>
                                        <p:cTn id="37" dur="1000"/>
                                        <p:tgtEl>
                                          <p:spTgt spid="8091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0919"/>
                                        </p:tgtEl>
                                        <p:attrNameLst>
                                          <p:attrName>style.visibility</p:attrName>
                                        </p:attrNameLst>
                                      </p:cBhvr>
                                      <p:to>
                                        <p:strVal val="visible"/>
                                      </p:to>
                                    </p:set>
                                    <p:animEffect transition="in" filter="wipe(left)">
                                      <p:cBhvr>
                                        <p:cTn id="42" dur="1000"/>
                                        <p:tgtEl>
                                          <p:spTgt spid="80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E791EAA-8943-43E2-B3F4-8161ECADBC11}" type="slidenum">
              <a:rPr lang="zh-CN" altLang="en-US" sz="1600" smtClean="0">
                <a:solidFill>
                  <a:srgbClr val="FFFF00"/>
                </a:solidFill>
                <a:ea typeface="宋体" panose="02010600030101010101" pitchFamily="2" charset="-122"/>
              </a:rPr>
              <a:t>61</a:t>
            </a:fld>
            <a:endParaRPr lang="en-US" altLang="zh-CN" sz="1600">
              <a:solidFill>
                <a:srgbClr val="FFFF00"/>
              </a:solidFill>
              <a:ea typeface="宋体" panose="02010600030101010101" pitchFamily="2" charset="-122"/>
            </a:endParaRPr>
          </a:p>
        </p:txBody>
      </p:sp>
      <p:sp>
        <p:nvSpPr>
          <p:cNvPr id="52227" name="Rectangle 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222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222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2230" name="Rectangle 6"/>
          <p:cNvSpPr>
            <a:spLocks noGrp="1" noChangeArrowheads="1"/>
          </p:cNvSpPr>
          <p:nvPr>
            <p:ph type="body" idx="1"/>
          </p:nvPr>
        </p:nvSpPr>
        <p:spPr>
          <a:xfrm>
            <a:off x="4500563" y="3716338"/>
            <a:ext cx="3313112" cy="431800"/>
          </a:xfrm>
        </p:spPr>
        <p:txBody>
          <a:bodyPr/>
          <a:lstStyle/>
          <a:p>
            <a:pPr algn="ctr">
              <a:lnSpc>
                <a:spcPct val="90000"/>
              </a:lnSpc>
              <a:buFont typeface="Wingdings" panose="05000000000000000000" pitchFamily="2" charset="2"/>
              <a:buNone/>
            </a:pPr>
            <a:r>
              <a:rPr lang="zh-CN" altLang="en-US" sz="2400"/>
              <a:t>图</a:t>
            </a:r>
            <a:r>
              <a:rPr lang="en-US" altLang="zh-CN" sz="2400" b="1"/>
              <a:t>1.4.5</a:t>
            </a:r>
            <a:r>
              <a:rPr lang="en-US" altLang="zh-CN" sz="2400"/>
              <a:t>  </a:t>
            </a:r>
            <a:r>
              <a:rPr lang="zh-CN" altLang="en-US" sz="2400"/>
              <a:t>例</a:t>
            </a:r>
            <a:r>
              <a:rPr lang="en-US" altLang="zh-CN" sz="2400" b="1"/>
              <a:t>1.4.1</a:t>
            </a:r>
            <a:r>
              <a:rPr lang="zh-CN" altLang="en-US" sz="2400"/>
              <a:t>电路</a:t>
            </a:r>
          </a:p>
        </p:txBody>
      </p:sp>
      <p:graphicFrame>
        <p:nvGraphicFramePr>
          <p:cNvPr id="248840" name="Object 8"/>
          <p:cNvGraphicFramePr>
            <a:graphicFrameLocks noChangeAspect="1"/>
          </p:cNvGraphicFramePr>
          <p:nvPr/>
        </p:nvGraphicFramePr>
        <p:xfrm>
          <a:off x="1258888" y="2133600"/>
          <a:ext cx="1168400" cy="406400"/>
        </p:xfrm>
        <a:graphic>
          <a:graphicData uri="http://schemas.openxmlformats.org/presentationml/2006/ole">
            <mc:AlternateContent xmlns:mc="http://schemas.openxmlformats.org/markup-compatibility/2006">
              <mc:Choice xmlns:v="urn:schemas-microsoft-com:vml" Requires="v">
                <p:oleObj name="公式" r:id="rId2" imgW="584200" imgH="203200" progId="Equation.3">
                  <p:embed/>
                </p:oleObj>
              </mc:Choice>
              <mc:Fallback>
                <p:oleObj name="公式" r:id="rId2" imgW="584200" imgH="203200"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133600"/>
                        <a:ext cx="1168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8844" name="Object 12"/>
          <p:cNvGraphicFramePr>
            <a:graphicFrameLocks noChangeAspect="1"/>
          </p:cNvGraphicFramePr>
          <p:nvPr/>
        </p:nvGraphicFramePr>
        <p:xfrm>
          <a:off x="1187450" y="3141663"/>
          <a:ext cx="1574800" cy="457200"/>
        </p:xfrm>
        <a:graphic>
          <a:graphicData uri="http://schemas.openxmlformats.org/presentationml/2006/ole">
            <mc:AlternateContent xmlns:mc="http://schemas.openxmlformats.org/markup-compatibility/2006">
              <mc:Choice xmlns:v="urn:schemas-microsoft-com:vml" Requires="v">
                <p:oleObj name="公式" r:id="rId4" imgW="787400" imgH="228600" progId="Equation.3">
                  <p:embed/>
                </p:oleObj>
              </mc:Choice>
              <mc:Fallback>
                <p:oleObj name="公式" r:id="rId4" imgW="787400" imgH="2286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3141663"/>
                        <a:ext cx="157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2233" name="Rectangle 14"/>
          <p:cNvSpPr>
            <a:spLocks noGrp="1" noChangeArrowheads="1"/>
          </p:cNvSpPr>
          <p:nvPr>
            <p:ph type="title"/>
          </p:nvPr>
        </p:nvSpPr>
        <p:spPr/>
        <p:txBody>
          <a:bodyPr/>
          <a:lstStyle/>
          <a:p>
            <a:r>
              <a:rPr lang="en-US" altLang="zh-CN"/>
              <a:t>【</a:t>
            </a:r>
            <a:r>
              <a:rPr lang="zh-CN" altLang="en-US"/>
              <a:t>例</a:t>
            </a:r>
            <a:r>
              <a:rPr lang="en-US" altLang="zh-CN"/>
              <a:t>1.4.1】</a:t>
            </a:r>
            <a:endParaRPr lang="zh-CN" altLang="en-US"/>
          </a:p>
        </p:txBody>
      </p:sp>
      <p:graphicFrame>
        <p:nvGraphicFramePr>
          <p:cNvPr id="52234" name="Object 15"/>
          <p:cNvGraphicFramePr>
            <a:graphicFrameLocks noChangeAspect="1"/>
          </p:cNvGraphicFramePr>
          <p:nvPr/>
        </p:nvGraphicFramePr>
        <p:xfrm>
          <a:off x="5076825" y="1196975"/>
          <a:ext cx="2138363" cy="2433638"/>
        </p:xfrm>
        <a:graphic>
          <a:graphicData uri="http://schemas.openxmlformats.org/presentationml/2006/ole">
            <mc:AlternateContent xmlns:mc="http://schemas.openxmlformats.org/markup-compatibility/2006">
              <mc:Choice xmlns:v="urn:schemas-microsoft-com:vml" Requires="v">
                <p:oleObj name="Visio" r:id="rId6" imgW="1817370" imgH="2065655" progId="Visio.Drawing.11">
                  <p:embed/>
                </p:oleObj>
              </mc:Choice>
              <mc:Fallback>
                <p:oleObj name="Visio" r:id="rId6" imgW="1817370" imgH="2065655" progId="Visio.Drawing.11">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5" y="1196975"/>
                        <a:ext cx="2138363" cy="243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8848" name="Rectangle 16"/>
          <p:cNvSpPr>
            <a:spLocks noChangeArrowheads="1"/>
          </p:cNvSpPr>
          <p:nvPr/>
        </p:nvSpPr>
        <p:spPr bwMode="auto">
          <a:xfrm>
            <a:off x="539750" y="4365625"/>
            <a:ext cx="8280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由此可见，本题中短路电流是额定电流的</a:t>
            </a:r>
            <a:r>
              <a:rPr lang="en-US" altLang="zh-CN" sz="2400" b="1"/>
              <a:t>31</a:t>
            </a:r>
            <a:r>
              <a:rPr lang="zh-CN" altLang="en-US" sz="2400"/>
              <a:t>倍。由于一般内阻较小，故不可以将电压源短路，否则会因为短路电流太大而烧毁电源，因此电压源在实际使用时必须加短路保护。</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8840"/>
                                        </p:tgtEl>
                                        <p:attrNameLst>
                                          <p:attrName>style.visibility</p:attrName>
                                        </p:attrNameLst>
                                      </p:cBhvr>
                                      <p:to>
                                        <p:strVal val="visible"/>
                                      </p:to>
                                    </p:set>
                                    <p:animEffect transition="in" filter="wipe(left)">
                                      <p:cBhvr>
                                        <p:cTn id="7" dur="1000"/>
                                        <p:tgtEl>
                                          <p:spTgt spid="24884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48844"/>
                                        </p:tgtEl>
                                        <p:attrNameLst>
                                          <p:attrName>style.visibility</p:attrName>
                                        </p:attrNameLst>
                                      </p:cBhvr>
                                      <p:to>
                                        <p:strVal val="visible"/>
                                      </p:to>
                                    </p:set>
                                    <p:animEffect transition="in" filter="wipe(left)">
                                      <p:cBhvr>
                                        <p:cTn id="11" dur="1000"/>
                                        <p:tgtEl>
                                          <p:spTgt spid="2488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48848"/>
                                        </p:tgtEl>
                                        <p:attrNameLst>
                                          <p:attrName>style.visibility</p:attrName>
                                        </p:attrNameLst>
                                      </p:cBhvr>
                                      <p:to>
                                        <p:strVal val="visible"/>
                                      </p:to>
                                    </p:set>
                                    <p:animEffect transition="in" filter="dissolve">
                                      <p:cBhvr>
                                        <p:cTn id="16" dur="500"/>
                                        <p:tgtEl>
                                          <p:spTgt spid="248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4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472F0511-2146-40D8-B4C5-451D5A1D25B5}" type="slidenum">
              <a:rPr lang="zh-CN" altLang="en-US" sz="1600" smtClean="0">
                <a:solidFill>
                  <a:srgbClr val="FFFF00"/>
                </a:solidFill>
                <a:ea typeface="宋体" panose="02010600030101010101" pitchFamily="2" charset="-122"/>
              </a:rPr>
              <a:t>62</a:t>
            </a:fld>
            <a:endParaRPr lang="en-US" altLang="zh-CN" sz="1600">
              <a:solidFill>
                <a:srgbClr val="FFFF00"/>
              </a:solidFill>
              <a:ea typeface="宋体" panose="02010600030101010101" pitchFamily="2" charset="-122"/>
            </a:endParaRPr>
          </a:p>
        </p:txBody>
      </p:sp>
      <p:sp>
        <p:nvSpPr>
          <p:cNvPr id="53251" name="Rectangle 4"/>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3600">
                <a:solidFill>
                  <a:srgbClr val="FF0000"/>
                </a:solidFill>
              </a:rPr>
              <a:t>实际电源的两个电路模型</a:t>
            </a:r>
          </a:p>
        </p:txBody>
      </p:sp>
      <p:sp>
        <p:nvSpPr>
          <p:cNvPr id="53252" name="Text Box 5"/>
          <p:cNvSpPr txBox="1">
            <a:spLocks noChangeArrowheads="1"/>
          </p:cNvSpPr>
          <p:nvPr/>
        </p:nvSpPr>
        <p:spPr bwMode="auto">
          <a:xfrm>
            <a:off x="250825" y="1196975"/>
            <a:ext cx="837247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buFontTx/>
              <a:buNone/>
            </a:pPr>
            <a:r>
              <a:rPr lang="en-US" altLang="zh-CN" sz="2400">
                <a:solidFill>
                  <a:srgbClr val="FF0000"/>
                </a:solidFill>
              </a:rPr>
              <a:t>【</a:t>
            </a:r>
            <a:r>
              <a:rPr lang="zh-CN" altLang="en-US" sz="2400">
                <a:solidFill>
                  <a:srgbClr val="FF0000"/>
                </a:solidFill>
              </a:rPr>
              <a:t>例</a:t>
            </a:r>
            <a:r>
              <a:rPr lang="en-US" altLang="zh-CN" sz="2400">
                <a:solidFill>
                  <a:srgbClr val="FF0000"/>
                </a:solidFill>
              </a:rPr>
              <a:t>1.4.2】</a:t>
            </a:r>
            <a:r>
              <a:rPr lang="zh-CN" altLang="en-US" sz="2400"/>
              <a:t>计算如图</a:t>
            </a:r>
            <a:r>
              <a:rPr lang="en-US" altLang="zh-CN" sz="2400"/>
              <a:t>1.4.7</a:t>
            </a:r>
            <a:r>
              <a:rPr lang="zh-CN" altLang="en-US" sz="2400"/>
              <a:t>所示电路中的电压</a:t>
            </a:r>
            <a:r>
              <a:rPr lang="en-US" altLang="zh-CN" sz="2400" i="1"/>
              <a:t>U</a:t>
            </a:r>
            <a:r>
              <a:rPr lang="zh-CN" altLang="en-US" sz="2400"/>
              <a:t>、电流</a:t>
            </a:r>
            <a:r>
              <a:rPr lang="en-US" altLang="zh-CN" sz="2400" i="1"/>
              <a:t>I</a:t>
            </a:r>
            <a:r>
              <a:rPr lang="zh-CN" altLang="en-US" sz="2400"/>
              <a:t>及理想电压源、理想电流源的功率。 </a:t>
            </a:r>
            <a:r>
              <a:rPr lang="en-US" altLang="zh-CN" sz="2400"/>
              <a:t> </a:t>
            </a:r>
          </a:p>
        </p:txBody>
      </p:sp>
      <p:graphicFrame>
        <p:nvGraphicFramePr>
          <p:cNvPr id="312326" name="Object 6"/>
          <p:cNvGraphicFramePr/>
          <p:nvPr/>
        </p:nvGraphicFramePr>
        <p:xfrm>
          <a:off x="6011863" y="1844675"/>
          <a:ext cx="2457450" cy="2681288"/>
        </p:xfrm>
        <a:graphic>
          <a:graphicData uri="http://schemas.openxmlformats.org/presentationml/2006/ole">
            <mc:AlternateContent xmlns:mc="http://schemas.openxmlformats.org/markup-compatibility/2006">
              <mc:Choice xmlns:v="urn:schemas-microsoft-com:vml" Requires="v">
                <p:oleObj name="Visio" r:id="rId6" imgW="2349500" imgH="2578100" progId="Visio.Drawing.11">
                  <p:embed/>
                </p:oleObj>
              </mc:Choice>
              <mc:Fallback>
                <p:oleObj name="Visio" r:id="rId6" imgW="2349500" imgH="2578100" progId="Visio.Drawing.11">
                  <p:embed/>
                  <p:pic>
                    <p:nvPicPr>
                      <p:cNvPr id="0" name="Object 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1844675"/>
                        <a:ext cx="2457450" cy="268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2327" name="Text Box 7"/>
          <p:cNvSpPr txBox="1">
            <a:spLocks noChangeArrowheads="1"/>
          </p:cNvSpPr>
          <p:nvPr/>
        </p:nvSpPr>
        <p:spPr bwMode="auto">
          <a:xfrm>
            <a:off x="5867400" y="4508500"/>
            <a:ext cx="307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图</a:t>
            </a:r>
            <a:r>
              <a:rPr lang="en-US" altLang="zh-CN" sz="2400"/>
              <a:t>1.4.7 </a:t>
            </a:r>
            <a:r>
              <a:rPr lang="zh-CN" altLang="en-US" sz="2400"/>
              <a:t>例</a:t>
            </a:r>
            <a:r>
              <a:rPr lang="en-US" altLang="zh-CN" sz="2400"/>
              <a:t>1.4.2 </a:t>
            </a:r>
            <a:r>
              <a:rPr lang="zh-CN" altLang="en-US" sz="2400"/>
              <a:t>电路图</a:t>
            </a:r>
          </a:p>
        </p:txBody>
      </p:sp>
      <p:sp>
        <p:nvSpPr>
          <p:cNvPr id="312328" name="Text Box 8"/>
          <p:cNvSpPr txBox="1">
            <a:spLocks noChangeArrowheads="1"/>
          </p:cNvSpPr>
          <p:nvPr/>
        </p:nvSpPr>
        <p:spPr bwMode="auto">
          <a:xfrm>
            <a:off x="539750" y="2276475"/>
            <a:ext cx="3344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解：由电路图可得 </a:t>
            </a:r>
            <a:r>
              <a:rPr lang="en-US" altLang="zh-CN" sz="2400" i="1"/>
              <a:t>I</a:t>
            </a:r>
            <a:r>
              <a:rPr lang="en-US" altLang="zh-CN" sz="2400"/>
              <a:t>=1A</a:t>
            </a:r>
            <a:endParaRPr lang="zh-CN" altLang="en-US" sz="2400"/>
          </a:p>
        </p:txBody>
      </p:sp>
      <p:sp>
        <p:nvSpPr>
          <p:cNvPr id="53256" name="Rectangle 9"/>
          <p:cNvSpPr>
            <a:spLocks noChangeArrowheads="1"/>
          </p:cNvSpPr>
          <p:nvPr/>
        </p:nvSpPr>
        <p:spPr bwMode="auto">
          <a:xfrm>
            <a:off x="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312330" name="Object 10"/>
          <p:cNvGraphicFramePr>
            <a:graphicFrameLocks noChangeAspect="1"/>
          </p:cNvGraphicFramePr>
          <p:nvPr/>
        </p:nvGraphicFramePr>
        <p:xfrm>
          <a:off x="836613" y="2852738"/>
          <a:ext cx="3873500" cy="508000"/>
        </p:xfrm>
        <a:graphic>
          <a:graphicData uri="http://schemas.openxmlformats.org/presentationml/2006/ole">
            <mc:AlternateContent xmlns:mc="http://schemas.openxmlformats.org/markup-compatibility/2006">
              <mc:Choice xmlns:v="urn:schemas-microsoft-com:vml" Requires="v">
                <p:oleObj name="公式" r:id="rId8" imgW="1524000" imgH="203200" progId="Equation.3">
                  <p:embed/>
                </p:oleObj>
              </mc:Choice>
              <mc:Fallback>
                <p:oleObj name="公式" r:id="rId8" imgW="1524000" imgH="2032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613" y="2852738"/>
                        <a:ext cx="38735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8" name="Rectangle 11"/>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312332" name="Object 12"/>
          <p:cNvGraphicFramePr>
            <a:graphicFrameLocks noChangeAspect="1"/>
          </p:cNvGraphicFramePr>
          <p:nvPr/>
        </p:nvGraphicFramePr>
        <p:xfrm>
          <a:off x="849313" y="3589338"/>
          <a:ext cx="3371850" cy="541337"/>
        </p:xfrm>
        <a:graphic>
          <a:graphicData uri="http://schemas.openxmlformats.org/presentationml/2006/ole">
            <mc:AlternateContent xmlns:mc="http://schemas.openxmlformats.org/markup-compatibility/2006">
              <mc:Choice xmlns:v="urn:schemas-microsoft-com:vml" Requires="v">
                <p:oleObj name="公式" r:id="rId10" imgW="1345565" imgH="215900" progId="Equation.3">
                  <p:embed/>
                </p:oleObj>
              </mc:Choice>
              <mc:Fallback>
                <p:oleObj name="公式" r:id="rId10" imgW="1345565" imgH="2159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3" y="3589338"/>
                        <a:ext cx="3371850"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2333" name="Rectangle 13"/>
          <p:cNvSpPr>
            <a:spLocks noChangeArrowheads="1"/>
          </p:cNvSpPr>
          <p:nvPr/>
        </p:nvSpPr>
        <p:spPr bwMode="auto">
          <a:xfrm>
            <a:off x="4500563" y="3644900"/>
            <a:ext cx="107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2400"/>
              <a:t>(</a:t>
            </a:r>
            <a:r>
              <a:rPr lang="zh-CN" altLang="en-US" sz="2400"/>
              <a:t>产生</a:t>
            </a:r>
            <a:r>
              <a:rPr lang="en-US" altLang="zh-CN" sz="2400"/>
              <a:t>) </a:t>
            </a:r>
          </a:p>
        </p:txBody>
      </p:sp>
      <p:sp>
        <p:nvSpPr>
          <p:cNvPr id="53261" name="Rectangle 14"/>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312335" name="Object 15"/>
          <p:cNvGraphicFramePr>
            <a:graphicFrameLocks noChangeAspect="1"/>
          </p:cNvGraphicFramePr>
          <p:nvPr/>
        </p:nvGraphicFramePr>
        <p:xfrm>
          <a:off x="754063" y="4365625"/>
          <a:ext cx="2695575" cy="573088"/>
        </p:xfrm>
        <a:graphic>
          <a:graphicData uri="http://schemas.openxmlformats.org/presentationml/2006/ole">
            <mc:AlternateContent xmlns:mc="http://schemas.openxmlformats.org/markup-compatibility/2006">
              <mc:Choice xmlns:v="urn:schemas-microsoft-com:vml" Requires="v">
                <p:oleObj name="公式" r:id="rId12" imgW="1079500" imgH="228600" progId="Equation.3">
                  <p:embed/>
                </p:oleObj>
              </mc:Choice>
              <mc:Fallback>
                <p:oleObj name="公式" r:id="rId12" imgW="1079500" imgH="228600"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063" y="4365625"/>
                        <a:ext cx="269557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2336" name="Rectangle 16"/>
          <p:cNvSpPr>
            <a:spLocks noChangeArrowheads="1"/>
          </p:cNvSpPr>
          <p:nvPr/>
        </p:nvSpPr>
        <p:spPr bwMode="auto">
          <a:xfrm>
            <a:off x="3786188" y="4365625"/>
            <a:ext cx="107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2400"/>
              <a:t>(</a:t>
            </a:r>
            <a:r>
              <a:rPr lang="zh-CN" altLang="en-US" sz="2400"/>
              <a:t>吸收</a:t>
            </a:r>
            <a:r>
              <a:rPr lang="en-US" altLang="zh-CN" sz="2400"/>
              <a:t>) </a:t>
            </a:r>
          </a:p>
        </p:txBody>
      </p:sp>
      <p:sp>
        <p:nvSpPr>
          <p:cNvPr id="312337" name="Rectangle 17"/>
          <p:cNvSpPr>
            <a:spLocks noChangeArrowheads="1"/>
          </p:cNvSpPr>
          <p:nvPr/>
        </p:nvSpPr>
        <p:spPr bwMode="auto">
          <a:xfrm>
            <a:off x="539750" y="5157788"/>
            <a:ext cx="6661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电源在电路中不一定都是提供功率，充当电源！ </a:t>
            </a:r>
          </a:p>
        </p:txBody>
      </p:sp>
      <p:pic>
        <p:nvPicPr>
          <p:cNvPr id="2" name="已录下的声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562312" y="3609319"/>
            <a:ext cx="609600" cy="609600"/>
          </a:xfrm>
          <a:prstGeom prst="rect">
            <a:avLst/>
          </a:prstGeom>
        </p:spPr>
      </p:pic>
      <p:pic>
        <p:nvPicPr>
          <p:cNvPr id="4" name="已录下的声音">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7102475" y="5138738"/>
            <a:ext cx="609600" cy="60960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12326"/>
                                        </p:tgtEl>
                                        <p:attrNameLst>
                                          <p:attrName>style.visibility</p:attrName>
                                        </p:attrNameLst>
                                      </p:cBhvr>
                                      <p:to>
                                        <p:strVal val="visible"/>
                                      </p:to>
                                    </p:set>
                                    <p:animEffect transition="in" filter="dissolve">
                                      <p:cBhvr>
                                        <p:cTn id="7" dur="500"/>
                                        <p:tgtEl>
                                          <p:spTgt spid="31232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12327"/>
                                        </p:tgtEl>
                                        <p:attrNameLst>
                                          <p:attrName>style.visibility</p:attrName>
                                        </p:attrNameLst>
                                      </p:cBhvr>
                                      <p:to>
                                        <p:strVal val="visible"/>
                                      </p:to>
                                    </p:set>
                                    <p:animEffect transition="in" filter="dissolve">
                                      <p:cBhvr>
                                        <p:cTn id="11" dur="500"/>
                                        <p:tgtEl>
                                          <p:spTgt spid="3123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2328"/>
                                        </p:tgtEl>
                                        <p:attrNameLst>
                                          <p:attrName>style.visibility</p:attrName>
                                        </p:attrNameLst>
                                      </p:cBhvr>
                                      <p:to>
                                        <p:strVal val="visible"/>
                                      </p:to>
                                    </p:set>
                                    <p:animEffect transition="in" filter="wipe(left)">
                                      <p:cBhvr>
                                        <p:cTn id="16" dur="500"/>
                                        <p:tgtEl>
                                          <p:spTgt spid="3123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2330"/>
                                        </p:tgtEl>
                                        <p:attrNameLst>
                                          <p:attrName>style.visibility</p:attrName>
                                        </p:attrNameLst>
                                      </p:cBhvr>
                                      <p:to>
                                        <p:strVal val="visible"/>
                                      </p:to>
                                    </p:set>
                                    <p:animEffect transition="in" filter="wipe(left)">
                                      <p:cBhvr>
                                        <p:cTn id="21" dur="500"/>
                                        <p:tgtEl>
                                          <p:spTgt spid="3123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12332"/>
                                        </p:tgtEl>
                                        <p:attrNameLst>
                                          <p:attrName>style.visibility</p:attrName>
                                        </p:attrNameLst>
                                      </p:cBhvr>
                                      <p:to>
                                        <p:strVal val="visible"/>
                                      </p:to>
                                    </p:set>
                                    <p:animEffect transition="in" filter="wipe(left)">
                                      <p:cBhvr>
                                        <p:cTn id="26" dur="500"/>
                                        <p:tgtEl>
                                          <p:spTgt spid="3123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12333"/>
                                        </p:tgtEl>
                                        <p:attrNameLst>
                                          <p:attrName>style.visibility</p:attrName>
                                        </p:attrNameLst>
                                      </p:cBhvr>
                                      <p:to>
                                        <p:strVal val="visible"/>
                                      </p:to>
                                    </p:set>
                                    <p:animEffect transition="in" filter="wipe(left)">
                                      <p:cBhvr>
                                        <p:cTn id="31" dur="500"/>
                                        <p:tgtEl>
                                          <p:spTgt spid="31233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12335"/>
                                        </p:tgtEl>
                                        <p:attrNameLst>
                                          <p:attrName>style.visibility</p:attrName>
                                        </p:attrNameLst>
                                      </p:cBhvr>
                                      <p:to>
                                        <p:strVal val="visible"/>
                                      </p:to>
                                    </p:set>
                                    <p:animEffect transition="in" filter="wipe(left)">
                                      <p:cBhvr>
                                        <p:cTn id="36" dur="500"/>
                                        <p:tgtEl>
                                          <p:spTgt spid="31233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12336"/>
                                        </p:tgtEl>
                                        <p:attrNameLst>
                                          <p:attrName>style.visibility</p:attrName>
                                        </p:attrNameLst>
                                      </p:cBhvr>
                                      <p:to>
                                        <p:strVal val="visible"/>
                                      </p:to>
                                    </p:set>
                                    <p:animEffect transition="in" filter="wipe(left)">
                                      <p:cBhvr>
                                        <p:cTn id="41" dur="500"/>
                                        <p:tgtEl>
                                          <p:spTgt spid="3123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12337"/>
                                        </p:tgtEl>
                                        <p:attrNameLst>
                                          <p:attrName>style.visibility</p:attrName>
                                        </p:attrNameLst>
                                      </p:cBhvr>
                                      <p:to>
                                        <p:strVal val="visible"/>
                                      </p:to>
                                    </p:set>
                                    <p:animEffect transition="in" filter="wipe(left)">
                                      <p:cBhvr>
                                        <p:cTn id="46" dur="500"/>
                                        <p:tgtEl>
                                          <p:spTgt spid="31233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7" restart="whenNotActive" fill="hold" evtFilter="cancelBubble" nodeType="interactiveSeq">
                <p:stCondLst>
                  <p:cond evt="onClick" delay="0">
                    <p:tgtEl>
                      <p:spTgt spid="2"/>
                    </p:tgtEl>
                  </p:cond>
                </p:stCondLst>
                <p:endSync evt="end" delay="0">
                  <p:rtn val="all"/>
                </p:endSync>
                <p:childTnLst>
                  <p:par>
                    <p:cTn id="48" fill="hold">
                      <p:stCondLst>
                        <p:cond delay="0"/>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23734" fill="hold"/>
                                        <p:tgtEl>
                                          <p:spTgt spid="2"/>
                                        </p:tgtEl>
                                      </p:cBhvr>
                                    </p:cmd>
                                  </p:childTnLst>
                                </p:cTn>
                              </p:par>
                            </p:childTnLst>
                          </p:cTn>
                        </p:par>
                      </p:childTnLst>
                    </p:cTn>
                  </p:par>
                </p:childTnLst>
              </p:cTn>
              <p:nextCondLst>
                <p:cond evt="onClick" delay="0">
                  <p:tgtEl>
                    <p:spTgt spid="2"/>
                  </p:tgtEl>
                </p:cond>
              </p:nextCondLst>
            </p:seq>
            <p:audio>
              <p:cMediaNode vol="80000">
                <p:cTn id="52" fill="hold" display="0">
                  <p:stCondLst>
                    <p:cond delay="indefinite"/>
                  </p:stCondLst>
                  <p:endCondLst>
                    <p:cond evt="onStopAudio" delay="0">
                      <p:tgtEl>
                        <p:sldTgt/>
                      </p:tgtEl>
                    </p:cond>
                  </p:endCondLst>
                </p:cTn>
                <p:tgtEl>
                  <p:spTgt spid="2"/>
                </p:tgtEl>
              </p:cMediaNode>
            </p:audio>
            <p:seq concurrent="1" nextAc="seek">
              <p:cTn id="53" restart="whenNotActive" fill="hold" evtFilter="cancelBubble" nodeType="interactiveSeq">
                <p:stCondLst>
                  <p:cond evt="onClick" delay="0">
                    <p:tgtEl>
                      <p:spTgt spid="4"/>
                    </p:tgtEl>
                  </p:cond>
                </p:stCondLst>
                <p:endSync evt="end" delay="0">
                  <p:rtn val="all"/>
                </p:endSync>
                <p:childTnLst>
                  <p:par>
                    <p:cTn id="54" fill="hold">
                      <p:stCondLst>
                        <p:cond delay="0"/>
                      </p:stCondLst>
                      <p:childTnLst>
                        <p:par>
                          <p:cTn id="55" fill="hold">
                            <p:stCondLst>
                              <p:cond delay="0"/>
                            </p:stCondLst>
                            <p:childTnLst>
                              <p:par>
                                <p:cTn id="56" presetID="1" presetClass="mediacall" presetSubtype="0" fill="hold" nodeType="clickEffect">
                                  <p:stCondLst>
                                    <p:cond delay="0"/>
                                  </p:stCondLst>
                                  <p:childTnLst>
                                    <p:cmd type="call" cmd="playFrom(0.0)">
                                      <p:cBhvr>
                                        <p:cTn id="57" dur="9722" fill="hold"/>
                                        <p:tgtEl>
                                          <p:spTgt spid="4"/>
                                        </p:tgtEl>
                                      </p:cBhvr>
                                    </p:cmd>
                                  </p:childTnLst>
                                </p:cTn>
                              </p:par>
                            </p:childTnLst>
                          </p:cTn>
                        </p:par>
                      </p:childTnLst>
                    </p:cTn>
                  </p:par>
                </p:childTnLst>
              </p:cTn>
              <p:nextCondLst>
                <p:cond evt="onClick" delay="0">
                  <p:tgtEl>
                    <p:spTgt spid="4"/>
                  </p:tgtEl>
                </p:cond>
              </p:nextCondLst>
            </p:seq>
            <p:audio>
              <p:cMediaNode vol="80000">
                <p:cTn id="58" fill="hold" display="0">
                  <p:stCondLst>
                    <p:cond delay="indefinite"/>
                  </p:stCondLst>
                  <p:endCondLst>
                    <p:cond evt="onStopAudio" delay="0">
                      <p:tgtEl>
                        <p:sldTgt/>
                      </p:tgtEl>
                    </p:cond>
                  </p:endCondLst>
                </p:cTn>
                <p:tgtEl>
                  <p:spTgt spid="4"/>
                </p:tgtEl>
              </p:cMediaNode>
            </p:audio>
          </p:childTnLst>
        </p:cTn>
      </p:par>
    </p:tnLst>
    <p:bldLst>
      <p:bldP spid="312327" grpId="0"/>
      <p:bldP spid="312328" grpId="0"/>
      <p:bldP spid="312333" grpId="0"/>
      <p:bldP spid="312336" grpId="0"/>
      <p:bldP spid="31233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BF8DD188-0D41-4C57-8222-F3AD374BBC24}" type="slidenum">
              <a:rPr lang="zh-CN" altLang="en-US" sz="1600" smtClean="0">
                <a:solidFill>
                  <a:srgbClr val="FFFF00"/>
                </a:solidFill>
                <a:ea typeface="宋体" panose="02010600030101010101" pitchFamily="2" charset="-122"/>
              </a:rPr>
              <a:t>63</a:t>
            </a:fld>
            <a:endParaRPr lang="en-US" altLang="zh-CN" sz="1600">
              <a:solidFill>
                <a:srgbClr val="FFFF00"/>
              </a:solidFill>
              <a:ea typeface="宋体" panose="02010600030101010101" pitchFamily="2" charset="-122"/>
            </a:endParaRPr>
          </a:p>
        </p:txBody>
      </p:sp>
      <p:sp>
        <p:nvSpPr>
          <p:cNvPr id="54275" name="Rectangle 5"/>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3600">
                <a:solidFill>
                  <a:srgbClr val="FF0000"/>
                </a:solidFill>
              </a:rPr>
              <a:t>电源小结</a:t>
            </a:r>
          </a:p>
        </p:txBody>
      </p:sp>
      <p:sp>
        <p:nvSpPr>
          <p:cNvPr id="313350" name="Text Box 6"/>
          <p:cNvSpPr txBox="1">
            <a:spLocks noChangeArrowheads="1"/>
          </p:cNvSpPr>
          <p:nvPr/>
        </p:nvSpPr>
        <p:spPr bwMode="auto">
          <a:xfrm>
            <a:off x="303213" y="4508500"/>
            <a:ext cx="828198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t>5</a:t>
            </a:r>
            <a:r>
              <a:rPr lang="zh-CN" altLang="en-US" sz="2400"/>
              <a:t>、无论是电压源模型、电流源模型，还是理想电压源、理想电流源，其输出特性均由电源自身决定，称为独立电源</a:t>
            </a:r>
            <a:r>
              <a:rPr lang="en-US" altLang="zh-CN" sz="2400"/>
              <a:t>(</a:t>
            </a:r>
            <a:r>
              <a:rPr lang="zh-CN" altLang="en-US" sz="2400"/>
              <a:t>简称独立源</a:t>
            </a:r>
            <a:r>
              <a:rPr lang="en-US" altLang="zh-CN" sz="2400"/>
              <a:t>)</a:t>
            </a:r>
            <a:r>
              <a:rPr lang="zh-CN" altLang="en-US" sz="2400"/>
              <a:t>。 </a:t>
            </a:r>
          </a:p>
        </p:txBody>
      </p:sp>
      <p:sp>
        <p:nvSpPr>
          <p:cNvPr id="313351" name="Text Box 7"/>
          <p:cNvSpPr txBox="1">
            <a:spLocks noChangeArrowheads="1"/>
          </p:cNvSpPr>
          <p:nvPr/>
        </p:nvSpPr>
        <p:spPr bwMode="auto">
          <a:xfrm>
            <a:off x="303213" y="1196975"/>
            <a:ext cx="704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t>1</a:t>
            </a:r>
            <a:r>
              <a:rPr lang="zh-CN" altLang="en-US" sz="2400"/>
              <a:t>、理想电压源输出电压恒定，电流由外电路确定。</a:t>
            </a:r>
          </a:p>
        </p:txBody>
      </p:sp>
      <p:sp>
        <p:nvSpPr>
          <p:cNvPr id="313352" name="Text Box 8"/>
          <p:cNvSpPr txBox="1">
            <a:spLocks noChangeArrowheads="1"/>
          </p:cNvSpPr>
          <p:nvPr/>
        </p:nvSpPr>
        <p:spPr bwMode="auto">
          <a:xfrm>
            <a:off x="303213" y="1841500"/>
            <a:ext cx="704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t>2</a:t>
            </a:r>
            <a:r>
              <a:rPr lang="zh-CN" altLang="en-US" sz="2400"/>
              <a:t>、理想电流源输出电流恒定，电压由外电路确定。</a:t>
            </a:r>
          </a:p>
        </p:txBody>
      </p:sp>
      <p:sp>
        <p:nvSpPr>
          <p:cNvPr id="313353" name="Text Box 9"/>
          <p:cNvSpPr txBox="1">
            <a:spLocks noChangeArrowheads="1"/>
          </p:cNvSpPr>
          <p:nvPr/>
        </p:nvSpPr>
        <p:spPr bwMode="auto">
          <a:xfrm>
            <a:off x="303213" y="2487613"/>
            <a:ext cx="83010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t>3</a:t>
            </a:r>
            <a:r>
              <a:rPr lang="zh-CN" altLang="en-US" sz="2400"/>
              <a:t>、实际电压源模型由电压源串联内阻</a:t>
            </a:r>
            <a:r>
              <a:rPr lang="en-US" altLang="zh-CN" sz="2400" i="1"/>
              <a:t>R</a:t>
            </a:r>
            <a:r>
              <a:rPr lang="en-US" altLang="zh-CN" sz="2400" baseline="-25000"/>
              <a:t>S</a:t>
            </a:r>
            <a:r>
              <a:rPr lang="zh-CN" altLang="en-US" sz="2400"/>
              <a:t>组成，使用时应避免端口短路。</a:t>
            </a:r>
          </a:p>
        </p:txBody>
      </p:sp>
      <p:sp>
        <p:nvSpPr>
          <p:cNvPr id="313354" name="Text Box 10"/>
          <p:cNvSpPr txBox="1">
            <a:spLocks noChangeArrowheads="1"/>
          </p:cNvSpPr>
          <p:nvPr/>
        </p:nvSpPr>
        <p:spPr bwMode="auto">
          <a:xfrm>
            <a:off x="303213" y="3497263"/>
            <a:ext cx="83724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a:t>4</a:t>
            </a:r>
            <a:r>
              <a:rPr lang="zh-CN" altLang="en-US" sz="2400"/>
              <a:t>、实际电流源模型由电流源并联内阻</a:t>
            </a:r>
            <a:r>
              <a:rPr lang="en-US" altLang="zh-CN" sz="2400" i="1"/>
              <a:t>R</a:t>
            </a:r>
            <a:r>
              <a:rPr lang="en-US" altLang="zh-CN" sz="2400" baseline="-25000"/>
              <a:t>S</a:t>
            </a:r>
            <a:r>
              <a:rPr lang="zh-CN" altLang="en-US" sz="2400"/>
              <a:t>组成，使用时应避免端口开路。</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3351"/>
                                        </p:tgtEl>
                                        <p:attrNameLst>
                                          <p:attrName>style.visibility</p:attrName>
                                        </p:attrNameLst>
                                      </p:cBhvr>
                                      <p:to>
                                        <p:strVal val="visible"/>
                                      </p:to>
                                    </p:set>
                                    <p:animEffect transition="in" filter="dissolve">
                                      <p:cBhvr>
                                        <p:cTn id="7" dur="500"/>
                                        <p:tgtEl>
                                          <p:spTgt spid="3133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3352"/>
                                        </p:tgtEl>
                                        <p:attrNameLst>
                                          <p:attrName>style.visibility</p:attrName>
                                        </p:attrNameLst>
                                      </p:cBhvr>
                                      <p:to>
                                        <p:strVal val="visible"/>
                                      </p:to>
                                    </p:set>
                                    <p:animEffect transition="in" filter="dissolve">
                                      <p:cBhvr>
                                        <p:cTn id="12" dur="500"/>
                                        <p:tgtEl>
                                          <p:spTgt spid="31335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3353"/>
                                        </p:tgtEl>
                                        <p:attrNameLst>
                                          <p:attrName>style.visibility</p:attrName>
                                        </p:attrNameLst>
                                      </p:cBhvr>
                                      <p:to>
                                        <p:strVal val="visible"/>
                                      </p:to>
                                    </p:set>
                                    <p:animEffect transition="in" filter="dissolve">
                                      <p:cBhvr>
                                        <p:cTn id="17" dur="500"/>
                                        <p:tgtEl>
                                          <p:spTgt spid="31335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13354"/>
                                        </p:tgtEl>
                                        <p:attrNameLst>
                                          <p:attrName>style.visibility</p:attrName>
                                        </p:attrNameLst>
                                      </p:cBhvr>
                                      <p:to>
                                        <p:strVal val="visible"/>
                                      </p:to>
                                    </p:set>
                                    <p:animEffect transition="in" filter="dissolve">
                                      <p:cBhvr>
                                        <p:cTn id="22" dur="500"/>
                                        <p:tgtEl>
                                          <p:spTgt spid="31335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3350"/>
                                        </p:tgtEl>
                                        <p:attrNameLst>
                                          <p:attrName>style.visibility</p:attrName>
                                        </p:attrNameLst>
                                      </p:cBhvr>
                                      <p:to>
                                        <p:strVal val="visible"/>
                                      </p:to>
                                    </p:set>
                                    <p:animEffect transition="in" filter="dissolve">
                                      <p:cBhvr>
                                        <p:cTn id="27" dur="500"/>
                                        <p:tgtEl>
                                          <p:spTgt spid="313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50" grpId="0"/>
      <p:bldP spid="313351" grpId="0"/>
      <p:bldP spid="313352" grpId="0"/>
      <p:bldP spid="313353" grpId="0"/>
      <p:bldP spid="31335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a:t>第一章  直  流  电   路 </a:t>
            </a:r>
            <a:endParaRPr lang="en-US" altLang="zh-CN"/>
          </a:p>
        </p:txBody>
      </p:sp>
      <p:grpSp>
        <p:nvGrpSpPr>
          <p:cNvPr id="31747" name="Group 15"/>
          <p:cNvGrpSpPr/>
          <p:nvPr/>
        </p:nvGrpSpPr>
        <p:grpSpPr bwMode="auto">
          <a:xfrm>
            <a:off x="336550" y="909638"/>
            <a:ext cx="8389938" cy="5367337"/>
            <a:chOff x="862" y="730"/>
            <a:chExt cx="4218" cy="2655"/>
          </a:xfrm>
        </p:grpSpPr>
        <p:sp>
          <p:nvSpPr>
            <p:cNvPr id="31753" name="AutoShape 7"/>
            <p:cNvSpPr>
              <a:spLocks noChangeArrowheads="1"/>
            </p:cNvSpPr>
            <p:nvPr/>
          </p:nvSpPr>
          <p:spPr bwMode="auto">
            <a:xfrm>
              <a:off x="862" y="1003"/>
              <a:ext cx="4218" cy="2382"/>
            </a:xfrm>
            <a:prstGeom prst="roundRect">
              <a:avLst>
                <a:gd name="adj" fmla="val 5542"/>
              </a:avLst>
            </a:prstGeom>
            <a:noFill/>
            <a:ln w="38100">
              <a:solidFill>
                <a:srgbClr val="45836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4" name="Text Box 6"/>
            <p:cNvSpPr txBox="1">
              <a:spLocks noChangeArrowheads="1"/>
            </p:cNvSpPr>
            <p:nvPr/>
          </p:nvSpPr>
          <p:spPr bwMode="auto">
            <a:xfrm>
              <a:off x="1725" y="857"/>
              <a:ext cx="1799" cy="2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458361"/>
                  </a:solidFill>
                </a:rPr>
                <a:t>    本  节  小  结</a:t>
              </a:r>
            </a:p>
          </p:txBody>
        </p:sp>
        <p:sp>
          <p:nvSpPr>
            <p:cNvPr id="31755" name="Oval 4"/>
            <p:cNvSpPr>
              <a:spLocks noChangeArrowheads="1"/>
            </p:cNvSpPr>
            <p:nvPr/>
          </p:nvSpPr>
          <p:spPr bwMode="auto">
            <a:xfrm>
              <a:off x="1376" y="730"/>
              <a:ext cx="771" cy="499"/>
            </a:xfrm>
            <a:prstGeom prst="ellipse">
              <a:avLst/>
            </a:prstGeom>
            <a:gradFill rotWithShape="1">
              <a:gsLst>
                <a:gs pos="0">
                  <a:srgbClr val="458361">
                    <a:alpha val="46999"/>
                  </a:srgbClr>
                </a:gs>
                <a:gs pos="100000">
                  <a:srgbClr val="203D2D">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6" name="Oval 10"/>
            <p:cNvSpPr>
              <a:spLocks noChangeArrowheads="1"/>
            </p:cNvSpPr>
            <p:nvPr/>
          </p:nvSpPr>
          <p:spPr bwMode="auto">
            <a:xfrm>
              <a:off x="3028" y="748"/>
              <a:ext cx="771" cy="499"/>
            </a:xfrm>
            <a:prstGeom prst="ellipse">
              <a:avLst/>
            </a:prstGeom>
            <a:gradFill rotWithShape="1">
              <a:gsLst>
                <a:gs pos="0">
                  <a:srgbClr val="458361">
                    <a:alpha val="46999"/>
                  </a:srgbClr>
                </a:gs>
                <a:gs pos="100000">
                  <a:srgbClr val="203D2D">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1757" name="Picture 13" descr="未标题-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73431">
              <a:off x="1297" y="899"/>
              <a:ext cx="553"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748" name="Picture 13" descr="未标题-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600379">
            <a:off x="5472113" y="904875"/>
            <a:ext cx="11001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54"/>
          <p:cNvSpPr>
            <a:spLocks noChangeArrowheads="1"/>
          </p:cNvSpPr>
          <p:nvPr/>
        </p:nvSpPr>
        <p:spPr bwMode="auto">
          <a:xfrm>
            <a:off x="539552" y="1916113"/>
            <a:ext cx="79928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chemeClr val="accent2"/>
                </a:solidFill>
                <a:latin typeface="+mj-lt"/>
              </a:rPr>
              <a:t>1</a:t>
            </a:r>
            <a:r>
              <a:rPr lang="zh-CN" altLang="en-US" sz="2800">
                <a:solidFill>
                  <a:schemeClr val="accent2"/>
                </a:solidFill>
                <a:latin typeface="+mj-lt"/>
              </a:rPr>
              <a:t>、</a:t>
            </a:r>
            <a:r>
              <a:rPr lang="zh-CN" altLang="en-US" sz="2800">
                <a:solidFill>
                  <a:schemeClr val="accent2"/>
                </a:solidFill>
              </a:rPr>
              <a:t>电路与电路模型的基本概念。</a:t>
            </a:r>
            <a:endParaRPr lang="en-US" altLang="zh-CN" sz="2800">
              <a:solidFill>
                <a:schemeClr val="accent2"/>
              </a:solidFill>
            </a:endParaRPr>
          </a:p>
        </p:txBody>
      </p:sp>
      <p:sp>
        <p:nvSpPr>
          <p:cNvPr id="31750" name="Rectangle 55"/>
          <p:cNvSpPr>
            <a:spLocks noChangeArrowheads="1"/>
          </p:cNvSpPr>
          <p:nvPr/>
        </p:nvSpPr>
        <p:spPr bwMode="auto">
          <a:xfrm>
            <a:off x="550068" y="2516529"/>
            <a:ext cx="7982371"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chemeClr val="accent2"/>
                </a:solidFill>
                <a:latin typeface="+mj-lt"/>
              </a:rPr>
              <a:t>2</a:t>
            </a:r>
            <a:r>
              <a:rPr lang="zh-CN" altLang="en-US" sz="2800">
                <a:solidFill>
                  <a:schemeClr val="accent2"/>
                </a:solidFill>
                <a:latin typeface="+mj-lt"/>
              </a:rPr>
              <a:t>、</a:t>
            </a:r>
            <a:r>
              <a:rPr lang="zh-CN" altLang="en-US" sz="2800">
                <a:solidFill>
                  <a:schemeClr val="accent2"/>
                </a:solidFill>
              </a:rPr>
              <a:t>电路变量（</a:t>
            </a:r>
            <a:r>
              <a:rPr lang="zh-CN" altLang="en-US" sz="2800">
                <a:solidFill>
                  <a:srgbClr val="FF0000"/>
                </a:solidFill>
              </a:rPr>
              <a:t>电流</a:t>
            </a:r>
            <a:r>
              <a:rPr lang="zh-CN" altLang="en-US" sz="2800">
                <a:solidFill>
                  <a:schemeClr val="accent2"/>
                </a:solidFill>
              </a:rPr>
              <a:t>、</a:t>
            </a:r>
            <a:r>
              <a:rPr lang="zh-CN" altLang="en-US" sz="2800">
                <a:solidFill>
                  <a:srgbClr val="FF0000"/>
                </a:solidFill>
              </a:rPr>
              <a:t>电压</a:t>
            </a:r>
            <a:r>
              <a:rPr lang="zh-CN" altLang="en-US" sz="2800">
                <a:solidFill>
                  <a:schemeClr val="accent2"/>
                </a:solidFill>
              </a:rPr>
              <a:t>、</a:t>
            </a:r>
            <a:r>
              <a:rPr lang="zh-CN" altLang="en-US" sz="2800">
                <a:solidFill>
                  <a:srgbClr val="FF0000"/>
                </a:solidFill>
              </a:rPr>
              <a:t>电功率</a:t>
            </a:r>
            <a:r>
              <a:rPr lang="zh-CN" altLang="en-US" sz="2800">
                <a:solidFill>
                  <a:schemeClr val="accent2"/>
                </a:solidFill>
              </a:rPr>
              <a:t>）的基本概念及计算。</a:t>
            </a:r>
          </a:p>
        </p:txBody>
      </p:sp>
      <p:sp>
        <p:nvSpPr>
          <p:cNvPr id="31752" name="Rectangle 57"/>
          <p:cNvSpPr>
            <a:spLocks noChangeArrowheads="1"/>
          </p:cNvSpPr>
          <p:nvPr/>
        </p:nvSpPr>
        <p:spPr bwMode="auto">
          <a:xfrm>
            <a:off x="519561" y="5463957"/>
            <a:ext cx="558165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chemeClr val="accent2"/>
                </a:solidFill>
              </a:rPr>
              <a:t>作业：</a:t>
            </a:r>
            <a:r>
              <a:rPr lang="zh-CN" altLang="en-US" sz="2800" b="1">
                <a:solidFill>
                  <a:srgbClr val="FF0000"/>
                </a:solidFill>
                <a:latin typeface="微软雅黑" panose="020B0503020204020204" pitchFamily="34" charset="-122"/>
                <a:ea typeface="微软雅黑" panose="020B0503020204020204" pitchFamily="34" charset="-122"/>
                <a:sym typeface="+mn-ea"/>
              </a:rPr>
              <a:t>第</a:t>
            </a:r>
            <a:r>
              <a:rPr lang="en-US" altLang="zh-CN" sz="2800" b="1">
                <a:solidFill>
                  <a:srgbClr val="FF0000"/>
                </a:solidFill>
                <a:latin typeface="微软雅黑" panose="020B0503020204020204" pitchFamily="34" charset="-122"/>
                <a:ea typeface="微软雅黑" panose="020B0503020204020204" pitchFamily="34" charset="-122"/>
                <a:sym typeface="+mn-ea"/>
              </a:rPr>
              <a:t>1.8</a:t>
            </a:r>
            <a:r>
              <a:rPr lang="zh-CN" altLang="en-US" sz="2800" b="1">
                <a:solidFill>
                  <a:srgbClr val="FF0000"/>
                </a:solidFill>
                <a:latin typeface="微软雅黑" panose="020B0503020204020204" pitchFamily="34" charset="-122"/>
                <a:ea typeface="微软雅黑" panose="020B0503020204020204" pitchFamily="34" charset="-122"/>
                <a:sym typeface="+mn-ea"/>
              </a:rPr>
              <a:t>题</a:t>
            </a:r>
          </a:p>
          <a:p>
            <a:pPr eaLnBrk="1" hangingPunct="1"/>
            <a:endParaRPr lang="en-US" altLang="zh-CN" sz="2800">
              <a:solidFill>
                <a:schemeClr val="accent2"/>
              </a:solidFill>
            </a:endParaRPr>
          </a:p>
        </p:txBody>
      </p:sp>
      <p:sp>
        <p:nvSpPr>
          <p:cNvPr id="14" name="Rectangle 54"/>
          <p:cNvSpPr>
            <a:spLocks noChangeArrowheads="1"/>
          </p:cNvSpPr>
          <p:nvPr/>
        </p:nvSpPr>
        <p:spPr bwMode="auto">
          <a:xfrm>
            <a:off x="550068" y="4103829"/>
            <a:ext cx="558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chemeClr val="accent2"/>
                </a:solidFill>
                <a:latin typeface="+mj-lt"/>
              </a:rPr>
              <a:t>4</a:t>
            </a:r>
            <a:r>
              <a:rPr lang="zh-CN" altLang="en-US" sz="2800">
                <a:solidFill>
                  <a:schemeClr val="accent2"/>
                </a:solidFill>
                <a:latin typeface="+mj-lt"/>
              </a:rPr>
              <a:t>、</a:t>
            </a:r>
            <a:r>
              <a:rPr lang="zh-CN" altLang="en-US" sz="2800">
                <a:solidFill>
                  <a:srgbClr val="FF0000"/>
                </a:solidFill>
              </a:rPr>
              <a:t>电阻</a:t>
            </a:r>
            <a:r>
              <a:rPr lang="zh-CN" altLang="en-US" sz="2800">
                <a:solidFill>
                  <a:schemeClr val="accent2"/>
                </a:solidFill>
              </a:rPr>
              <a:t>元件、</a:t>
            </a:r>
            <a:r>
              <a:rPr lang="zh-CN" altLang="en-US" sz="2800">
                <a:solidFill>
                  <a:srgbClr val="FF0000"/>
                </a:solidFill>
              </a:rPr>
              <a:t>欧姆定律</a:t>
            </a:r>
            <a:r>
              <a:rPr lang="zh-CN" altLang="en-US" sz="2800">
                <a:solidFill>
                  <a:schemeClr val="accent2"/>
                </a:solidFill>
              </a:rPr>
              <a:t>。</a:t>
            </a:r>
          </a:p>
        </p:txBody>
      </p:sp>
      <p:sp>
        <p:nvSpPr>
          <p:cNvPr id="15" name="Rectangle 55"/>
          <p:cNvSpPr>
            <a:spLocks noChangeArrowheads="1"/>
          </p:cNvSpPr>
          <p:nvPr/>
        </p:nvSpPr>
        <p:spPr bwMode="auto">
          <a:xfrm>
            <a:off x="550068" y="4756242"/>
            <a:ext cx="57501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chemeClr val="accent2"/>
                </a:solidFill>
                <a:latin typeface="+mj-lt"/>
              </a:rPr>
              <a:t>5</a:t>
            </a:r>
            <a:r>
              <a:rPr lang="zh-CN" altLang="en-US" sz="2800">
                <a:solidFill>
                  <a:schemeClr val="accent2"/>
                </a:solidFill>
                <a:latin typeface="+mj-lt"/>
              </a:rPr>
              <a:t>、</a:t>
            </a:r>
            <a:r>
              <a:rPr lang="zh-CN" altLang="en-US" sz="2800">
                <a:solidFill>
                  <a:srgbClr val="FF0000"/>
                </a:solidFill>
              </a:rPr>
              <a:t>电压源</a:t>
            </a:r>
            <a:r>
              <a:rPr lang="zh-CN" altLang="en-US" sz="2800">
                <a:solidFill>
                  <a:schemeClr val="accent2"/>
                </a:solidFill>
              </a:rPr>
              <a:t>、</a:t>
            </a:r>
            <a:r>
              <a:rPr lang="zh-CN" altLang="en-US" sz="2800">
                <a:solidFill>
                  <a:srgbClr val="FF0000"/>
                </a:solidFill>
              </a:rPr>
              <a:t>电流源</a:t>
            </a:r>
            <a:r>
              <a:rPr lang="zh-CN" altLang="en-US" sz="2800">
                <a:solidFill>
                  <a:schemeClr val="accent2"/>
                </a:solidFill>
              </a:rPr>
              <a:t>的概念。</a:t>
            </a:r>
          </a:p>
        </p:txBody>
      </p:sp>
      <p:sp>
        <p:nvSpPr>
          <p:cNvPr id="16" name="Rectangle 55"/>
          <p:cNvSpPr>
            <a:spLocks noChangeArrowheads="1"/>
          </p:cNvSpPr>
          <p:nvPr/>
        </p:nvSpPr>
        <p:spPr bwMode="auto">
          <a:xfrm>
            <a:off x="550068" y="3510523"/>
            <a:ext cx="79823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chemeClr val="accent2"/>
                </a:solidFill>
                <a:latin typeface="+mj-lt"/>
              </a:rPr>
              <a:t>3</a:t>
            </a:r>
            <a:r>
              <a:rPr lang="zh-CN" altLang="en-US" sz="2800">
                <a:solidFill>
                  <a:schemeClr val="accent2"/>
                </a:solidFill>
                <a:latin typeface="+mj-lt"/>
              </a:rPr>
              <a:t>、</a:t>
            </a:r>
            <a:r>
              <a:rPr lang="zh-CN" altLang="en-US" sz="2800">
                <a:solidFill>
                  <a:srgbClr val="FF0000"/>
                </a:solidFill>
              </a:rPr>
              <a:t>参考方向</a:t>
            </a:r>
            <a:r>
              <a:rPr lang="zh-CN" altLang="en-US" sz="2800">
                <a:solidFill>
                  <a:schemeClr val="accent2"/>
                </a:solidFill>
              </a:rPr>
              <a:t>、</a:t>
            </a:r>
            <a:r>
              <a:rPr lang="zh-CN" altLang="en-US" sz="2800">
                <a:solidFill>
                  <a:srgbClr val="FF0000"/>
                </a:solidFill>
              </a:rPr>
              <a:t>关联参考方向</a:t>
            </a:r>
            <a:r>
              <a:rPr lang="zh-CN" altLang="en-US" sz="2800">
                <a:solidFill>
                  <a:schemeClr val="accent2"/>
                </a:solidFill>
              </a:rPr>
              <a:t>的基本概念。</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1F5F67F-9210-082D-179E-565A94FFD347}"/>
              </a:ext>
            </a:extLst>
          </p:cNvPr>
          <p:cNvSpPr>
            <a:spLocks noGrp="1"/>
          </p:cNvSpPr>
          <p:nvPr>
            <p:ph type="title"/>
          </p:nvPr>
        </p:nvSpPr>
        <p:spPr/>
        <p:txBody>
          <a:bodyPr/>
          <a:lstStyle/>
          <a:p>
            <a:r>
              <a:rPr lang="zh-CN" altLang="en-US" dirty="0"/>
              <a:t>考核要求</a:t>
            </a:r>
          </a:p>
        </p:txBody>
      </p:sp>
      <p:sp>
        <p:nvSpPr>
          <p:cNvPr id="2" name="灯片编号占位符 1">
            <a:extLst>
              <a:ext uri="{FF2B5EF4-FFF2-40B4-BE49-F238E27FC236}">
                <a16:creationId xmlns:a16="http://schemas.microsoft.com/office/drawing/2014/main" id="{9887E01B-793A-F0BE-6E67-CCF81848E03E}"/>
              </a:ext>
            </a:extLst>
          </p:cNvPr>
          <p:cNvSpPr>
            <a:spLocks noGrp="1"/>
          </p:cNvSpPr>
          <p:nvPr>
            <p:ph type="sldNum" sz="quarter" idx="10"/>
          </p:nvPr>
        </p:nvSpPr>
        <p:spPr/>
        <p:txBody>
          <a:bodyPr/>
          <a:lstStyle/>
          <a:p>
            <a:pPr>
              <a:defRPr/>
            </a:pPr>
            <a:fld id="{95CE4273-1999-4491-813B-1ED38514D4EE}" type="slidenum">
              <a:rPr lang="zh-CN" altLang="en-US" smtClean="0"/>
              <a:t>6</a:t>
            </a:fld>
            <a:endParaRPr lang="en-US" altLang="zh-CN"/>
          </a:p>
        </p:txBody>
      </p:sp>
      <p:sp>
        <p:nvSpPr>
          <p:cNvPr id="4" name="Rectangle 3">
            <a:extLst>
              <a:ext uri="{FF2B5EF4-FFF2-40B4-BE49-F238E27FC236}">
                <a16:creationId xmlns:a16="http://schemas.microsoft.com/office/drawing/2014/main" id="{3BCA5B8E-D301-D8B4-F847-BD09F5D3F376}"/>
              </a:ext>
            </a:extLst>
          </p:cNvPr>
          <p:cNvSpPr txBox="1">
            <a:spLocks/>
          </p:cNvSpPr>
          <p:nvPr/>
        </p:nvSpPr>
        <p:spPr>
          <a:xfrm>
            <a:off x="323850" y="1015002"/>
            <a:ext cx="8657590" cy="3574415"/>
          </a:xfrm>
          <a:prstGeom prst="rect">
            <a:avLst/>
          </a:prstGeom>
        </p:spPr>
        <p:txBody>
          <a:bodyPr vert="horz" wrap="square" lIns="91440" tIns="45720" rIns="91440" bIns="45720" anchor="t"/>
          <a:lstStyle>
            <a:lvl1pPr marL="342900" indent="-342900" algn="l" rtl="0" eaLnBrk="0" fontAlgn="base" hangingPunct="0">
              <a:spcBef>
                <a:spcPct val="20000"/>
              </a:spcBef>
              <a:spcAft>
                <a:spcPct val="0"/>
              </a:spcAft>
              <a:buFont typeface="Wingdings" panose="05000000000000000000" pitchFamily="2" charset="2"/>
              <a:buChar char="n"/>
              <a:defRPr sz="2800">
                <a:solidFill>
                  <a:schemeClr val="tx1"/>
                </a:solidFill>
                <a:latin typeface="+mn-lt"/>
                <a:ea typeface="黑体" panose="02010609060101010101" pitchFamily="49" charset="-122"/>
                <a:cs typeface="+mn-cs"/>
              </a:defRPr>
            </a:lvl1pPr>
            <a:lvl2pPr marL="742950" indent="-285750" algn="l" rtl="0" eaLnBrk="0" fontAlgn="base" hangingPunct="0">
              <a:spcBef>
                <a:spcPct val="20000"/>
              </a:spcBef>
              <a:spcAft>
                <a:spcPct val="0"/>
              </a:spcAft>
              <a:buFont typeface="Wingdings" panose="05000000000000000000" pitchFamily="2" charset="2"/>
              <a:buChar char="Ø"/>
              <a:defRPr sz="2600">
                <a:solidFill>
                  <a:schemeClr val="tx1"/>
                </a:solidFill>
                <a:latin typeface="+mn-lt"/>
                <a:ea typeface="黑体" panose="02010609060101010101"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3pPr>
            <a:lvl4pPr marL="16002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4pPr>
            <a:lvl5pPr marL="20574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15"/>
              </a:spcBef>
              <a:spcAft>
                <a:spcPts val="15"/>
              </a:spcAft>
              <a:buFont typeface="Wingdings" panose="05000000000000000000" pitchFamily="2" charset="2"/>
              <a:buNone/>
            </a:pPr>
            <a:r>
              <a:rPr lang="zh-CN" altLang="en-US" sz="2400" kern="0" dirty="0">
                <a:solidFill>
                  <a:schemeClr val="accent2"/>
                </a:solidFill>
              </a:rPr>
              <a:t>考试类型：</a:t>
            </a:r>
            <a:r>
              <a:rPr lang="zh-CN" altLang="en-US" sz="2400" kern="0" dirty="0">
                <a:solidFill>
                  <a:srgbClr val="FF0000"/>
                </a:solidFill>
              </a:rPr>
              <a:t>闭卷（客观题</a:t>
            </a:r>
            <a:r>
              <a:rPr lang="en-US" altLang="zh-CN" sz="2400" kern="0" dirty="0">
                <a:solidFill>
                  <a:srgbClr val="FF0000"/>
                </a:solidFill>
              </a:rPr>
              <a:t>30</a:t>
            </a:r>
            <a:r>
              <a:rPr lang="zh-CN" altLang="en-US" sz="2400" kern="0" dirty="0">
                <a:solidFill>
                  <a:srgbClr val="FF0000"/>
                </a:solidFill>
              </a:rPr>
              <a:t>分</a:t>
            </a:r>
            <a:r>
              <a:rPr lang="en-US" altLang="zh-CN" sz="2400" kern="0" dirty="0">
                <a:solidFill>
                  <a:srgbClr val="FF0000"/>
                </a:solidFill>
              </a:rPr>
              <a:t>+</a:t>
            </a:r>
            <a:r>
              <a:rPr lang="zh-CN" altLang="en-US" sz="2400" kern="0" dirty="0">
                <a:solidFill>
                  <a:srgbClr val="FF0000"/>
                </a:solidFill>
              </a:rPr>
              <a:t>主观题</a:t>
            </a:r>
            <a:r>
              <a:rPr lang="en-US" altLang="zh-CN" sz="2400" kern="0" dirty="0">
                <a:solidFill>
                  <a:srgbClr val="FF0000"/>
                </a:solidFill>
              </a:rPr>
              <a:t>70</a:t>
            </a:r>
            <a:r>
              <a:rPr lang="zh-CN" altLang="en-US" sz="2400" kern="0" dirty="0">
                <a:solidFill>
                  <a:srgbClr val="FF0000"/>
                </a:solidFill>
              </a:rPr>
              <a:t>分）</a:t>
            </a:r>
          </a:p>
          <a:p>
            <a:pPr>
              <a:lnSpc>
                <a:spcPct val="150000"/>
              </a:lnSpc>
              <a:spcBef>
                <a:spcPts val="15"/>
              </a:spcBef>
              <a:buFont typeface="Wingdings" panose="05000000000000000000" pitchFamily="2" charset="2"/>
              <a:buNone/>
            </a:pPr>
            <a:r>
              <a:rPr lang="zh-CN" altLang="en-US" sz="2400" kern="0" dirty="0">
                <a:solidFill>
                  <a:schemeClr val="accent2"/>
                </a:solidFill>
                <a:highlight>
                  <a:srgbClr val="00FFFF"/>
                </a:highlight>
              </a:rPr>
              <a:t>最终成绩</a:t>
            </a:r>
            <a:r>
              <a:rPr lang="en-US" altLang="zh-CN" sz="2400" kern="0" dirty="0">
                <a:solidFill>
                  <a:schemeClr val="accent2"/>
                </a:solidFill>
                <a:highlight>
                  <a:srgbClr val="00FFFF"/>
                </a:highlight>
              </a:rPr>
              <a:t>=</a:t>
            </a:r>
            <a:r>
              <a:rPr lang="zh-CN" altLang="en-US" sz="2400" kern="0" dirty="0">
                <a:solidFill>
                  <a:schemeClr val="accent2"/>
                </a:solidFill>
                <a:highlight>
                  <a:srgbClr val="00FFFF"/>
                </a:highlight>
              </a:rPr>
              <a:t>考试成绩</a:t>
            </a:r>
            <a:r>
              <a:rPr lang="en-US" altLang="zh-CN" sz="2400" kern="0" dirty="0">
                <a:solidFill>
                  <a:schemeClr val="accent2"/>
                </a:solidFill>
                <a:highlight>
                  <a:srgbClr val="00FFFF"/>
                </a:highlight>
              </a:rPr>
              <a:t>×60% +</a:t>
            </a:r>
            <a:r>
              <a:rPr lang="zh-CN" altLang="en-US" sz="2400" kern="0" dirty="0">
                <a:solidFill>
                  <a:schemeClr val="accent2"/>
                </a:solidFill>
                <a:highlight>
                  <a:srgbClr val="00FFFF"/>
                </a:highlight>
              </a:rPr>
              <a:t>平时成绩</a:t>
            </a:r>
            <a:r>
              <a:rPr lang="en-US" altLang="zh-CN" sz="2400" kern="0" dirty="0">
                <a:solidFill>
                  <a:schemeClr val="accent2"/>
                </a:solidFill>
                <a:highlight>
                  <a:srgbClr val="00FFFF"/>
                </a:highlight>
              </a:rPr>
              <a:t>×40%</a:t>
            </a:r>
            <a:endParaRPr lang="en-US" altLang="zh-CN" sz="2400" kern="0" dirty="0">
              <a:solidFill>
                <a:schemeClr val="accent2"/>
              </a:solidFill>
              <a:highlight>
                <a:srgbClr val="00FFFF"/>
              </a:highlight>
              <a:latin typeface="Times New Roman" panose="02020603050405020304" pitchFamily="18" charset="0"/>
              <a:ea typeface="宋体" panose="02010600030101010101" pitchFamily="2" charset="-122"/>
            </a:endParaRPr>
          </a:p>
        </p:txBody>
      </p:sp>
      <p:grpSp>
        <p:nvGrpSpPr>
          <p:cNvPr id="5" name="组合 4">
            <a:extLst>
              <a:ext uri="{FF2B5EF4-FFF2-40B4-BE49-F238E27FC236}">
                <a16:creationId xmlns:a16="http://schemas.microsoft.com/office/drawing/2014/main" id="{58A778FB-AB5C-F0AF-60CA-D2E36FD84E26}"/>
              </a:ext>
            </a:extLst>
          </p:cNvPr>
          <p:cNvGrpSpPr/>
          <p:nvPr/>
        </p:nvGrpSpPr>
        <p:grpSpPr>
          <a:xfrm>
            <a:off x="451168" y="3031762"/>
            <a:ext cx="8601073" cy="2467610"/>
            <a:chOff x="255" y="4947"/>
            <a:chExt cx="13545" cy="3886"/>
          </a:xfrm>
        </p:grpSpPr>
        <p:sp>
          <p:nvSpPr>
            <p:cNvPr id="6" name="AutoShape 4">
              <a:extLst>
                <a:ext uri="{FF2B5EF4-FFF2-40B4-BE49-F238E27FC236}">
                  <a16:creationId xmlns:a16="http://schemas.microsoft.com/office/drawing/2014/main" id="{3FCF2E4F-422F-8A8E-61D5-71CA0F1AD86C}"/>
                </a:ext>
              </a:extLst>
            </p:cNvPr>
            <p:cNvSpPr/>
            <p:nvPr/>
          </p:nvSpPr>
          <p:spPr>
            <a:xfrm>
              <a:off x="3255" y="5200"/>
              <a:ext cx="480" cy="3005"/>
            </a:xfrm>
            <a:prstGeom prst="leftBrace">
              <a:avLst>
                <a:gd name="adj1" fmla="val 53865"/>
                <a:gd name="adj2" fmla="val 50000"/>
              </a:avLst>
            </a:prstGeom>
            <a:noFill/>
            <a:ln w="9525" cap="flat" cmpd="sng">
              <a:solidFill>
                <a:schemeClr val="accent2"/>
              </a:solidFill>
              <a:prstDash val="solid"/>
              <a:round/>
              <a:headEnd type="none" w="med" len="med"/>
              <a:tailEnd type="none" w="med" len="med"/>
            </a:ln>
          </p:spPr>
          <p:txBody>
            <a:bodyPr wrap="none" anchor="ctr"/>
            <a:lstStyle/>
            <a:p>
              <a:endParaRPr lang="zh-CN" altLang="en-US" sz="1400" b="1" dirty="0">
                <a:latin typeface="Times New Roman" panose="02020603050405020304" pitchFamily="18" charset="0"/>
                <a:ea typeface="Times New Roman" panose="02020603050405020304" pitchFamily="18" charset="0"/>
              </a:endParaRPr>
            </a:p>
          </p:txBody>
        </p:sp>
        <p:sp>
          <p:nvSpPr>
            <p:cNvPr id="7" name="Text Box 5">
              <a:extLst>
                <a:ext uri="{FF2B5EF4-FFF2-40B4-BE49-F238E27FC236}">
                  <a16:creationId xmlns:a16="http://schemas.microsoft.com/office/drawing/2014/main" id="{86C9EDB9-4D17-B271-4DE2-30C3792912C7}"/>
                </a:ext>
              </a:extLst>
            </p:cNvPr>
            <p:cNvSpPr txBox="1"/>
            <p:nvPr/>
          </p:nvSpPr>
          <p:spPr>
            <a:xfrm>
              <a:off x="255" y="6280"/>
              <a:ext cx="2216" cy="725"/>
            </a:xfrm>
            <a:prstGeom prst="rect">
              <a:avLst/>
            </a:prstGeom>
            <a:noFill/>
            <a:ln w="9525">
              <a:noFill/>
            </a:ln>
          </p:spPr>
          <p:txBody>
            <a:bodyPr wrap="none" anchor="t">
              <a:spAutoFit/>
            </a:bodyPr>
            <a:lstStyle/>
            <a:p>
              <a:pPr>
                <a:spcAft>
                  <a:spcPts val="0"/>
                </a:spcAft>
              </a:pPr>
              <a:r>
                <a:rPr lang="zh-CN" altLang="en-US" sz="2400" b="1" dirty="0">
                  <a:solidFill>
                    <a:schemeClr val="accent2"/>
                  </a:solidFill>
                  <a:latin typeface="Times New Roman" panose="02020603050405020304" pitchFamily="18" charset="0"/>
                  <a:ea typeface="宋体" panose="02010600030101010101" pitchFamily="2" charset="-122"/>
                </a:rPr>
                <a:t>平时成绩</a:t>
              </a:r>
            </a:p>
          </p:txBody>
        </p:sp>
        <p:sp>
          <p:nvSpPr>
            <p:cNvPr id="8" name="Text Box 6">
              <a:extLst>
                <a:ext uri="{FF2B5EF4-FFF2-40B4-BE49-F238E27FC236}">
                  <a16:creationId xmlns:a16="http://schemas.microsoft.com/office/drawing/2014/main" id="{AC558929-0C94-6A0B-926D-28F0490526F9}"/>
                </a:ext>
              </a:extLst>
            </p:cNvPr>
            <p:cNvSpPr txBox="1"/>
            <p:nvPr/>
          </p:nvSpPr>
          <p:spPr>
            <a:xfrm>
              <a:off x="3798" y="4947"/>
              <a:ext cx="488" cy="725"/>
            </a:xfrm>
            <a:prstGeom prst="rect">
              <a:avLst/>
            </a:prstGeom>
            <a:noFill/>
            <a:ln w="9525">
              <a:noFill/>
            </a:ln>
          </p:spPr>
          <p:txBody>
            <a:bodyPr wrap="none" anchor="t">
              <a:spAutoFit/>
            </a:bodyPr>
            <a:lstStyle/>
            <a:p>
              <a:pPr>
                <a:spcAft>
                  <a:spcPts val="0"/>
                </a:spcAft>
              </a:pPr>
              <a:endParaRPr lang="zh-CN" altLang="en-US" sz="2400" b="1" dirty="0">
                <a:solidFill>
                  <a:schemeClr val="accent2"/>
                </a:solidFill>
                <a:latin typeface="Times New Roman" panose="02020603050405020304" pitchFamily="18" charset="0"/>
                <a:ea typeface="宋体" panose="02010600030101010101" pitchFamily="2" charset="-122"/>
              </a:endParaRPr>
            </a:p>
          </p:txBody>
        </p:sp>
        <p:sp>
          <p:nvSpPr>
            <p:cNvPr id="9" name="Text Box 7">
              <a:extLst>
                <a:ext uri="{FF2B5EF4-FFF2-40B4-BE49-F238E27FC236}">
                  <a16:creationId xmlns:a16="http://schemas.microsoft.com/office/drawing/2014/main" id="{9674F3CB-671A-2EAB-3A74-9DC823461372}"/>
                </a:ext>
              </a:extLst>
            </p:cNvPr>
            <p:cNvSpPr txBox="1"/>
            <p:nvPr/>
          </p:nvSpPr>
          <p:spPr>
            <a:xfrm>
              <a:off x="3797" y="7895"/>
              <a:ext cx="9391" cy="725"/>
            </a:xfrm>
            <a:prstGeom prst="rect">
              <a:avLst/>
            </a:prstGeom>
            <a:noFill/>
            <a:ln w="9525">
              <a:noFill/>
            </a:ln>
          </p:spPr>
          <p:txBody>
            <a:bodyPr wrap="square" anchor="t">
              <a:spAutoFit/>
            </a:bodyPr>
            <a:lstStyle/>
            <a:p>
              <a:pPr>
                <a:spcAft>
                  <a:spcPts val="0"/>
                </a:spcAft>
              </a:pPr>
              <a:endParaRPr lang="zh-CN" altLang="en-US" sz="2400" b="1" dirty="0">
                <a:solidFill>
                  <a:schemeClr val="accent2"/>
                </a:solidFill>
                <a:latin typeface="Times New Roman" panose="02020603050405020304" pitchFamily="18" charset="0"/>
                <a:ea typeface="宋体" panose="02010600030101010101" pitchFamily="2" charset="-122"/>
              </a:endParaRPr>
            </a:p>
          </p:txBody>
        </p:sp>
        <p:sp>
          <p:nvSpPr>
            <p:cNvPr id="10" name="Text Box 8">
              <a:extLst>
                <a:ext uri="{FF2B5EF4-FFF2-40B4-BE49-F238E27FC236}">
                  <a16:creationId xmlns:a16="http://schemas.microsoft.com/office/drawing/2014/main" id="{EBBCCEA6-CBBA-1E79-13DF-E416D9CBDD8B}"/>
                </a:ext>
              </a:extLst>
            </p:cNvPr>
            <p:cNvSpPr txBox="1"/>
            <p:nvPr/>
          </p:nvSpPr>
          <p:spPr>
            <a:xfrm>
              <a:off x="3910" y="5779"/>
              <a:ext cx="488" cy="725"/>
            </a:xfrm>
            <a:prstGeom prst="rect">
              <a:avLst/>
            </a:prstGeom>
            <a:noFill/>
            <a:ln w="9525">
              <a:noFill/>
            </a:ln>
          </p:spPr>
          <p:txBody>
            <a:bodyPr wrap="none" anchor="t">
              <a:spAutoFit/>
            </a:bodyPr>
            <a:lstStyle/>
            <a:p>
              <a:pPr>
                <a:spcAft>
                  <a:spcPts val="0"/>
                </a:spcAft>
              </a:pPr>
              <a:endParaRPr lang="zh-CN" altLang="en-US" sz="2400" b="1" dirty="0">
                <a:solidFill>
                  <a:schemeClr val="accent2"/>
                </a:solidFill>
                <a:latin typeface="Times New Roman" panose="02020603050405020304" pitchFamily="18" charset="0"/>
                <a:ea typeface="宋体" panose="02010600030101010101" pitchFamily="2" charset="-122"/>
              </a:endParaRPr>
            </a:p>
          </p:txBody>
        </p:sp>
        <p:sp>
          <p:nvSpPr>
            <p:cNvPr id="11" name="Text Box 8">
              <a:extLst>
                <a:ext uri="{FF2B5EF4-FFF2-40B4-BE49-F238E27FC236}">
                  <a16:creationId xmlns:a16="http://schemas.microsoft.com/office/drawing/2014/main" id="{440345FC-0D16-96D7-34EA-58255E465568}"/>
                </a:ext>
              </a:extLst>
            </p:cNvPr>
            <p:cNvSpPr txBox="1"/>
            <p:nvPr/>
          </p:nvSpPr>
          <p:spPr>
            <a:xfrm>
              <a:off x="3820" y="5200"/>
              <a:ext cx="9980" cy="3633"/>
            </a:xfrm>
            <a:prstGeom prst="rect">
              <a:avLst/>
            </a:prstGeom>
            <a:noFill/>
            <a:ln w="9525">
              <a:noFill/>
            </a:ln>
          </p:spPr>
          <p:txBody>
            <a:bodyPr wrap="square" anchor="t">
              <a:spAutoFit/>
            </a:bodyPr>
            <a:lstStyle/>
            <a:p>
              <a:pPr algn="l">
                <a:spcAft>
                  <a:spcPts val="0"/>
                </a:spcAft>
              </a:pPr>
              <a:r>
                <a:rPr lang="zh-CN" altLang="en-US" sz="2400" b="1" dirty="0">
                  <a:solidFill>
                    <a:schemeClr val="accent2"/>
                  </a:solidFill>
                  <a:latin typeface="Times New Roman" panose="02020603050405020304" pitchFamily="18" charset="0"/>
                  <a:sym typeface="+mn-ea"/>
                </a:rPr>
                <a:t>考勤（</a:t>
              </a:r>
              <a:r>
                <a:rPr lang="en-US" altLang="zh-CN" sz="2400" b="1" dirty="0">
                  <a:solidFill>
                    <a:schemeClr val="accent2"/>
                  </a:solidFill>
                  <a:latin typeface="Times New Roman" panose="02020603050405020304" pitchFamily="18" charset="0"/>
                  <a:sym typeface="+mn-ea"/>
                </a:rPr>
                <a:t>2%</a:t>
              </a:r>
              <a:r>
                <a:rPr lang="zh-CN" altLang="en-US" sz="2400" b="1" dirty="0">
                  <a:solidFill>
                    <a:schemeClr val="accent2"/>
                  </a:solidFill>
                  <a:latin typeface="Times New Roman" panose="02020603050405020304" pitchFamily="18" charset="0"/>
                  <a:sym typeface="+mn-ea"/>
                </a:rPr>
                <a:t>）</a:t>
              </a:r>
            </a:p>
            <a:p>
              <a:pPr algn="l">
                <a:spcAft>
                  <a:spcPts val="0"/>
                </a:spcAft>
              </a:pPr>
              <a:r>
                <a:rPr lang="zh-CN" altLang="en-US" sz="2400" b="1" dirty="0">
                  <a:solidFill>
                    <a:schemeClr val="accent2"/>
                  </a:solidFill>
                  <a:latin typeface="Times New Roman" panose="02020603050405020304" pitchFamily="18" charset="0"/>
                  <a:sym typeface="+mn-ea"/>
                </a:rPr>
                <a:t>作业（</a:t>
              </a:r>
              <a:r>
                <a:rPr lang="en-US" altLang="zh-CN" sz="2400" b="1" dirty="0">
                  <a:solidFill>
                    <a:schemeClr val="accent2"/>
                  </a:solidFill>
                  <a:latin typeface="Times New Roman" panose="02020603050405020304" pitchFamily="18" charset="0"/>
                  <a:sym typeface="+mn-ea"/>
                </a:rPr>
                <a:t>6%</a:t>
              </a:r>
              <a:r>
                <a:rPr lang="zh-CN" altLang="en-US" sz="2400" b="1" dirty="0">
                  <a:solidFill>
                    <a:schemeClr val="accent2"/>
                  </a:solidFill>
                  <a:latin typeface="Times New Roman" panose="02020603050405020304" pitchFamily="18" charset="0"/>
                  <a:sym typeface="+mn-ea"/>
                </a:rPr>
                <a:t>）</a:t>
              </a:r>
            </a:p>
            <a:p>
              <a:pPr algn="l">
                <a:spcAft>
                  <a:spcPts val="0"/>
                </a:spcAft>
              </a:pPr>
              <a:r>
                <a:rPr lang="zh-CN" altLang="en-US" sz="2400" b="1" dirty="0">
                  <a:solidFill>
                    <a:schemeClr val="accent2"/>
                  </a:solidFill>
                  <a:latin typeface="Times New Roman" panose="02020603050405020304" pitchFamily="18" charset="0"/>
                  <a:ea typeface="宋体" panose="02010600030101010101" pitchFamily="2" charset="-122"/>
                </a:rPr>
                <a:t>课堂表现</a:t>
              </a:r>
              <a:r>
                <a:rPr lang="en-US" altLang="zh-CN" sz="2400" b="1" dirty="0">
                  <a:solidFill>
                    <a:schemeClr val="accent2"/>
                  </a:solidFill>
                  <a:latin typeface="Times New Roman" panose="02020603050405020304" pitchFamily="18" charset="0"/>
                  <a:ea typeface="宋体" panose="02010600030101010101" pitchFamily="2" charset="-122"/>
                </a:rPr>
                <a:t>         </a:t>
              </a:r>
              <a:r>
                <a:rPr lang="zh-CN" altLang="en-US" sz="2400" b="1" dirty="0">
                  <a:solidFill>
                    <a:schemeClr val="accent2"/>
                  </a:solidFill>
                  <a:latin typeface="Times New Roman" panose="02020603050405020304" pitchFamily="18" charset="0"/>
                  <a:sym typeface="+mn-ea"/>
                </a:rPr>
                <a:t>（</a:t>
              </a:r>
              <a:r>
                <a:rPr lang="en-US" altLang="zh-CN" sz="2400" b="1" dirty="0">
                  <a:solidFill>
                    <a:schemeClr val="accent2"/>
                  </a:solidFill>
                  <a:latin typeface="Times New Roman" panose="02020603050405020304" pitchFamily="18" charset="0"/>
                  <a:sym typeface="+mn-ea"/>
                </a:rPr>
                <a:t>8%</a:t>
              </a:r>
              <a:r>
                <a:rPr lang="zh-CN" altLang="en-US" sz="2400" b="1" dirty="0">
                  <a:solidFill>
                    <a:schemeClr val="accent2"/>
                  </a:solidFill>
                  <a:latin typeface="Times New Roman" panose="02020603050405020304" pitchFamily="18" charset="0"/>
                  <a:sym typeface="+mn-ea"/>
                </a:rPr>
                <a:t>）</a:t>
              </a:r>
              <a:endParaRPr lang="zh-CN" altLang="en-US" sz="2400" b="1" dirty="0">
                <a:solidFill>
                  <a:schemeClr val="accent2"/>
                </a:solidFill>
                <a:latin typeface="Times New Roman" panose="02020603050405020304" pitchFamily="18" charset="0"/>
                <a:ea typeface="宋体" panose="02010600030101010101" pitchFamily="2" charset="-122"/>
              </a:endParaRPr>
            </a:p>
            <a:p>
              <a:pPr algn="l">
                <a:spcAft>
                  <a:spcPts val="0"/>
                </a:spcAft>
              </a:pPr>
              <a:r>
                <a:rPr lang="zh-CN" altLang="en-US" sz="2400" b="1" dirty="0">
                  <a:solidFill>
                    <a:schemeClr val="accent2"/>
                  </a:solidFill>
                  <a:latin typeface="Times New Roman" panose="02020603050405020304" pitchFamily="18" charset="0"/>
                  <a:ea typeface="宋体" panose="02010600030101010101" pitchFamily="2" charset="-122"/>
                </a:rPr>
                <a:t>线上学习</a:t>
              </a:r>
              <a:r>
                <a:rPr lang="en-US" altLang="zh-CN" sz="2400" b="1" dirty="0">
                  <a:solidFill>
                    <a:schemeClr val="accent2"/>
                  </a:solidFill>
                  <a:latin typeface="Times New Roman" panose="02020603050405020304" pitchFamily="18" charset="0"/>
                  <a:ea typeface="宋体" panose="02010600030101010101" pitchFamily="2" charset="-122"/>
                </a:rPr>
                <a:t>         </a:t>
              </a:r>
              <a:r>
                <a:rPr lang="zh-CN" altLang="en-US" sz="2400" b="1" dirty="0">
                  <a:solidFill>
                    <a:schemeClr val="accent2"/>
                  </a:solidFill>
                  <a:latin typeface="Times New Roman" panose="02020603050405020304" pitchFamily="18" charset="0"/>
                  <a:ea typeface="宋体" panose="02010600030101010101" pitchFamily="2" charset="-122"/>
                </a:rPr>
                <a:t>（</a:t>
              </a:r>
              <a:r>
                <a:rPr lang="en-US" altLang="zh-CN" sz="2400" b="1" dirty="0">
                  <a:solidFill>
                    <a:schemeClr val="accent2"/>
                  </a:solidFill>
                  <a:latin typeface="Times New Roman" panose="02020603050405020304" pitchFamily="18" charset="0"/>
                  <a:ea typeface="宋体" panose="02010600030101010101" pitchFamily="2" charset="-122"/>
                </a:rPr>
                <a:t>4%</a:t>
              </a:r>
              <a:r>
                <a:rPr lang="zh-CN" altLang="en-US" sz="2400" b="1" dirty="0">
                  <a:solidFill>
                    <a:schemeClr val="accent2"/>
                  </a:solidFill>
                  <a:latin typeface="Times New Roman" panose="02020603050405020304" pitchFamily="18" charset="0"/>
                  <a:ea typeface="宋体" panose="02010600030101010101" pitchFamily="2" charset="-122"/>
                </a:rPr>
                <a:t>）</a:t>
              </a:r>
            </a:p>
            <a:p>
              <a:pPr algn="l">
                <a:spcAft>
                  <a:spcPts val="0"/>
                </a:spcAft>
              </a:pPr>
              <a:r>
                <a:rPr lang="zh-CN" altLang="en-US" sz="2400" b="1" dirty="0">
                  <a:solidFill>
                    <a:schemeClr val="accent2"/>
                  </a:solidFill>
                  <a:latin typeface="Times New Roman" panose="02020603050405020304" pitchFamily="18" charset="0"/>
                  <a:sym typeface="+mn-ea"/>
                </a:rPr>
                <a:t>实验（</a:t>
              </a:r>
              <a:r>
                <a:rPr lang="en-US" altLang="zh-CN" sz="2400" b="1" dirty="0">
                  <a:solidFill>
                    <a:schemeClr val="accent2"/>
                  </a:solidFill>
                  <a:latin typeface="Times New Roman" panose="02020603050405020304" pitchFamily="18" charset="0"/>
                  <a:sym typeface="+mn-ea"/>
                </a:rPr>
                <a:t>20%=</a:t>
              </a:r>
              <a:r>
                <a:rPr lang="zh-CN" altLang="en-US" sz="2400" b="1" dirty="0">
                  <a:solidFill>
                    <a:schemeClr val="accent2"/>
                  </a:solidFill>
                  <a:latin typeface="Times New Roman" panose="02020603050405020304" pitchFamily="18" charset="0"/>
                  <a:sym typeface="+mn-ea"/>
                </a:rPr>
                <a:t>预习</a:t>
              </a:r>
              <a:r>
                <a:rPr lang="en-US" altLang="zh-CN" sz="2400" b="1" dirty="0">
                  <a:solidFill>
                    <a:schemeClr val="accent2"/>
                  </a:solidFill>
                  <a:latin typeface="Times New Roman" panose="02020603050405020304" pitchFamily="18" charset="0"/>
                  <a:sym typeface="+mn-ea"/>
                </a:rPr>
                <a:t>4%+</a:t>
              </a:r>
              <a:r>
                <a:rPr lang="zh-CN" altLang="en-US" sz="2400" b="1" dirty="0">
                  <a:solidFill>
                    <a:schemeClr val="accent2"/>
                  </a:solidFill>
                  <a:latin typeface="Times New Roman" panose="02020603050405020304" pitchFamily="18" charset="0"/>
                  <a:sym typeface="+mn-ea"/>
                </a:rPr>
                <a:t>操作</a:t>
              </a:r>
              <a:r>
                <a:rPr lang="en-US" altLang="zh-CN" sz="2400" b="1" dirty="0">
                  <a:solidFill>
                    <a:schemeClr val="accent2"/>
                  </a:solidFill>
                  <a:latin typeface="Times New Roman" panose="02020603050405020304" pitchFamily="18" charset="0"/>
                  <a:sym typeface="+mn-ea"/>
                </a:rPr>
                <a:t>12%+</a:t>
              </a:r>
              <a:r>
                <a:rPr lang="zh-CN" altLang="en-US" sz="2400" b="1" dirty="0">
                  <a:solidFill>
                    <a:schemeClr val="accent2"/>
                  </a:solidFill>
                  <a:latin typeface="Times New Roman" panose="02020603050405020304" pitchFamily="18" charset="0"/>
                  <a:sym typeface="+mn-ea"/>
                </a:rPr>
                <a:t>报告</a:t>
              </a:r>
              <a:r>
                <a:rPr lang="en-US" altLang="zh-CN" sz="2400" b="1" dirty="0">
                  <a:solidFill>
                    <a:schemeClr val="accent2"/>
                  </a:solidFill>
                  <a:latin typeface="Times New Roman" panose="02020603050405020304" pitchFamily="18" charset="0"/>
                  <a:sym typeface="+mn-ea"/>
                </a:rPr>
                <a:t>4%</a:t>
              </a:r>
              <a:r>
                <a:rPr lang="zh-CN" altLang="en-US" sz="2400" b="1" dirty="0">
                  <a:solidFill>
                    <a:schemeClr val="accent2"/>
                  </a:solidFill>
                  <a:latin typeface="Times New Roman" panose="02020603050405020304" pitchFamily="18" charset="0"/>
                  <a:sym typeface="+mn-ea"/>
                </a:rPr>
                <a:t>）</a:t>
              </a:r>
              <a:endParaRPr lang="zh-CN" altLang="en-US" sz="2400" b="1" dirty="0">
                <a:solidFill>
                  <a:schemeClr val="accent2"/>
                </a:solidFill>
                <a:latin typeface="Times New Roman" panose="02020603050405020304" pitchFamily="18" charset="0"/>
                <a:ea typeface="宋体" panose="02010600030101010101" pitchFamily="2" charset="-122"/>
              </a:endParaRPr>
            </a:p>
            <a:p>
              <a:pPr algn="l">
                <a:spcAft>
                  <a:spcPts val="0"/>
                </a:spcAft>
              </a:pPr>
              <a:endParaRPr lang="zh-CN" altLang="en-US" sz="2400" b="1" dirty="0">
                <a:solidFill>
                  <a:schemeClr val="accent2"/>
                </a:solidFill>
                <a:latin typeface="Times New Roman" panose="02020603050405020304" pitchFamily="18" charset="0"/>
                <a:ea typeface="宋体" panose="02010600030101010101" pitchFamily="2" charset="-122"/>
              </a:endParaRPr>
            </a:p>
          </p:txBody>
        </p:sp>
      </p:grpSp>
      <p:sp>
        <p:nvSpPr>
          <p:cNvPr id="12" name="文本框 11">
            <a:extLst>
              <a:ext uri="{FF2B5EF4-FFF2-40B4-BE49-F238E27FC236}">
                <a16:creationId xmlns:a16="http://schemas.microsoft.com/office/drawing/2014/main" id="{05CEA2ED-F7E1-A538-B0A2-E18FE06C04F8}"/>
              </a:ext>
            </a:extLst>
          </p:cNvPr>
          <p:cNvSpPr txBox="1"/>
          <p:nvPr/>
        </p:nvSpPr>
        <p:spPr>
          <a:xfrm>
            <a:off x="4860290" y="3005727"/>
            <a:ext cx="1804670" cy="1014730"/>
          </a:xfrm>
          <a:prstGeom prst="rect">
            <a:avLst/>
          </a:prstGeom>
          <a:solidFill>
            <a:schemeClr val="accent5">
              <a:lumMod val="20000"/>
              <a:lumOff val="80000"/>
            </a:schemeClr>
          </a:solidFill>
        </p:spPr>
        <p:txBody>
          <a:bodyPr wrap="square" rtlCol="0" anchor="t">
            <a:spAutoFit/>
          </a:bodyPr>
          <a:lstStyle/>
          <a:p>
            <a:pPr>
              <a:lnSpc>
                <a:spcPct val="150000"/>
              </a:lnSpc>
            </a:pPr>
            <a:r>
              <a:rPr lang="zh-CN" altLang="en-US" sz="2000" b="1"/>
              <a:t>4次考勤</a:t>
            </a:r>
          </a:p>
          <a:p>
            <a:pPr>
              <a:lnSpc>
                <a:spcPct val="150000"/>
              </a:lnSpc>
            </a:pPr>
            <a:r>
              <a:rPr lang="zh-CN" altLang="en-US" sz="2000" b="1"/>
              <a:t>至少4次作业</a:t>
            </a:r>
          </a:p>
        </p:txBody>
      </p:sp>
    </p:spTree>
    <p:extLst>
      <p:ext uri="{BB962C8B-B14F-4D97-AF65-F5344CB8AC3E}">
        <p14:creationId xmlns:p14="http://schemas.microsoft.com/office/powerpoint/2010/main" val="482108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49D90-A2DE-F4F1-238B-600D8AECACE8}"/>
              </a:ext>
            </a:extLst>
          </p:cNvPr>
          <p:cNvSpPr>
            <a:spLocks noGrp="1"/>
          </p:cNvSpPr>
          <p:nvPr>
            <p:ph type="title"/>
          </p:nvPr>
        </p:nvSpPr>
        <p:spPr/>
        <p:txBody>
          <a:bodyPr/>
          <a:lstStyle/>
          <a:p>
            <a:r>
              <a:rPr lang="zh-CN" altLang="en-US" dirty="0"/>
              <a:t>教学资源</a:t>
            </a:r>
          </a:p>
        </p:txBody>
      </p:sp>
      <p:sp>
        <p:nvSpPr>
          <p:cNvPr id="3" name="灯片编号占位符 2">
            <a:extLst>
              <a:ext uri="{FF2B5EF4-FFF2-40B4-BE49-F238E27FC236}">
                <a16:creationId xmlns:a16="http://schemas.microsoft.com/office/drawing/2014/main" id="{6FFD164F-B739-4C52-064E-6C524CCDAAAB}"/>
              </a:ext>
            </a:extLst>
          </p:cNvPr>
          <p:cNvSpPr>
            <a:spLocks noGrp="1"/>
          </p:cNvSpPr>
          <p:nvPr>
            <p:ph type="sldNum" sz="quarter" idx="10"/>
          </p:nvPr>
        </p:nvSpPr>
        <p:spPr/>
        <p:txBody>
          <a:bodyPr/>
          <a:lstStyle/>
          <a:p>
            <a:pPr>
              <a:defRPr/>
            </a:pPr>
            <a:fld id="{78DD7A13-B4FF-4AC0-A446-EBA99770913B}" type="slidenum">
              <a:rPr lang="zh-CN" altLang="en-US" smtClean="0"/>
              <a:t>7</a:t>
            </a:fld>
            <a:endParaRPr lang="en-US" altLang="zh-CN"/>
          </a:p>
        </p:txBody>
      </p:sp>
      <p:sp>
        <p:nvSpPr>
          <p:cNvPr id="5" name="文本框 4">
            <a:extLst>
              <a:ext uri="{FF2B5EF4-FFF2-40B4-BE49-F238E27FC236}">
                <a16:creationId xmlns:a16="http://schemas.microsoft.com/office/drawing/2014/main" id="{B3563CB0-022D-CD55-D8BC-0C1C0AB4A5F2}"/>
              </a:ext>
            </a:extLst>
          </p:cNvPr>
          <p:cNvSpPr txBox="1"/>
          <p:nvPr/>
        </p:nvSpPr>
        <p:spPr>
          <a:xfrm>
            <a:off x="143508" y="1556792"/>
            <a:ext cx="8856984" cy="3090398"/>
          </a:xfrm>
          <a:prstGeom prst="rect">
            <a:avLst/>
          </a:prstGeom>
          <a:noFill/>
        </p:spPr>
        <p:txBody>
          <a:bodyPr wrap="square">
            <a:spAutoFit/>
          </a:bodyPr>
          <a:lstStyle/>
          <a:p>
            <a:pPr marL="342900" indent="-342900" algn="l">
              <a:lnSpc>
                <a:spcPct val="150000"/>
              </a:lnSpc>
              <a:buFont typeface="Wingdings" panose="05000000000000000000" charset="0"/>
              <a:buChar char="n"/>
            </a:pPr>
            <a:r>
              <a:rPr lang="en-US" altLang="zh-CN" b="1" dirty="0" err="1">
                <a:solidFill>
                  <a:srgbClr val="C00000"/>
                </a:solidFill>
                <a:latin typeface="微软雅黑" panose="020B0503020204020204" charset="-122"/>
                <a:ea typeface="微软雅黑" panose="020B0503020204020204" charset="-122"/>
                <a:cs typeface="微软雅黑" panose="020B0503020204020204" charset="-122"/>
                <a:sym typeface="+mn-ea"/>
              </a:rPr>
              <a:t>慕课资源</a:t>
            </a:r>
            <a:r>
              <a:rPr lang="zh-CN" altLang="en-US" sz="2000" b="1" dirty="0">
                <a:solidFill>
                  <a:schemeClr val="tx2"/>
                </a:solidFill>
                <a:latin typeface="微软雅黑" panose="020B0503020204020204" charset="-122"/>
                <a:ea typeface="微软雅黑" panose="020B0503020204020204" charset="-122"/>
                <a:cs typeface="微软雅黑" panose="020B0503020204020204" charset="-122"/>
                <a:sym typeface="+mn-ea"/>
              </a:rPr>
              <a:t>（客户端：</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sym typeface="+mn-ea"/>
              </a:rPr>
              <a:t>中国大学慕课、学堂在线</a:t>
            </a:r>
            <a:r>
              <a:rPr lang="zh-CN" altLang="en-US" sz="2000" b="1" dirty="0">
                <a:solidFill>
                  <a:schemeClr val="tx2"/>
                </a:solidFill>
                <a:latin typeface="微软雅黑" panose="020B0503020204020204" charset="-122"/>
                <a:ea typeface="微软雅黑" panose="020B0503020204020204" charset="-122"/>
                <a:cs typeface="微软雅黑" panose="020B0503020204020204" charset="-122"/>
                <a:sym typeface="+mn-ea"/>
              </a:rPr>
              <a:t>）</a:t>
            </a:r>
            <a:endParaRPr lang="en-US" altLang="zh-CN" sz="2000" b="1" dirty="0">
              <a:solidFill>
                <a:schemeClr val="tx2"/>
              </a:solidFill>
              <a:latin typeface="微软雅黑" panose="020B0503020204020204" charset="-122"/>
              <a:ea typeface="微软雅黑" panose="020B0503020204020204" charset="-122"/>
              <a:cs typeface="微软雅黑" panose="020B0503020204020204" charset="-122"/>
              <a:sym typeface="+mn-ea"/>
            </a:endParaRPr>
          </a:p>
          <a:p>
            <a:pPr marL="342900" indent="-342900" algn="l">
              <a:lnSpc>
                <a:spcPct val="150000"/>
              </a:lnSpc>
              <a:buFont typeface="Arial" panose="020B0604020202020204" pitchFamily="34" charset="0"/>
              <a:buChar char="•"/>
            </a:pPr>
            <a:r>
              <a:rPr lang="zh-CN" altLang="en-US" sz="1800" b="1" dirty="0">
                <a:latin typeface="微软雅黑" panose="020B0503020204020204" charset="-122"/>
                <a:ea typeface="微软雅黑" panose="020B0503020204020204" charset="-122"/>
                <a:cs typeface="微软雅黑" panose="020B0503020204020204" charset="-122"/>
                <a:sym typeface="+mn-ea"/>
              </a:rPr>
              <a:t>模拟电子技术基础</a:t>
            </a:r>
            <a:r>
              <a:rPr lang="en-US" altLang="zh-CN" sz="1800" b="1" dirty="0">
                <a:latin typeface="微软雅黑" panose="020B0503020204020204" charset="-122"/>
                <a:ea typeface="微软雅黑" panose="020B0503020204020204" charset="-122"/>
                <a:cs typeface="微软雅黑" panose="020B0503020204020204" charset="-122"/>
                <a:sym typeface="+mn-ea"/>
              </a:rPr>
              <a:t>  </a:t>
            </a:r>
            <a:r>
              <a:rPr lang="en-US" altLang="zh-CN" sz="1800" b="1" dirty="0" err="1">
                <a:latin typeface="微软雅黑" panose="020B0503020204020204" charset="-122"/>
                <a:ea typeface="微软雅黑" panose="020B0503020204020204" charset="-122"/>
                <a:cs typeface="微软雅黑" panose="020B0503020204020204" charset="-122"/>
                <a:sym typeface="+mn-ea"/>
              </a:rPr>
              <a:t>华成英</a:t>
            </a:r>
            <a:r>
              <a:rPr lang="en-US" altLang="zh-CN" sz="1800" b="1" dirty="0">
                <a:latin typeface="微软雅黑" panose="020B0503020204020204" charset="-122"/>
                <a:ea typeface="微软雅黑" panose="020B0503020204020204" charset="-122"/>
                <a:cs typeface="微软雅黑" panose="020B0503020204020204" charset="-122"/>
                <a:sym typeface="+mn-ea"/>
              </a:rPr>
              <a:t>	</a:t>
            </a:r>
            <a:r>
              <a:rPr lang="en-US" altLang="zh-CN" sz="1800" b="1" dirty="0" err="1">
                <a:latin typeface="微软雅黑" panose="020B0503020204020204" charset="-122"/>
                <a:ea typeface="微软雅黑" panose="020B0503020204020204" charset="-122"/>
                <a:cs typeface="微软雅黑" panose="020B0503020204020204" charset="-122"/>
                <a:sym typeface="+mn-ea"/>
              </a:rPr>
              <a:t>清华大学国家精品课</a:t>
            </a:r>
            <a:r>
              <a:rPr lang="zh-CN" altLang="en-US" sz="1800" b="1" dirty="0">
                <a:latin typeface="微软雅黑" panose="020B0503020204020204" charset="-122"/>
                <a:ea typeface="微软雅黑" panose="020B0503020204020204" charset="-122"/>
                <a:cs typeface="微软雅黑" panose="020B0503020204020204" charset="-122"/>
                <a:sym typeface="+mn-ea"/>
              </a:rPr>
              <a:t>（第</a:t>
            </a:r>
            <a:r>
              <a:rPr lang="en-US" altLang="zh-CN" sz="1800" b="1" dirty="0">
                <a:latin typeface="微软雅黑" panose="020B0503020204020204" charset="-122"/>
                <a:ea typeface="微软雅黑" panose="020B0503020204020204" charset="-122"/>
                <a:cs typeface="微软雅黑" panose="020B0503020204020204" charset="-122"/>
                <a:sym typeface="+mn-ea"/>
              </a:rPr>
              <a:t>4-10</a:t>
            </a:r>
            <a:r>
              <a:rPr lang="zh-CN" altLang="en-US" sz="1800" b="1" dirty="0">
                <a:latin typeface="微软雅黑" panose="020B0503020204020204" charset="-122"/>
                <a:ea typeface="微软雅黑" panose="020B0503020204020204" charset="-122"/>
                <a:cs typeface="微软雅黑" panose="020B0503020204020204" charset="-122"/>
                <a:sym typeface="+mn-ea"/>
              </a:rPr>
              <a:t>章）</a:t>
            </a:r>
            <a:endParaRPr lang="en-US" altLang="zh-CN" sz="1800" b="1" dirty="0">
              <a:latin typeface="微软雅黑" panose="020B0503020204020204" charset="-122"/>
              <a:ea typeface="微软雅黑" panose="020B0503020204020204" charset="-122"/>
              <a:cs typeface="微软雅黑" panose="020B0503020204020204" charset="-122"/>
              <a:sym typeface="+mn-ea"/>
            </a:endParaRPr>
          </a:p>
          <a:p>
            <a:pPr algn="l">
              <a:lnSpc>
                <a:spcPct val="150000"/>
              </a:lnSpc>
              <a:buFont typeface="Arial" panose="020B0604020202020204" pitchFamily="34" charset="0"/>
            </a:pPr>
            <a:r>
              <a:rPr lang="en-US" altLang="zh-CN" sz="1800" b="1" dirty="0">
                <a:latin typeface="微软雅黑" panose="020B0503020204020204" charset="-122"/>
                <a:ea typeface="微软雅黑" panose="020B0503020204020204" charset="-122"/>
                <a:cs typeface="微软雅黑" panose="020B0503020204020204" charset="-122"/>
                <a:sym typeface="+mn-ea"/>
              </a:rPr>
              <a:t>https://www.xuetangx.com/course/THU08071000349/5883295?channel=search_result</a:t>
            </a:r>
            <a:r>
              <a:rPr lang="en-US" altLang="zh-CN" sz="1400" b="1" dirty="0">
                <a:latin typeface="微软雅黑" panose="020B0503020204020204" charset="-122"/>
                <a:ea typeface="微软雅黑" panose="020B0503020204020204" charset="-122"/>
                <a:cs typeface="微软雅黑" panose="020B0503020204020204" charset="-122"/>
                <a:sym typeface="+mn-ea"/>
              </a:rPr>
              <a:t>	</a:t>
            </a:r>
          </a:p>
          <a:p>
            <a:pPr marL="342900" indent="-342900" algn="l">
              <a:lnSpc>
                <a:spcPct val="150000"/>
              </a:lnSpc>
              <a:buFont typeface="Arial" panose="020B0604020202020204" pitchFamily="34" charset="0"/>
              <a:buChar char="•"/>
            </a:pPr>
            <a:r>
              <a:rPr lang="zh-CN" altLang="en-US" sz="1800" b="1" dirty="0">
                <a:latin typeface="微软雅黑" panose="020B0503020204020204" charset="-122"/>
                <a:ea typeface="微软雅黑" panose="020B0503020204020204" charset="-122"/>
                <a:cs typeface="微软雅黑" panose="020B0503020204020204" charset="-122"/>
                <a:sym typeface="+mn-ea"/>
              </a:rPr>
              <a:t>电路分析基础</a:t>
            </a:r>
            <a:r>
              <a:rPr lang="en-US" altLang="zh-CN" sz="1800" b="1" dirty="0">
                <a:latin typeface="微软雅黑" panose="020B0503020204020204" charset="-122"/>
                <a:ea typeface="微软雅黑" panose="020B0503020204020204" charset="-122"/>
                <a:cs typeface="微软雅黑" panose="020B0503020204020204" charset="-122"/>
                <a:sym typeface="+mn-ea"/>
              </a:rPr>
              <a:t>  </a:t>
            </a:r>
            <a:r>
              <a:rPr lang="en-US" altLang="zh-CN" sz="1800" b="1" dirty="0" err="1">
                <a:latin typeface="微软雅黑" panose="020B0503020204020204" charset="-122"/>
                <a:ea typeface="微软雅黑" panose="020B0503020204020204" charset="-122"/>
                <a:cs typeface="微软雅黑" panose="020B0503020204020204" charset="-122"/>
                <a:sym typeface="+mn-ea"/>
              </a:rPr>
              <a:t>于歆杰</a:t>
            </a:r>
            <a:r>
              <a:rPr lang="en-US" altLang="zh-CN" sz="1800" b="1" dirty="0">
                <a:latin typeface="微软雅黑" panose="020B0503020204020204" charset="-122"/>
                <a:ea typeface="微软雅黑" panose="020B0503020204020204" charset="-122"/>
                <a:cs typeface="微软雅黑" panose="020B0503020204020204" charset="-122"/>
                <a:sym typeface="+mn-ea"/>
              </a:rPr>
              <a:t>	</a:t>
            </a:r>
            <a:r>
              <a:rPr lang="en-US" altLang="zh-CN" sz="1800" b="1" dirty="0" err="1">
                <a:latin typeface="微软雅黑" panose="020B0503020204020204" charset="-122"/>
                <a:ea typeface="微软雅黑" panose="020B0503020204020204" charset="-122"/>
                <a:cs typeface="微软雅黑" panose="020B0503020204020204" charset="-122"/>
                <a:sym typeface="+mn-ea"/>
              </a:rPr>
              <a:t>清华大学国家精品课</a:t>
            </a:r>
            <a:r>
              <a:rPr lang="zh-CN" altLang="en-US" sz="1800" b="1" dirty="0">
                <a:latin typeface="微软雅黑" panose="020B0503020204020204" charset="-122"/>
                <a:ea typeface="微软雅黑" panose="020B0503020204020204" charset="-122"/>
                <a:cs typeface="微软雅黑" panose="020B0503020204020204" charset="-122"/>
                <a:sym typeface="+mn-ea"/>
              </a:rPr>
              <a:t>（第</a:t>
            </a:r>
            <a:r>
              <a:rPr lang="en-US" altLang="zh-CN" sz="1800" b="1" dirty="0">
                <a:latin typeface="微软雅黑" panose="020B0503020204020204" charset="-122"/>
                <a:ea typeface="微软雅黑" panose="020B0503020204020204" charset="-122"/>
                <a:cs typeface="微软雅黑" panose="020B0503020204020204" charset="-122"/>
                <a:sym typeface="+mn-ea"/>
              </a:rPr>
              <a:t>1-3</a:t>
            </a:r>
            <a:r>
              <a:rPr lang="zh-CN" altLang="en-US" sz="1800" b="1" dirty="0">
                <a:latin typeface="微软雅黑" panose="020B0503020204020204" charset="-122"/>
                <a:ea typeface="微软雅黑" panose="020B0503020204020204" charset="-122"/>
                <a:cs typeface="微软雅黑" panose="020B0503020204020204" charset="-122"/>
                <a:sym typeface="+mn-ea"/>
              </a:rPr>
              <a:t>章）</a:t>
            </a:r>
            <a:endParaRPr lang="en-US" altLang="zh-CN" sz="1800" b="1" dirty="0">
              <a:latin typeface="微软雅黑" panose="020B0503020204020204" charset="-122"/>
              <a:ea typeface="微软雅黑" panose="020B0503020204020204" charset="-122"/>
              <a:cs typeface="微软雅黑" panose="020B0503020204020204" charset="-122"/>
              <a:sym typeface="+mn-ea"/>
            </a:endParaRPr>
          </a:p>
          <a:p>
            <a:pPr marL="285750" indent="-285750" algn="l">
              <a:lnSpc>
                <a:spcPct val="150000"/>
              </a:lnSpc>
              <a:buFont typeface="Wingdings" panose="05000000000000000000" charset="0"/>
              <a:buChar char="u"/>
            </a:pPr>
            <a:r>
              <a:rPr lang="en-US" altLang="zh-CN" sz="1800" b="1" dirty="0">
                <a:latin typeface="微软雅黑" panose="020B0503020204020204" charset="-122"/>
                <a:ea typeface="微软雅黑" panose="020B0503020204020204" charset="-122"/>
                <a:cs typeface="微软雅黑" panose="020B0503020204020204" charset="-122"/>
                <a:sym typeface="+mn-ea"/>
              </a:rPr>
              <a:t>https://www.xuetangx.com/course/thu07021002423/1509412?channel=i.area.manual_searc</a:t>
            </a:r>
          </a:p>
        </p:txBody>
      </p:sp>
    </p:spTree>
    <p:extLst>
      <p:ext uri="{BB962C8B-B14F-4D97-AF65-F5344CB8AC3E}">
        <p14:creationId xmlns:p14="http://schemas.microsoft.com/office/powerpoint/2010/main" val="381245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49D90-A2DE-F4F1-238B-600D8AECACE8}"/>
              </a:ext>
            </a:extLst>
          </p:cNvPr>
          <p:cNvSpPr>
            <a:spLocks noGrp="1"/>
          </p:cNvSpPr>
          <p:nvPr>
            <p:ph type="title"/>
          </p:nvPr>
        </p:nvSpPr>
        <p:spPr/>
        <p:txBody>
          <a:bodyPr/>
          <a:lstStyle/>
          <a:p>
            <a:r>
              <a:rPr lang="zh-CN" altLang="en-US" dirty="0"/>
              <a:t>仿真软件</a:t>
            </a:r>
          </a:p>
        </p:txBody>
      </p:sp>
      <p:sp>
        <p:nvSpPr>
          <p:cNvPr id="3" name="灯片编号占位符 2">
            <a:extLst>
              <a:ext uri="{FF2B5EF4-FFF2-40B4-BE49-F238E27FC236}">
                <a16:creationId xmlns:a16="http://schemas.microsoft.com/office/drawing/2014/main" id="{6FFD164F-B739-4C52-064E-6C524CCDAAAB}"/>
              </a:ext>
            </a:extLst>
          </p:cNvPr>
          <p:cNvSpPr>
            <a:spLocks noGrp="1"/>
          </p:cNvSpPr>
          <p:nvPr>
            <p:ph type="sldNum" sz="quarter" idx="10"/>
          </p:nvPr>
        </p:nvSpPr>
        <p:spPr/>
        <p:txBody>
          <a:bodyPr/>
          <a:lstStyle/>
          <a:p>
            <a:pPr>
              <a:defRPr/>
            </a:pPr>
            <a:fld id="{78DD7A13-B4FF-4AC0-A446-EBA99770913B}" type="slidenum">
              <a:rPr lang="zh-CN" altLang="en-US" smtClean="0"/>
              <a:t>8</a:t>
            </a:fld>
            <a:endParaRPr lang="en-US" altLang="zh-CN"/>
          </a:p>
        </p:txBody>
      </p:sp>
      <p:sp>
        <p:nvSpPr>
          <p:cNvPr id="5" name="文本框 4">
            <a:extLst>
              <a:ext uri="{FF2B5EF4-FFF2-40B4-BE49-F238E27FC236}">
                <a16:creationId xmlns:a16="http://schemas.microsoft.com/office/drawing/2014/main" id="{B3563CB0-022D-CD55-D8BC-0C1C0AB4A5F2}"/>
              </a:ext>
            </a:extLst>
          </p:cNvPr>
          <p:cNvSpPr txBox="1"/>
          <p:nvPr/>
        </p:nvSpPr>
        <p:spPr>
          <a:xfrm>
            <a:off x="143508" y="1556792"/>
            <a:ext cx="8856984" cy="2636812"/>
          </a:xfrm>
          <a:prstGeom prst="rect">
            <a:avLst/>
          </a:prstGeom>
          <a:noFill/>
        </p:spPr>
        <p:txBody>
          <a:bodyPr wrap="square">
            <a:spAutoFit/>
          </a:bodyPr>
          <a:lstStyle/>
          <a:p>
            <a:pPr algn="l">
              <a:lnSpc>
                <a:spcPct val="150000"/>
              </a:lnSpc>
            </a:pPr>
            <a:r>
              <a:rPr lang="en-US" alt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1</a:t>
            </a:r>
            <a:r>
              <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sz="2800" b="1" dirty="0" err="1">
                <a:solidFill>
                  <a:srgbClr val="C00000"/>
                </a:solidFill>
                <a:latin typeface="微软雅黑" panose="020B0503020204020204" charset="-122"/>
                <a:ea typeface="微软雅黑" panose="020B0503020204020204" charset="-122"/>
                <a:cs typeface="微软雅黑" panose="020B0503020204020204" charset="-122"/>
                <a:sym typeface="+mn-ea"/>
              </a:rPr>
              <a:t>ni</a:t>
            </a:r>
            <a:r>
              <a:rPr lang="en-US" altLang="zh-CN" sz="2800" b="1" dirty="0">
                <a:solidFill>
                  <a:srgbClr val="C00000"/>
                </a:solidFill>
                <a:latin typeface="微软雅黑" panose="020B0503020204020204" charset="-122"/>
                <a:ea typeface="微软雅黑" panose="020B0503020204020204" charset="-122"/>
                <a:cs typeface="微软雅黑" panose="020B0503020204020204" charset="-122"/>
                <a:sym typeface="+mn-ea"/>
              </a:rPr>
              <a:t> circuit design suite</a:t>
            </a:r>
            <a:r>
              <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sz="2800" b="1" dirty="0" err="1">
                <a:solidFill>
                  <a:srgbClr val="C00000"/>
                </a:solidFill>
                <a:latin typeface="微软雅黑" panose="020B0503020204020204" charset="-122"/>
                <a:ea typeface="微软雅黑" panose="020B0503020204020204" charset="-122"/>
                <a:cs typeface="微软雅黑" panose="020B0503020204020204" charset="-122"/>
                <a:sym typeface="+mn-ea"/>
              </a:rPr>
              <a:t>multisim</a:t>
            </a:r>
            <a:r>
              <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rPr>
              <a:t>）</a:t>
            </a:r>
            <a:endParaRPr lang="en-US" altLang="zh-CN" sz="28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en-US" altLang="zh-CN" sz="18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en-US" altLang="zh-CN" sz="18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endParaRPr lang="en-US" altLang="zh-CN" sz="18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altLang="zh-CN" sz="3200" b="1" dirty="0">
                <a:solidFill>
                  <a:srgbClr val="C00000"/>
                </a:solidFill>
                <a:latin typeface="微软雅黑" panose="020B0503020204020204" charset="-122"/>
                <a:ea typeface="微软雅黑" panose="020B0503020204020204" charset="-122"/>
                <a:cs typeface="微软雅黑" panose="020B0503020204020204" charset="-122"/>
                <a:sym typeface="+mn-ea"/>
              </a:rPr>
              <a:t>2</a:t>
            </a:r>
            <a:r>
              <a:rPr lang="zh-CN" altLang="en-US" sz="3200" b="1" dirty="0">
                <a:solidFill>
                  <a:srgbClr val="C00000"/>
                </a:solidFill>
                <a:latin typeface="微软雅黑" panose="020B0503020204020204" charset="-122"/>
                <a:ea typeface="微软雅黑" panose="020B0503020204020204" charset="-122"/>
                <a:cs typeface="微软雅黑" panose="020B0503020204020204" charset="-122"/>
                <a:sym typeface="+mn-ea"/>
              </a:rPr>
              <a:t>、</a:t>
            </a:r>
            <a:r>
              <a:rPr lang="en-US" altLang="zh-CN" dirty="0">
                <a:hlinkClick r:id="rId2"/>
              </a:rPr>
              <a:t>scratch.trtos.com/circuitjs.html</a:t>
            </a:r>
            <a:endParaRPr lang="en-US" altLang="zh-CN" sz="3200" b="1" dirty="0">
              <a:latin typeface="微软雅黑" panose="020B0503020204020204" charset="-122"/>
              <a:ea typeface="微软雅黑" panose="020B0503020204020204" charset="-122"/>
              <a:cs typeface="微软雅黑" panose="020B0503020204020204" charset="-122"/>
              <a:sym typeface="+mn-ea"/>
            </a:endParaRPr>
          </a:p>
        </p:txBody>
      </p:sp>
      <p:pic>
        <p:nvPicPr>
          <p:cNvPr id="4" name="图片 3">
            <a:extLst>
              <a:ext uri="{FF2B5EF4-FFF2-40B4-BE49-F238E27FC236}">
                <a16:creationId xmlns:a16="http://schemas.microsoft.com/office/drawing/2014/main" id="{26146553-94FC-BB99-D67A-D72FA87F65FD}"/>
              </a:ext>
            </a:extLst>
          </p:cNvPr>
          <p:cNvPicPr>
            <a:picLocks noChangeAspect="1"/>
          </p:cNvPicPr>
          <p:nvPr/>
        </p:nvPicPr>
        <p:blipFill>
          <a:blip r:embed="rId3"/>
          <a:stretch>
            <a:fillRect/>
          </a:stretch>
        </p:blipFill>
        <p:spPr>
          <a:xfrm>
            <a:off x="710745" y="2259699"/>
            <a:ext cx="5419048" cy="400000"/>
          </a:xfrm>
          <a:prstGeom prst="rect">
            <a:avLst/>
          </a:prstGeom>
        </p:spPr>
      </p:pic>
      <p:pic>
        <p:nvPicPr>
          <p:cNvPr id="6" name="图片 5">
            <a:extLst>
              <a:ext uri="{FF2B5EF4-FFF2-40B4-BE49-F238E27FC236}">
                <a16:creationId xmlns:a16="http://schemas.microsoft.com/office/drawing/2014/main" id="{61E9FA1F-6AAA-977A-9FAC-F2C8E6A547F6}"/>
              </a:ext>
            </a:extLst>
          </p:cNvPr>
          <p:cNvPicPr>
            <a:picLocks noChangeAspect="1"/>
          </p:cNvPicPr>
          <p:nvPr/>
        </p:nvPicPr>
        <p:blipFill>
          <a:blip r:embed="rId4"/>
          <a:stretch>
            <a:fillRect/>
          </a:stretch>
        </p:blipFill>
        <p:spPr>
          <a:xfrm>
            <a:off x="143508" y="1196752"/>
            <a:ext cx="8856984" cy="4777625"/>
          </a:xfrm>
          <a:prstGeom prst="rect">
            <a:avLst/>
          </a:prstGeom>
        </p:spPr>
      </p:pic>
      <p:pic>
        <p:nvPicPr>
          <p:cNvPr id="7" name="图片 6">
            <a:extLst>
              <a:ext uri="{FF2B5EF4-FFF2-40B4-BE49-F238E27FC236}">
                <a16:creationId xmlns:a16="http://schemas.microsoft.com/office/drawing/2014/main" id="{80596AFA-07CC-BCA2-BCD5-9818CED90475}"/>
              </a:ext>
            </a:extLst>
          </p:cNvPr>
          <p:cNvPicPr>
            <a:picLocks noChangeAspect="1"/>
          </p:cNvPicPr>
          <p:nvPr/>
        </p:nvPicPr>
        <p:blipFill>
          <a:blip r:embed="rId5"/>
          <a:stretch>
            <a:fillRect/>
          </a:stretch>
        </p:blipFill>
        <p:spPr>
          <a:xfrm>
            <a:off x="36512" y="1916832"/>
            <a:ext cx="9144000" cy="3232777"/>
          </a:xfrm>
          <a:prstGeom prst="rect">
            <a:avLst/>
          </a:prstGeom>
        </p:spPr>
      </p:pic>
    </p:spTree>
    <p:extLst>
      <p:ext uri="{BB962C8B-B14F-4D97-AF65-F5344CB8AC3E}">
        <p14:creationId xmlns:p14="http://schemas.microsoft.com/office/powerpoint/2010/main" val="415922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d699cf5a-9964-4611-aa8d-a718f129ca35"/>
  <p:tag name="COMMONDATA" val="eyJoZGlkIjoiMjYyNTk4NjY1N2E0MjQwNjBlYzg1Y2Y3ZGJiNWQxYT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TIMING" val="|3"/>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TIMING" val="|3"/>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420,&quot;width&quot;:14010}"/>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TIMING" val="|0.8|1.1"/>
</p:tagLst>
</file>

<file path=ppt/tags/tag25.xml><?xml version="1.0" encoding="utf-8"?>
<p:tagLst xmlns:a="http://schemas.openxmlformats.org/drawingml/2006/main" xmlns:r="http://schemas.openxmlformats.org/officeDocument/2006/relationships" xmlns:p="http://schemas.openxmlformats.org/presentationml/2006/main">
  <p:tag name="TIMING" val="|3"/>
</p:tagLst>
</file>

<file path=ppt/tags/tag26.xml><?xml version="1.0" encoding="utf-8"?>
<p:tagLst xmlns:a="http://schemas.openxmlformats.org/drawingml/2006/main" xmlns:r="http://schemas.openxmlformats.org/officeDocument/2006/relationships" xmlns:p="http://schemas.openxmlformats.org/presentationml/2006/main">
  <p:tag name="MOOCVIDEO" val="98865"/>
  <p:tag name="MOOCFILETYPE" val="1"/>
</p:tagLst>
</file>

<file path=ppt/tags/tag27.xml><?xml version="1.0" encoding="utf-8"?>
<p:tagLst xmlns:a="http://schemas.openxmlformats.org/drawingml/2006/main" xmlns:r="http://schemas.openxmlformats.org/officeDocument/2006/relationships" xmlns:p="http://schemas.openxmlformats.org/presentationml/2006/main">
  <p:tag name="TIMING" val="|1.1|1.1"/>
</p:tagLst>
</file>

<file path=ppt/tags/tag28.xml><?xml version="1.0" encoding="utf-8"?>
<p:tagLst xmlns:a="http://schemas.openxmlformats.org/drawingml/2006/main" xmlns:r="http://schemas.openxmlformats.org/officeDocument/2006/relationships" xmlns:p="http://schemas.openxmlformats.org/presentationml/2006/main">
  <p:tag name="TIMING" val="|1.5|0.8|0.9|0.9|0.7"/>
</p:tagLst>
</file>

<file path=ppt/tags/tag29.xml><?xml version="1.0" encoding="utf-8"?>
<p:tagLst xmlns:a="http://schemas.openxmlformats.org/drawingml/2006/main" xmlns:r="http://schemas.openxmlformats.org/officeDocument/2006/relationships" xmlns:p="http://schemas.openxmlformats.org/presentationml/2006/main">
  <p:tag name="TIMING" val="|1.4|3.7|8.2|4.4|9.1|4.7"/>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TIMING" val="|1.6|0.7|1|0.9|1.5|1.1|0.8|0.9|0.9"/>
</p:tagLst>
</file>

<file path=ppt/tags/tag31.xml><?xml version="1.0" encoding="utf-8"?>
<p:tagLst xmlns:a="http://schemas.openxmlformats.org/drawingml/2006/main" xmlns:r="http://schemas.openxmlformats.org/officeDocument/2006/relationships" xmlns:p="http://schemas.openxmlformats.org/presentationml/2006/main">
  <p:tag name="TIMING" val="|1.4|1.2|0.9|0.9|0.9|0.8|1|0.8"/>
</p:tagLst>
</file>

<file path=ppt/tags/tag32.xml><?xml version="1.0" encoding="utf-8"?>
<p:tagLst xmlns:a="http://schemas.openxmlformats.org/drawingml/2006/main" xmlns:r="http://schemas.openxmlformats.org/officeDocument/2006/relationships" xmlns:p="http://schemas.openxmlformats.org/presentationml/2006/main">
  <p:tag name="MOOCVIDEO" val="98866"/>
  <p:tag name="MOOCFILETYPE" val="1"/>
</p:tagLst>
</file>

<file path=ppt/tags/tag33.xml><?xml version="1.0" encoding="utf-8"?>
<p:tagLst xmlns:a="http://schemas.openxmlformats.org/drawingml/2006/main" xmlns:r="http://schemas.openxmlformats.org/officeDocument/2006/relationships" xmlns:p="http://schemas.openxmlformats.org/presentationml/2006/main">
  <p:tag name="TIMING" val="|1|1.3"/>
</p:tagLst>
</file>

<file path=ppt/tags/tag34.xml><?xml version="1.0" encoding="utf-8"?>
<p:tagLst xmlns:a="http://schemas.openxmlformats.org/drawingml/2006/main" xmlns:r="http://schemas.openxmlformats.org/officeDocument/2006/relationships" xmlns:p="http://schemas.openxmlformats.org/presentationml/2006/main">
  <p:tag name="TIMING" val="|1.1|0.7|2.3|1|1.1|0.5|0.8|0.8|43.6"/>
</p:tagLst>
</file>

<file path=ppt/tags/tag35.xml><?xml version="1.0" encoding="utf-8"?>
<p:tagLst xmlns:a="http://schemas.openxmlformats.org/drawingml/2006/main" xmlns:r="http://schemas.openxmlformats.org/officeDocument/2006/relationships" xmlns:p="http://schemas.openxmlformats.org/presentationml/2006/main">
  <p:tag name="TIMING" val="|1.8"/>
</p:tagLst>
</file>

<file path=ppt/tags/tag36.xml><?xml version="1.0" encoding="utf-8"?>
<p:tagLst xmlns:a="http://schemas.openxmlformats.org/drawingml/2006/main" xmlns:r="http://schemas.openxmlformats.org/officeDocument/2006/relationships" xmlns:p="http://schemas.openxmlformats.org/presentationml/2006/main">
  <p:tag name="TIMING" val="|3.7|1.6|4.6|6.4|4.9|8.2|3.3|2.2|1.3"/>
</p:tagLst>
</file>

<file path=ppt/tags/tag37.xml><?xml version="1.0" encoding="utf-8"?>
<p:tagLst xmlns:a="http://schemas.openxmlformats.org/drawingml/2006/main" xmlns:r="http://schemas.openxmlformats.org/officeDocument/2006/relationships" xmlns:p="http://schemas.openxmlformats.org/presentationml/2006/main">
  <p:tag name="TIMING" val="|0"/>
</p:tagLst>
</file>

<file path=ppt/tags/tag38.xml><?xml version="1.0" encoding="utf-8"?>
<p:tagLst xmlns:a="http://schemas.openxmlformats.org/drawingml/2006/main" xmlns:r="http://schemas.openxmlformats.org/officeDocument/2006/relationships" xmlns:p="http://schemas.openxmlformats.org/presentationml/2006/main">
  <p:tag name="TIMING" val="|0.4|4.7|6.3|9.5|2|13.9|6.8"/>
</p:tagLst>
</file>

<file path=ppt/tags/tag39.xml><?xml version="1.0" encoding="utf-8"?>
<p:tagLst xmlns:a="http://schemas.openxmlformats.org/drawingml/2006/main" xmlns:r="http://schemas.openxmlformats.org/officeDocument/2006/relationships" xmlns:p="http://schemas.openxmlformats.org/presentationml/2006/main">
  <p:tag name="TIMING" val="|0|0.8|0.7|1.4|0.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TIMING" val="|15.7|2|1.3"/>
</p:tagLst>
</file>

<file path=ppt/tags/tag41.xml><?xml version="1.0" encoding="utf-8"?>
<p:tagLst xmlns:a="http://schemas.openxmlformats.org/drawingml/2006/main" xmlns:r="http://schemas.openxmlformats.org/officeDocument/2006/relationships" xmlns:p="http://schemas.openxmlformats.org/presentationml/2006/main">
  <p:tag name="TIMING" val="|1.4|1.5|2.8"/>
</p:tagLst>
</file>

<file path=ppt/tags/tag42.xml><?xml version="1.0" encoding="utf-8"?>
<p:tagLst xmlns:a="http://schemas.openxmlformats.org/drawingml/2006/main" xmlns:r="http://schemas.openxmlformats.org/officeDocument/2006/relationships" xmlns:p="http://schemas.openxmlformats.org/presentationml/2006/main">
  <p:tag name="MOOCVIDEO" val="98867"/>
  <p:tag name="MOOCFILETYPE" val="1"/>
</p:tagLst>
</file>

<file path=ppt/tags/tag43.xml><?xml version="1.0" encoding="utf-8"?>
<p:tagLst xmlns:a="http://schemas.openxmlformats.org/drawingml/2006/main" xmlns:r="http://schemas.openxmlformats.org/officeDocument/2006/relationships" xmlns:p="http://schemas.openxmlformats.org/presentationml/2006/main">
  <p:tag name="TIMING" val="|0.9|0.7|1.1|0.6|0.7"/>
</p:tagLst>
</file>

<file path=ppt/tags/tag44.xml><?xml version="1.0" encoding="utf-8"?>
<p:tagLst xmlns:a="http://schemas.openxmlformats.org/drawingml/2006/main" xmlns:r="http://schemas.openxmlformats.org/officeDocument/2006/relationships" xmlns:p="http://schemas.openxmlformats.org/presentationml/2006/main">
  <p:tag name="TIMING" val="|0.8|1|8.3|13.5"/>
</p:tagLst>
</file>

<file path=ppt/tags/tag45.xml><?xml version="1.0" encoding="utf-8"?>
<p:tagLst xmlns:a="http://schemas.openxmlformats.org/drawingml/2006/main" xmlns:r="http://schemas.openxmlformats.org/officeDocument/2006/relationships" xmlns:p="http://schemas.openxmlformats.org/presentationml/2006/main">
  <p:tag name="MOOCVIDEO" val="98869"/>
  <p:tag name="MOOCFILETYPE" val="1"/>
</p:tagLst>
</file>

<file path=ppt/tags/tag46.xml><?xml version="1.0" encoding="utf-8"?>
<p:tagLst xmlns:a="http://schemas.openxmlformats.org/drawingml/2006/main" xmlns:r="http://schemas.openxmlformats.org/officeDocument/2006/relationships" xmlns:p="http://schemas.openxmlformats.org/presentationml/2006/main">
  <p:tag name="TIMING" val="|0.7|0.8|18.2"/>
</p:tagLst>
</file>

<file path=ppt/tags/tag47.xml><?xml version="1.0" encoding="utf-8"?>
<p:tagLst xmlns:a="http://schemas.openxmlformats.org/drawingml/2006/main" xmlns:r="http://schemas.openxmlformats.org/officeDocument/2006/relationships" xmlns:p="http://schemas.openxmlformats.org/presentationml/2006/main">
  <p:tag name="TIMING" val="|9.7|0.9"/>
</p:tagLst>
</file>

<file path=ppt/tags/tag48.xml><?xml version="1.0" encoding="utf-8"?>
<p:tagLst xmlns:a="http://schemas.openxmlformats.org/drawingml/2006/main" xmlns:r="http://schemas.openxmlformats.org/officeDocument/2006/relationships" xmlns:p="http://schemas.openxmlformats.org/presentationml/2006/main">
  <p:tag name="TIMING" val="|0.9|3.1|21.3"/>
</p:tagLst>
</file>

<file path=ppt/tags/tag49.xml><?xml version="1.0" encoding="utf-8"?>
<p:tagLst xmlns:a="http://schemas.openxmlformats.org/drawingml/2006/main" xmlns:r="http://schemas.openxmlformats.org/officeDocument/2006/relationships" xmlns:p="http://schemas.openxmlformats.org/presentationml/2006/main">
  <p:tag name="TIMING" val="|1.1|4.8|11.1|6.5"/>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TIMING" val="|0.8|8.3|2.1|0.7|1.8|1.4"/>
</p:tagLst>
</file>

<file path=ppt/tags/tag51.xml><?xml version="1.0" encoding="utf-8"?>
<p:tagLst xmlns:a="http://schemas.openxmlformats.org/drawingml/2006/main" xmlns:r="http://schemas.openxmlformats.org/officeDocument/2006/relationships" xmlns:p="http://schemas.openxmlformats.org/presentationml/2006/main">
  <p:tag name="MOOCVIDEO" val="98870"/>
  <p:tag name="MOOCFILETYPE" val="1"/>
</p:tagLst>
</file>

<file path=ppt/tags/tag52.xml><?xml version="1.0" encoding="utf-8"?>
<p:tagLst xmlns:a="http://schemas.openxmlformats.org/drawingml/2006/main" xmlns:r="http://schemas.openxmlformats.org/officeDocument/2006/relationships" xmlns:p="http://schemas.openxmlformats.org/presentationml/2006/main">
  <p:tag name="TIMING" val="|1.4"/>
</p:tagLst>
</file>

<file path=ppt/tags/tag53.xml><?xml version="1.0" encoding="utf-8"?>
<p:tagLst xmlns:a="http://schemas.openxmlformats.org/drawingml/2006/main" xmlns:r="http://schemas.openxmlformats.org/officeDocument/2006/relationships" xmlns:p="http://schemas.openxmlformats.org/presentationml/2006/main">
  <p:tag name="TIMING" val="|9.9|5|2.9|8.6"/>
</p:tagLst>
</file>

<file path=ppt/tags/tag54.xml><?xml version="1.0" encoding="utf-8"?>
<p:tagLst xmlns:a="http://schemas.openxmlformats.org/drawingml/2006/main" xmlns:r="http://schemas.openxmlformats.org/officeDocument/2006/relationships" xmlns:p="http://schemas.openxmlformats.org/presentationml/2006/main">
  <p:tag name="TIMING" val="|0.6|0.8|0.8|4.2|1.1|1.1|19.2|1.3|1.5|1.6|3.8"/>
</p:tagLst>
</file>

<file path=ppt/tags/tag55.xml><?xml version="1.0" encoding="utf-8"?>
<p:tagLst xmlns:a="http://schemas.openxmlformats.org/drawingml/2006/main" xmlns:r="http://schemas.openxmlformats.org/officeDocument/2006/relationships" xmlns:p="http://schemas.openxmlformats.org/presentationml/2006/main">
  <p:tag name="TIMING" val="|0.6|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6"/>
      </a:hlink>
      <a:folHlink>
        <a:srgbClr val="333333"/>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111111"/>
        </a:folHlink>
      </a:clrScheme>
      <a:clrMap bg1="lt1" tx1="dk1" bg2="lt2" tx2="dk2" accent1="accent1" accent2="accent2" accent3="accent3" accent4="accent4" accent5="accent5" accent6="accent6" hlink="hlink" folHlink="folHlink"/>
    </a:extraClrScheme>
    <a:extraClrScheme>
      <a:clrScheme name="默认设计模板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0033"/>
        </a:hlink>
        <a:folHlink>
          <a:srgbClr val="111111"/>
        </a:folHlink>
      </a:clrScheme>
      <a:clrMap bg1="lt1" tx1="dk1" bg2="lt2" tx2="dk2" accent1="accent1" accent2="accent2" accent3="accent3" accent4="accent4" accent5="accent5" accent6="accent6" hlink="hlink" folHlink="folHlink"/>
    </a:extraClrScheme>
    <a:extraClrScheme>
      <a:clrScheme name="默认设计模板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24016B"/>
        </a:hlink>
        <a:folHlink>
          <a:srgbClr val="333333"/>
        </a:folHlink>
      </a:clrScheme>
      <a:clrMap bg1="lt1" tx1="dk1" bg2="lt2" tx2="dk2" accent1="accent1" accent2="accent2" accent3="accent3" accent4="accent4" accent5="accent5" accent6="accent6" hlink="hlink" folHlink="folHlink"/>
    </a:extraClrScheme>
    <a:extraClrScheme>
      <a:clrScheme name="默认设计模板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6"/>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3019</TotalTime>
  <Words>4252</Words>
  <Application>Microsoft Office PowerPoint</Application>
  <PresentationFormat>全屏显示(4:3)</PresentationFormat>
  <Paragraphs>734</Paragraphs>
  <Slides>65</Slides>
  <Notes>2</Notes>
  <HiddenSlides>0</HiddenSlides>
  <MMClips>6</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65</vt:i4>
      </vt:variant>
    </vt:vector>
  </HeadingPairs>
  <TitlesOfParts>
    <vt:vector size="82" baseType="lpstr">
      <vt:lpstr>黑体</vt:lpstr>
      <vt:lpstr>华文楷体</vt:lpstr>
      <vt:lpstr>华文中宋</vt:lpstr>
      <vt:lpstr>楷体_GB2312</vt:lpstr>
      <vt:lpstr>宋体</vt:lpstr>
      <vt:lpstr>微软雅黑</vt:lpstr>
      <vt:lpstr>新宋体</vt:lpstr>
      <vt:lpstr>幼圆</vt:lpstr>
      <vt:lpstr>Arial</vt:lpstr>
      <vt:lpstr>Calibri</vt:lpstr>
      <vt:lpstr>Times New Roman</vt:lpstr>
      <vt:lpstr>Wingdings</vt:lpstr>
      <vt:lpstr>Wingdings 2</vt:lpstr>
      <vt:lpstr>默认设计模板</vt:lpstr>
      <vt:lpstr>Visio</vt:lpstr>
      <vt:lpstr>Equation</vt:lpstr>
      <vt:lpstr>公式</vt:lpstr>
      <vt:lpstr>电路与模拟电子技术基础             Fundamental of Electronic Technology</vt:lpstr>
      <vt:lpstr>课程性质及教学目标</vt:lpstr>
      <vt:lpstr>课程主要特点</vt:lpstr>
      <vt:lpstr>课程主要特点</vt:lpstr>
      <vt:lpstr>PowerPoint 演示文稿</vt:lpstr>
      <vt:lpstr>如何学习这门课程</vt:lpstr>
      <vt:lpstr>考核要求</vt:lpstr>
      <vt:lpstr>教学资源</vt:lpstr>
      <vt:lpstr>仿真软件</vt:lpstr>
      <vt:lpstr>PowerPoint 演示文稿</vt:lpstr>
      <vt:lpstr>作品展示</vt:lpstr>
      <vt:lpstr>第一章  直  流  电   路 </vt:lpstr>
      <vt:lpstr>第一章  直  流  电   路 </vt:lpstr>
      <vt:lpstr>PowerPoint 演示文稿</vt:lpstr>
      <vt:lpstr>1.1  电路及电路模型</vt:lpstr>
      <vt:lpstr>一、电路理论的研究对象</vt:lpstr>
      <vt:lpstr>二、电路的组成</vt:lpstr>
      <vt:lpstr>三、作用：电能的传输与转换</vt:lpstr>
      <vt:lpstr>三、作用：信号的传递和处理</vt:lpstr>
      <vt:lpstr>PowerPoint 演示文稿</vt:lpstr>
      <vt:lpstr>1.2   电路变量</vt:lpstr>
      <vt:lpstr>两大天才发明家</vt:lpstr>
      <vt:lpstr>1.2   电路变量 </vt:lpstr>
      <vt:lpstr>1.2.1   电流和电流的参考方向</vt:lpstr>
      <vt:lpstr>1.2.1   电流和电流的参考方向</vt:lpstr>
      <vt:lpstr>PowerPoint 演示文稿</vt:lpstr>
      <vt:lpstr>1.2.2   电压和电压的参考方向</vt:lpstr>
      <vt:lpstr>PowerPoint 演示文稿</vt:lpstr>
      <vt:lpstr>PowerPoint 演示文稿</vt:lpstr>
      <vt:lpstr>关联参考方向</vt:lpstr>
      <vt:lpstr>关联参考方向</vt:lpstr>
      <vt:lpstr>关联参考方向</vt:lpstr>
      <vt:lpstr>PowerPoint 演示文稿</vt:lpstr>
      <vt:lpstr>1.2.3  功率和能量</vt:lpstr>
      <vt:lpstr>PowerPoint 演示文稿</vt:lpstr>
      <vt:lpstr>【例1.2.1】</vt:lpstr>
      <vt:lpstr>【例1.2.1】</vt:lpstr>
      <vt:lpstr>【例1.2.1】</vt:lpstr>
      <vt:lpstr>【例1.2.1】</vt:lpstr>
      <vt:lpstr>1.3  电阻元件</vt:lpstr>
      <vt:lpstr>1.3  电阻元件</vt:lpstr>
      <vt:lpstr>2、伏安特性</vt:lpstr>
      <vt:lpstr>2、伏安特性</vt:lpstr>
      <vt:lpstr>2、伏安特性</vt:lpstr>
      <vt:lpstr>2、伏安特性</vt:lpstr>
      <vt:lpstr>2、伏安特性</vt:lpstr>
      <vt:lpstr>3、两个特例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 电压源与电流源</vt:lpstr>
      <vt:lpstr>1.4.2  理想电流源 </vt:lpstr>
      <vt:lpstr>1.4.2  理想电流源</vt:lpstr>
      <vt:lpstr>PowerPoint 演示文稿</vt:lpstr>
      <vt:lpstr>实际电源的两个电路模型</vt:lpstr>
      <vt:lpstr>PowerPoint 演示文稿</vt:lpstr>
      <vt:lpstr>【例1.4.1】</vt:lpstr>
      <vt:lpstr>【例1.4.1】</vt:lpstr>
      <vt:lpstr>PowerPoint 演示文稿</vt:lpstr>
      <vt:lpstr>PowerPoint 演示文稿</vt:lpstr>
      <vt:lpstr>第一章  直  流  电   路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xie huan</cp:lastModifiedBy>
  <cp:revision>586</cp:revision>
  <dcterms:created xsi:type="dcterms:W3CDTF">2113-01-01T00:00:00Z</dcterms:created>
  <dcterms:modified xsi:type="dcterms:W3CDTF">2023-09-03T07:27:41Z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789232541D8E4D3EB5FE0DFC94E2C6B8_12</vt:lpwstr>
  </property>
</Properties>
</file>